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70" r:id="rId2"/>
    <p:sldId id="337" r:id="rId3"/>
    <p:sldId id="336" r:id="rId4"/>
    <p:sldId id="306" r:id="rId5"/>
    <p:sldId id="307" r:id="rId6"/>
    <p:sldId id="257" r:id="rId7"/>
    <p:sldId id="260" r:id="rId8"/>
    <p:sldId id="261" r:id="rId9"/>
    <p:sldId id="262" r:id="rId10"/>
    <p:sldId id="298" r:id="rId11"/>
    <p:sldId id="299" r:id="rId12"/>
    <p:sldId id="300" r:id="rId13"/>
    <p:sldId id="301" r:id="rId14"/>
    <p:sldId id="302" r:id="rId15"/>
    <p:sldId id="303" r:id="rId16"/>
    <p:sldId id="304" r:id="rId17"/>
    <p:sldId id="305" r:id="rId18"/>
    <p:sldId id="263" r:id="rId19"/>
    <p:sldId id="271" r:id="rId2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65630" autoAdjust="0"/>
  </p:normalViewPr>
  <p:slideViewPr>
    <p:cSldViewPr snapToGrid="0">
      <p:cViewPr varScale="1">
        <p:scale>
          <a:sx n="115" d="100"/>
          <a:sy n="115" d="100"/>
        </p:scale>
        <p:origin x="612" y="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192"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19B99F-7856-4AB7-8EEA-DB2A950A87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BCD39E-F744-410B-8CE4-6AF61710209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E20BF-CDC3-415B-A629-73B23EF37AE0}" type="datetimeFigureOut">
              <a:rPr lang="en-US" smtClean="0"/>
              <a:t>1/19/2026</a:t>
            </a:fld>
            <a:endParaRPr lang="en-US"/>
          </a:p>
        </p:txBody>
      </p:sp>
      <p:sp>
        <p:nvSpPr>
          <p:cNvPr id="4" name="Slide Image Placeholder 3">
            <a:extLst>
              <a:ext uri="{FF2B5EF4-FFF2-40B4-BE49-F238E27FC236}">
                <a16:creationId xmlns:a16="http://schemas.microsoft.com/office/drawing/2014/main" id="{2EC0FF31-6802-4ABF-AE31-6640467DAD29}"/>
              </a:ext>
            </a:extLst>
          </p:cNvPr>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F9ECE172-A688-4014-850D-7E87FA9152B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2C13FB5F-FEC3-4823-8668-ECD05F477D6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208DD55-DEFE-4B31-935B-7517036DB79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6A6DA-70BC-4066-8F2F-4FA4227CB63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afternoon, everyone. Today, I will present </a:t>
            </a:r>
            <a:r>
              <a:rPr lang="en-US" altLang="en-US" sz="1200" b="1" dirty="0">
                <a:latin typeface="Arial Narrow" panose="020B0606020202030204" pitchFamily="34" charset="0"/>
              </a:rPr>
              <a:t>CSMS Role in Each Product Development Stage </a:t>
            </a:r>
            <a:r>
              <a:rPr lang="en-US" dirty="0"/>
              <a:t>of our Cybersecurity team."</a:t>
            </a:r>
          </a:p>
          <a:p>
            <a:endParaRPr lang="en-US" dirty="0"/>
          </a:p>
        </p:txBody>
      </p:sp>
      <p:sp>
        <p:nvSpPr>
          <p:cNvPr id="4" name="Slide Number Placeholder 3"/>
          <p:cNvSpPr>
            <a:spLocks noGrp="1"/>
          </p:cNvSpPr>
          <p:nvPr>
            <p:ph type="sldNum" sz="quarter" idx="5"/>
          </p:nvPr>
        </p:nvSpPr>
        <p:spPr/>
        <p:txBody>
          <a:bodyPr/>
          <a:lstStyle/>
          <a:p>
            <a:fld id="{7B46A6DA-70BC-4066-8F2F-4FA4227CB633}" type="slidenum">
              <a:rPr lang="en-US" smtClean="0"/>
              <a:t>1</a:t>
            </a:fld>
            <a:endParaRPr lang="en-US"/>
          </a:p>
        </p:txBody>
      </p:sp>
    </p:spTree>
    <p:extLst>
      <p:ext uri="{BB962C8B-B14F-4D97-AF65-F5344CB8AC3E}">
        <p14:creationId xmlns:p14="http://schemas.microsoft.com/office/powerpoint/2010/main" val="2930875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 RISK ASSESSMENT OF MANAGEMENT PROCESSES</a:t>
            </a:r>
          </a:p>
          <a:p>
            <a:r>
              <a:rPr lang="en-US" sz="1200" b="1" kern="1200" dirty="0">
                <a:solidFill>
                  <a:schemeClr val="tx1"/>
                </a:solidFill>
                <a:effectLst/>
                <a:latin typeface="+mn-lt"/>
                <a:ea typeface="+mn-ea"/>
                <a:cs typeface="+mn-cs"/>
              </a:rPr>
              <a:t>VI. ĐÁNH GIÁ RỦI RO CỦA CÁC QUY TRÌNH QUẢN LÝ</a:t>
            </a:r>
          </a:p>
          <a:p>
            <a:r>
              <a:rPr lang="en-US" sz="1200" b="1" kern="1200" dirty="0">
                <a:solidFill>
                  <a:schemeClr val="tx1"/>
                </a:solidFill>
                <a:effectLst/>
                <a:latin typeface="+mn-lt"/>
                <a:ea typeface="+mn-ea"/>
                <a:cs typeface="+mn-cs"/>
              </a:rPr>
              <a:t>1. Acquire Production Processes Map</a:t>
            </a:r>
          </a:p>
          <a:p>
            <a:r>
              <a:rPr lang="en-US" sz="1200" b="1" kern="1200" dirty="0">
                <a:solidFill>
                  <a:schemeClr val="tx1"/>
                </a:solidFill>
                <a:effectLst/>
                <a:latin typeface="+mn-lt"/>
                <a:ea typeface="+mn-ea"/>
                <a:cs typeface="+mn-cs"/>
              </a:rPr>
              <a:t>1.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đồ</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trình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shall provide production processes in Final Assembly, tools and cybersecurity requirements in production control plan that serve as the basis for verifying whether cybersecurity requirements are being applied and inspected on the production line.</a:t>
            </a:r>
          </a:p>
          <a:p>
            <a:pPr lvl="0"/>
            <a:r>
              <a:rPr lang="en-US" sz="1200" kern="1200" dirty="0">
                <a:solidFill>
                  <a:schemeClr val="tx1"/>
                </a:solidFill>
                <a:effectLst/>
                <a:latin typeface="+mn-lt"/>
                <a:ea typeface="+mn-ea"/>
                <a:cs typeface="+mn-cs"/>
              </a:rPr>
              <a:t>Relevant teams (VH PD, ETT, LD1, etc.) shall provide production processes map both normal and abnormal case.</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(VH PD, ETT, LD1, v.v.)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2. Analyze and Identify Processes for Cybersecurity Compliance and Implementation</a:t>
            </a: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Phân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định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trình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Tuân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thủ</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Triển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khai</a:t>
            </a:r>
            <a:r>
              <a:rPr lang="en-US" sz="1200" b="1" kern="1200" dirty="0">
                <a:solidFill>
                  <a:schemeClr val="tx1"/>
                </a:solidFill>
                <a:effectLst/>
                <a:latin typeface="+mn-lt"/>
                <a:ea typeface="+mn-ea"/>
                <a:cs typeface="+mn-cs"/>
              </a:rPr>
              <a:t> An </a:t>
            </a:r>
            <a:r>
              <a:rPr lang="en-US" sz="1200" b="1" kern="1200" dirty="0" err="1">
                <a:solidFill>
                  <a:schemeClr val="tx1"/>
                </a:solidFill>
                <a:effectLst/>
                <a:latin typeface="+mn-lt"/>
                <a:ea typeface="+mn-ea"/>
                <a:cs typeface="+mn-cs"/>
              </a:rPr>
              <a:t>ninh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mạng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After receiving the necessary documents, VH CSM shall analyze and identify processes for cybersecurity compliance and implementation that were previously deemed feasible:</a:t>
            </a:r>
          </a:p>
          <a:p>
            <a:pPr lvl="0"/>
            <a:r>
              <a:rPr lang="en-US" sz="1200" kern="1200" dirty="0">
                <a:solidFill>
                  <a:schemeClr val="tx1"/>
                </a:solidFill>
                <a:effectLst/>
                <a:latin typeface="+mn-lt"/>
                <a:ea typeface="+mn-ea"/>
                <a:cs typeface="+mn-cs"/>
              </a:rPr>
              <a:t>List the cybersecurity requirements for SW, HW, tools, and equipment.</a:t>
            </a:r>
          </a:p>
          <a:p>
            <a:pPr lvl="0"/>
            <a:r>
              <a:rPr lang="en-US" sz="1200" kern="1200" dirty="0">
                <a:solidFill>
                  <a:schemeClr val="tx1"/>
                </a:solidFill>
                <a:effectLst/>
                <a:latin typeface="+mn-lt"/>
                <a:ea typeface="+mn-ea"/>
                <a:cs typeface="+mn-cs"/>
              </a:rPr>
              <a:t>Work with the relevant teams to identify which specific cybersecurity requirements are being applied and inspected at each stage of the process.</a:t>
            </a:r>
          </a:p>
          <a:p>
            <a:pPr lvl="0"/>
            <a:r>
              <a:rPr lang="en-US" sz="1200" kern="1200" dirty="0">
                <a:solidFill>
                  <a:schemeClr val="tx1"/>
                </a:solidFill>
                <a:effectLst/>
                <a:latin typeface="+mn-lt"/>
                <a:ea typeface="+mn-ea"/>
                <a:cs typeface="+mn-cs"/>
              </a:rPr>
              <a:t>Prepare a list detailing the evidence required for the points mentioned above.</a:t>
            </a:r>
          </a:p>
          <a:p>
            <a:pPr lvl="0"/>
            <a:r>
              <a:rPr lang="en-US" sz="1200" kern="1200" dirty="0">
                <a:solidFill>
                  <a:schemeClr val="tx1"/>
                </a:solidFill>
                <a:effectLst/>
                <a:latin typeface="+mn-lt"/>
                <a:ea typeface="+mn-ea"/>
                <a:cs typeface="+mn-cs"/>
              </a:rPr>
              <a:t>Request that the relevant teams complete these tasks by the deadline.</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VH CSM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Liệt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SW, HW,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3. Gather Evidence and Arguments</a:t>
            </a:r>
          </a:p>
          <a:p>
            <a:r>
              <a:rPr lang="en-US" sz="1200" b="1" kern="1200" dirty="0">
                <a:solidFill>
                  <a:schemeClr val="tx1"/>
                </a:solidFill>
                <a:effectLst/>
                <a:latin typeface="+mn-lt"/>
                <a:ea typeface="+mn-ea"/>
                <a:cs typeface="+mn-cs"/>
              </a:rPr>
              <a:t>3.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Bằng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luận</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and relevant teams (VH PD, ETT, LD1, etc.) shall provide the evidence as per the requirements list.</a:t>
            </a:r>
          </a:p>
          <a:p>
            <a:pPr lvl="0"/>
            <a:r>
              <a:rPr lang="en-US" sz="1200" kern="1200" dirty="0">
                <a:solidFill>
                  <a:schemeClr val="tx1"/>
                </a:solidFill>
                <a:effectLst/>
                <a:latin typeface="+mn-lt"/>
                <a:ea typeface="+mn-ea"/>
                <a:cs typeface="+mn-cs"/>
              </a:rPr>
              <a:t>VH CSM shall collect those evidence of each process and conduct a completeness and accuracy assessment of that process's cybersecurity compliance (D+5).</a:t>
            </a:r>
          </a:p>
          <a:p>
            <a:pPr lvl="0"/>
            <a:r>
              <a:rPr lang="en-US" sz="1200" kern="1200" dirty="0">
                <a:solidFill>
                  <a:schemeClr val="tx1"/>
                </a:solidFill>
                <a:effectLst/>
                <a:latin typeface="+mn-lt"/>
                <a:ea typeface="+mn-ea"/>
                <a:cs typeface="+mn-cs"/>
              </a:rPr>
              <a:t>VH ME and relevant teams (VH PD, ETT, LD1, etc.) shall provide the evidence according to the requirements list.</a:t>
            </a:r>
          </a:p>
          <a:p>
            <a:pPr lvl="0"/>
            <a:r>
              <a:rPr lang="en-US" sz="1200" kern="1200" dirty="0">
                <a:solidFill>
                  <a:schemeClr val="tx1"/>
                </a:solidFill>
                <a:effectLst/>
                <a:latin typeface="+mn-lt"/>
                <a:ea typeface="+mn-ea"/>
                <a:cs typeface="+mn-cs"/>
              </a:rPr>
              <a:t>VH CSM shall compile this evidence and assess the completeness and accuracy of the cybersecurity requirements compliance. If the evidence is incomplete or inaccurate, VH CSM shall provide feedback to the teams and request them to supplement the necessary updates.</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(VH PD, ETT, LD1, v.v.)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VH CSM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(D+5).</a:t>
            </a:r>
          </a:p>
          <a:p>
            <a:pPr lvl="0"/>
            <a:r>
              <a:rPr lang="en-US" sz="1200" kern="1200" dirty="0">
                <a:solidFill>
                  <a:schemeClr val="tx1"/>
                </a:solidFill>
                <a:effectLst/>
                <a:latin typeface="+mn-lt"/>
                <a:ea typeface="+mn-ea"/>
                <a:cs typeface="+mn-cs"/>
              </a:rPr>
              <a:t>VH ME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(VH PD, ETT, LD1, v.v.)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VH CSM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VH CSM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4. Summary and Reporting</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Tổng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hợp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After confirming evidence, VH CSM shall conduct archiving evidence of each process report (D+5).</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VH CSM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(D+5).</a:t>
            </a:r>
          </a:p>
        </p:txBody>
      </p:sp>
      <p:sp>
        <p:nvSpPr>
          <p:cNvPr id="4" name="Slide Number Placeholder 3"/>
          <p:cNvSpPr>
            <a:spLocks noGrp="1"/>
          </p:cNvSpPr>
          <p:nvPr>
            <p:ph type="sldNum" sz="quarter" idx="5"/>
          </p:nvPr>
        </p:nvSpPr>
        <p:spPr/>
        <p:txBody>
          <a:bodyPr/>
          <a:lstStyle/>
          <a:p>
            <a:fld id="{7B46A6DA-70BC-4066-8F2F-4FA4227CB633}" type="slidenum">
              <a:rPr lang="en-US" smtClean="0"/>
              <a:t>18</a:t>
            </a:fld>
            <a:endParaRPr lang="en-US"/>
          </a:p>
        </p:txBody>
      </p:sp>
    </p:spTree>
    <p:extLst>
      <p:ext uri="{BB962C8B-B14F-4D97-AF65-F5344CB8AC3E}">
        <p14:creationId xmlns:p14="http://schemas.microsoft.com/office/powerpoint/2010/main" val="18949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r>
              <a:rPr lang="vi-VN" b="1" dirty="0"/>
              <a:t>Scope of Application – Phạm vi áp dụng</a:t>
            </a:r>
          </a:p>
          <a:p>
            <a:r>
              <a:rPr lang="vi-VN" b="1" dirty="0"/>
              <a:t>“</a:t>
            </a:r>
            <a:r>
              <a:rPr lang="en-US" altLang="ko-KR" sz="1200" b="1" dirty="0">
                <a:solidFill>
                  <a:srgbClr val="000000"/>
                </a:solidFill>
                <a:latin typeface="Arial Narrow" panose="020B0606020202030204" pitchFamily="34" charset="0"/>
                <a:cs typeface="Arial" panose="020B0604020202020204" pitchFamily="34" charset="0"/>
                <a:sym typeface="Arial" charset="0"/>
              </a:rPr>
              <a:t>These</a:t>
            </a:r>
            <a:r>
              <a:rPr lang="ko-KR" altLang="ko-KR" sz="1200" b="1" dirty="0">
                <a:solidFill>
                  <a:srgbClr val="000000"/>
                </a:solidFill>
                <a:latin typeface="Arial Narrow" panose="020B0606020202030204" pitchFamily="34" charset="0"/>
                <a:cs typeface="Arial" panose="020B0604020202020204" pitchFamily="34" charset="0"/>
                <a:sym typeface="Arial" charset="0"/>
              </a:rPr>
              <a:t> standard</a:t>
            </a:r>
            <a:r>
              <a:rPr lang="en-US" altLang="ko-KR" sz="1200" b="1" dirty="0">
                <a:solidFill>
                  <a:srgbClr val="000000"/>
                </a:solidFill>
                <a:latin typeface="Arial Narrow" panose="020B0606020202030204" pitchFamily="34" charset="0"/>
                <a:cs typeface="Arial" panose="020B0604020202020204" pitchFamily="34" charset="0"/>
                <a:sym typeface="Arial" charset="0"/>
              </a:rPr>
              <a:t>s</a:t>
            </a:r>
            <a:r>
              <a:rPr lang="ko-KR" altLang="ko-KR" sz="1200" b="1" dirty="0">
                <a:solidFill>
                  <a:srgbClr val="000000"/>
                </a:solidFill>
                <a:latin typeface="Arial Narrow" panose="020B0606020202030204" pitchFamily="34" charset="0"/>
                <a:cs typeface="Arial" panose="020B0604020202020204" pitchFamily="34" charset="0"/>
                <a:sym typeface="Arial" charset="0"/>
              </a:rPr>
              <a:t> </a:t>
            </a:r>
            <a:r>
              <a:rPr lang="vi-VN" b="1" dirty="0"/>
              <a:t>is applied to manage production cybersecurity requirements for both products and processes, starting from the PV phase.”</a:t>
            </a:r>
            <a:br>
              <a:rPr lang="vi-VN" dirty="0"/>
            </a:br>
            <a:r>
              <a:rPr lang="en-US" dirty="0"/>
              <a:t>👉 </a:t>
            </a:r>
            <a:r>
              <a:rPr lang="vi-VN" i="1" dirty="0"/>
              <a:t>Tiêu chuẩn này được áp dụng để quản lý các yêu cầu an ninh mạng trong sản xuất cho cả sản phẩm và quy trình, bắt đầu từ giai đoạn PV (Product Validation).</a:t>
            </a:r>
            <a:endParaRPr lang="vi-VN" dirty="0"/>
          </a:p>
          <a:p>
            <a:r>
              <a:rPr lang="vi-VN" b="1" dirty="0"/>
              <a:t>“It covers all products developed and produced in LGEVH and its suppliers, and distributed by the VS company.”</a:t>
            </a:r>
            <a:br>
              <a:rPr lang="vi-VN" dirty="0"/>
            </a:br>
            <a:r>
              <a:rPr lang="en-US" dirty="0"/>
              <a:t>👉 </a:t>
            </a:r>
            <a:r>
              <a:rPr lang="vi-VN" i="1" dirty="0"/>
              <a:t>Phạm vi bao gồm tất cả sản phẩm được phát triển và sản xuất tại LGEVH cùng các nhà cung cấp, và được phân phối bởi công ty VS.</a:t>
            </a:r>
            <a:endParaRPr lang="vi-VN" dirty="0"/>
          </a:p>
          <a:p>
            <a:r>
              <a:rPr lang="vi-VN" b="1" dirty="0"/>
              <a:t>“In other words, this standard ensures that every product going through the production line follows consistent cybersecurity control.”</a:t>
            </a:r>
            <a:br>
              <a:rPr lang="vi-VN" dirty="0"/>
            </a:br>
            <a:r>
              <a:rPr lang="en-US" dirty="0"/>
              <a:t>👉 </a:t>
            </a:r>
            <a:r>
              <a:rPr lang="vi-VN" i="1" dirty="0"/>
              <a:t>Nói cách khác, tiêu chuẩn này đảm bảo mọi sản phẩm trong dây chuyền sản xuất đều được kiểm soát an ninh mạng một cách nhất quán.</a:t>
            </a:r>
            <a:endParaRPr lang="en-US" i="1" dirty="0"/>
          </a:p>
          <a:p>
            <a:endParaRPr lang="en-US" i="1" dirty="0"/>
          </a:p>
          <a:p>
            <a:r>
              <a:rPr lang="en-US" b="1" dirty="0"/>
              <a:t>🔹 </a:t>
            </a:r>
            <a:r>
              <a:rPr lang="vi-VN" b="1" dirty="0"/>
              <a:t>Purpose – Mục đích</a:t>
            </a:r>
          </a:p>
          <a:p>
            <a:r>
              <a:rPr lang="vi-VN" b="1" dirty="0"/>
              <a:t>“Next, about the purpose of this standard — there are three main objectives.”</a:t>
            </a:r>
            <a:br>
              <a:rPr lang="vi-VN" dirty="0"/>
            </a:br>
            <a:r>
              <a:rPr lang="en-US" dirty="0"/>
              <a:t>👉 </a:t>
            </a:r>
            <a:r>
              <a:rPr lang="vi-VN" i="1" dirty="0"/>
              <a:t>Tiếp theo, về mục đích của tiêu chuẩn này — có ba mục tiêu chính.</a:t>
            </a:r>
            <a:endParaRPr lang="vi-VN" dirty="0"/>
          </a:p>
          <a:p>
            <a:r>
              <a:rPr lang="vi-VN" dirty="0"/>
              <a:t>1️⃣ </a:t>
            </a:r>
            <a:r>
              <a:rPr lang="vi-VN" b="1" dirty="0"/>
              <a:t>“First, it defines the procedures and methods to apply cybersecurity requirements after development.”</a:t>
            </a:r>
            <a:br>
              <a:rPr lang="vi-VN" dirty="0"/>
            </a:br>
            <a:r>
              <a:rPr lang="en-US" dirty="0"/>
              <a:t>👉 </a:t>
            </a:r>
            <a:r>
              <a:rPr lang="vi-VN" i="1" dirty="0"/>
              <a:t>Thứ nhất, tiêu chuẩn xác định các quy trình và phương pháp để áp dụng yêu cầu an ninh mạng sau giai đoạn phát triển, tức là từ khi bắt đầu sản xuất hàng loạt.</a:t>
            </a:r>
            <a:endParaRPr lang="vi-VN" dirty="0"/>
          </a:p>
          <a:p>
            <a:r>
              <a:rPr lang="vi-VN" dirty="0"/>
              <a:t>2️⃣ </a:t>
            </a:r>
            <a:r>
              <a:rPr lang="vi-VN" b="1" dirty="0"/>
              <a:t>“Second, it aims to prevent any vulnerabilities from being introduced during production.”</a:t>
            </a:r>
            <a:br>
              <a:rPr lang="vi-VN" dirty="0"/>
            </a:br>
            <a:r>
              <a:rPr lang="en-US" dirty="0"/>
              <a:t>👉 </a:t>
            </a:r>
            <a:r>
              <a:rPr lang="vi-VN" i="1" dirty="0"/>
              <a:t>Thứ hai, tiêu chuẩn nhằm ngăn chặn các lỗ hổng an ninh có thể phát sinh trong quá trình sản xuất — ví dụ như từ phần mềm, công cụ hay xử lý dữ liệu.</a:t>
            </a:r>
            <a:endParaRPr lang="vi-VN" dirty="0"/>
          </a:p>
          <a:p>
            <a:r>
              <a:rPr lang="vi-VN" dirty="0"/>
              <a:t>3️⃣ </a:t>
            </a:r>
            <a:r>
              <a:rPr lang="vi-VN" b="1" dirty="0"/>
              <a:t>“And third, it provides documentation and evidence for audit plans and supports OEMs to obtain VTA.”</a:t>
            </a:r>
            <a:br>
              <a:rPr lang="vi-VN" dirty="0"/>
            </a:br>
            <a:r>
              <a:rPr lang="en-US" dirty="0"/>
              <a:t>👉 </a:t>
            </a:r>
            <a:r>
              <a:rPr lang="vi-VN" i="1" dirty="0"/>
              <a:t>Và thứ ba, tiêu chuẩn này cung cấp tài liệu và bằng chứng phục vụ kế hoạch đánh giá, hỗ trợ OEM trong việc đạt được chứng nhận VTA (Vehicle Type Approval).</a:t>
            </a:r>
            <a:endParaRPr lang="vi-VN" dirty="0"/>
          </a:p>
          <a:p>
            <a:endParaRPr lang="en-US" dirty="0"/>
          </a:p>
          <a:p>
            <a:r>
              <a:rPr lang="en-US" b="1" dirty="0"/>
              <a:t>🔹 </a:t>
            </a:r>
            <a:r>
              <a:rPr lang="vi-VN" b="1" dirty="0"/>
              <a:t>Summary – Tóm tắt</a:t>
            </a:r>
          </a:p>
          <a:p>
            <a:r>
              <a:rPr lang="vi-VN" b="1" dirty="0"/>
              <a:t>“In summary, the goal is to ensure cybersecurity is not only applied during development but also maintained and verified throughout the entire production phase.”</a:t>
            </a:r>
            <a:br>
              <a:rPr lang="vi-VN" dirty="0"/>
            </a:br>
            <a:r>
              <a:rPr lang="en-US" dirty="0"/>
              <a:t>👉 </a:t>
            </a:r>
            <a:r>
              <a:rPr lang="vi-VN" i="1" dirty="0"/>
              <a:t>Tóm lại, mục tiêu là đảm bảo an ninh mạng không chỉ được áp dụng trong giai đoạn phát triển, mà còn được duy trì và xác minh xuyên suốt quá trình sản xuất,</a:t>
            </a:r>
            <a:br>
              <a:rPr lang="vi-VN" dirty="0"/>
            </a:br>
            <a:r>
              <a:rPr lang="vi-VN" b="1" dirty="0"/>
              <a:t>“ensuring secure manufacturing and compliance with OEM requirements.”</a:t>
            </a:r>
            <a:br>
              <a:rPr lang="vi-VN" dirty="0"/>
            </a:br>
            <a:r>
              <a:rPr lang="en-US" dirty="0"/>
              <a:t>👉 </a:t>
            </a:r>
            <a:r>
              <a:rPr lang="vi-VN" i="1" dirty="0"/>
              <a:t>đảm bảo quá trình sản xuất an toàn và tuân thủ đầy đủ các yêu cầu của OEM.</a:t>
            </a:r>
            <a:endParaRPr lang="vi-VN" dirty="0"/>
          </a:p>
          <a:p>
            <a:endParaRPr lang="vi-VN" dirty="0"/>
          </a:p>
        </p:txBody>
      </p:sp>
      <p:sp>
        <p:nvSpPr>
          <p:cNvPr id="4" name="Slide Number Placeholder 3"/>
          <p:cNvSpPr>
            <a:spLocks noGrp="1"/>
          </p:cNvSpPr>
          <p:nvPr>
            <p:ph type="sldNum" sz="quarter" idx="5"/>
          </p:nvPr>
        </p:nvSpPr>
        <p:spPr/>
        <p:txBody>
          <a:bodyPr/>
          <a:lstStyle/>
          <a:p>
            <a:fld id="{7B46A6DA-70BC-4066-8F2F-4FA4227CB633}" type="slidenum">
              <a:rPr lang="en-US" smtClean="0"/>
              <a:t>2</a:t>
            </a:fld>
            <a:endParaRPr lang="en-US"/>
          </a:p>
        </p:txBody>
      </p:sp>
    </p:spTree>
    <p:extLst>
      <p:ext uri="{BB962C8B-B14F-4D97-AF65-F5344CB8AC3E}">
        <p14:creationId xmlns:p14="http://schemas.microsoft.com/office/powerpoint/2010/main" val="71009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2: PRODUCTION CYBERSECURITY PROCESS OVERVIEW</a:t>
            </a:r>
          </a:p>
          <a:p>
            <a:r>
              <a:rPr lang="en-US" sz="1200" b="1" kern="1200" dirty="0">
                <a:solidFill>
                  <a:schemeClr val="tx1"/>
                </a:solidFill>
                <a:effectLst/>
                <a:latin typeface="+mn-lt"/>
                <a:ea typeface="+mn-ea"/>
                <a:cs typeface="+mn-cs"/>
              </a:rPr>
              <a:t>SLIDE 2: TẦM NHÌN TỔNG QUAN VỀ QUY TRÌNH AN NINH MẠNG SẢN XUẤT</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On the screen is the Production Cybersecurity Process Overview diagram. This slide helps us clearly define the work items to be performed at each project phase and delineate responsibilities between relevant parties.</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màn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đồ</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Slide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giúp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rõ</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nhiệm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giữa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Structure consists of 2 main axes:</a:t>
            </a:r>
          </a:p>
          <a:p>
            <a:r>
              <a:rPr lang="en-US" sz="1200" b="1" kern="1200" dirty="0" err="1">
                <a:solidFill>
                  <a:schemeClr val="tx1"/>
                </a:solidFill>
                <a:effectLst/>
                <a:latin typeface="+mn-lt"/>
                <a:ea typeface="+mn-ea"/>
                <a:cs typeface="+mn-cs"/>
              </a:rPr>
              <a:t>Cấu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gồm</a:t>
            </a:r>
            <a:r>
              <a:rPr lang="en-US" sz="1200" b="1" kern="1200" dirty="0">
                <a:solidFill>
                  <a:schemeClr val="tx1"/>
                </a:solidFill>
                <a:effectLst/>
                <a:latin typeface="+mn-lt"/>
                <a:ea typeface="+mn-ea"/>
                <a:cs typeface="+mn-cs"/>
              </a:rPr>
              <a:t> 2 </a:t>
            </a:r>
            <a:r>
              <a:rPr lang="en-US" sz="1200" b="1" kern="1200" dirty="0" err="1">
                <a:solidFill>
                  <a:schemeClr val="tx1"/>
                </a:solidFill>
                <a:effectLst/>
                <a:latin typeface="+mn-lt"/>
                <a:ea typeface="+mn-ea"/>
                <a:cs typeface="+mn-cs"/>
              </a:rPr>
              <a:t>trục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chính</a:t>
            </a:r>
            <a:r>
              <a:rPr lang="en-US" sz="1200" b="1"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Timeline axis (Horizontal): Following the product lifecycle from DV (Development) → PV (Product Validation) → MP (Mass Production)</a:t>
            </a:r>
          </a:p>
          <a:p>
            <a:pPr lvl="0"/>
            <a:r>
              <a:rPr lang="en-US" sz="1200" kern="1200" dirty="0">
                <a:solidFill>
                  <a:schemeClr val="tx1"/>
                </a:solidFill>
                <a:effectLst/>
                <a:latin typeface="+mn-lt"/>
                <a:ea typeface="+mn-ea"/>
                <a:cs typeface="+mn-cs"/>
              </a:rPr>
              <a:t>Responsibility axis (Vertical): Division between CSM (Cybersecurity Manager) and CSG (Cybersecurity Governance Group)</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Trục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ngang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vòng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DV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triển</a:t>
            </a:r>
            <a:r>
              <a:rPr lang="en-US" sz="1200" i="1" kern="1200" dirty="0">
                <a:solidFill>
                  <a:schemeClr val="tx1"/>
                </a:solidFill>
                <a:effectLst/>
                <a:latin typeface="+mn-lt"/>
                <a:ea typeface="+mn-ea"/>
                <a:cs typeface="+mn-cs"/>
              </a:rPr>
              <a:t>) → PV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 MP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loạt</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Trục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nhiệm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Cột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dọc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Phân</a:t>
            </a:r>
            <a:r>
              <a:rPr lang="en-US" sz="1200" i="1" kern="1200" dirty="0">
                <a:solidFill>
                  <a:schemeClr val="tx1"/>
                </a:solidFill>
                <a:effectLst/>
                <a:latin typeface="+mn-lt"/>
                <a:ea typeface="+mn-ea"/>
                <a:cs typeface="+mn-cs"/>
              </a:rPr>
              <a:t> chia </a:t>
            </a:r>
            <a:r>
              <a:rPr lang="en-US" sz="1200" i="1" kern="1200" dirty="0" err="1">
                <a:solidFill>
                  <a:schemeClr val="tx1"/>
                </a:solidFill>
                <a:effectLst/>
                <a:latin typeface="+mn-lt"/>
                <a:ea typeface="+mn-ea"/>
                <a:cs typeface="+mn-cs"/>
              </a:rPr>
              <a:t>giữa</a:t>
            </a:r>
            <a:r>
              <a:rPr lang="en-US" sz="1200" i="1" kern="1200" dirty="0">
                <a:solidFill>
                  <a:schemeClr val="tx1"/>
                </a:solidFill>
                <a:effectLst/>
                <a:latin typeface="+mn-lt"/>
                <a:ea typeface="+mn-ea"/>
                <a:cs typeface="+mn-cs"/>
              </a:rPr>
              <a:t> CSM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CSG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chung</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DV PHASE (DESIGN VERIFICATION) – REQUIREMENTS ESTABLISHMENT</a:t>
            </a:r>
          </a:p>
          <a:p>
            <a:r>
              <a:rPr lang="en-US" sz="1200" b="1" kern="1200" dirty="0">
                <a:solidFill>
                  <a:schemeClr val="tx1"/>
                </a:solidFill>
                <a:effectLst/>
                <a:latin typeface="+mn-lt"/>
                <a:ea typeface="+mn-ea"/>
                <a:cs typeface="+mn-cs"/>
              </a:rPr>
              <a:t>1. GIAI ĐOẠN DV (THIẾT KẾ KIỂM CHỨNG) – THIẾT LẬP YÊU CẦU</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First is the DV phase. The focus in this phase is to define input requirements (Objectives: Acquire Requirements). Here, CSM's main responsibility is to Acquire Production Cybersecurity Requirements:</a:t>
            </a:r>
          </a:p>
          <a:p>
            <a:pPr lvl="0"/>
            <a:r>
              <a:rPr lang="en-US" sz="1200" kern="1200" dirty="0">
                <a:solidFill>
                  <a:schemeClr val="tx1"/>
                </a:solidFill>
                <a:effectLst/>
                <a:latin typeface="+mn-lt"/>
                <a:ea typeface="+mn-ea"/>
                <a:cs typeface="+mn-cs"/>
              </a:rPr>
              <a:t>Production Control Plan (PCP): Production control plan</a:t>
            </a:r>
          </a:p>
          <a:p>
            <a:pPr lvl="0"/>
            <a:r>
              <a:rPr lang="en-US" sz="1200" kern="1200" dirty="0">
                <a:solidFill>
                  <a:schemeClr val="tx1"/>
                </a:solidFill>
                <a:effectLst/>
                <a:latin typeface="+mn-lt"/>
                <a:ea typeface="+mn-ea"/>
                <a:cs typeface="+mn-cs"/>
              </a:rPr>
              <a:t>Production Cybersecurity Requirements: Specific technical security requirements</a:t>
            </a:r>
          </a:p>
          <a:p>
            <a:r>
              <a:rPr lang="en-US" sz="1200" kern="1200" dirty="0">
                <a:solidFill>
                  <a:schemeClr val="tx1"/>
                </a:solidFill>
                <a:effectLst/>
                <a:latin typeface="+mn-lt"/>
                <a:ea typeface="+mn-ea"/>
                <a:cs typeface="+mn-cs"/>
              </a:rPr>
              <a:t>The goal is to ensure that before entering validation, we have agreed with the customer and project team on the standards to be achieved.</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DV. </a:t>
            </a:r>
            <a:r>
              <a:rPr lang="en-US" sz="1200" i="1" kern="1200" dirty="0" err="1">
                <a:solidFill>
                  <a:schemeClr val="tx1"/>
                </a:solidFill>
                <a:effectLst/>
                <a:latin typeface="+mn-lt"/>
                <a:ea typeface="+mn-ea"/>
                <a:cs typeface="+mn-cs"/>
              </a:rPr>
              <a:t>Trọng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tâm</a:t>
            </a:r>
            <a:r>
              <a:rPr lang="en-US" sz="1200" i="1" kern="1200" dirty="0">
                <a:solidFill>
                  <a:schemeClr val="tx1"/>
                </a:solidFill>
                <a:effectLst/>
                <a:latin typeface="+mn-lt"/>
                <a:ea typeface="+mn-ea"/>
                <a:cs typeface="+mn-cs"/>
              </a:rPr>
              <a:t> ở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(Objectives: Acquire Requirements). </a:t>
            </a:r>
            <a:r>
              <a:rPr lang="en-US" sz="1200" i="1" kern="1200" dirty="0" err="1">
                <a:solidFill>
                  <a:schemeClr val="tx1"/>
                </a:solidFill>
                <a:effectLst/>
                <a:latin typeface="+mn-lt"/>
                <a:ea typeface="+mn-ea"/>
                <a:cs typeface="+mn-cs"/>
              </a:rPr>
              <a:t>Tại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nhiệm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CSM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Acquire Production Cybersecurity Requirements:</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Production Control Plan (PCP):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Production Cybersecurity Requirements: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đảm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trước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thống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những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PV PHASE (PRODUCT VALIDATION) – IMPLEMENTATION AND VERIFICATION</a:t>
            </a:r>
          </a:p>
          <a:p>
            <a:r>
              <a:rPr lang="en-US" sz="1200" b="1" kern="1200" dirty="0">
                <a:solidFill>
                  <a:schemeClr val="tx1"/>
                </a:solidFill>
                <a:effectLst/>
                <a:latin typeface="+mn-lt"/>
                <a:ea typeface="+mn-ea"/>
                <a:cs typeface="+mn-cs"/>
              </a:rPr>
              <a:t>2. GIAI ĐOẠN PV (KIỂM CHỨNG SẢN PHẨM) – TRIỂN KHAI VÀ KIỂM CHỨNG</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Next is the PV phase. This is the phase of actual implementation of requirements established in the previous step. The objective is to prepare complete compliance documentation.</a:t>
            </a:r>
          </a:p>
          <a:p>
            <a:r>
              <a:rPr lang="en-US" sz="1200" kern="1200" dirty="0">
                <a:solidFill>
                  <a:schemeClr val="tx1"/>
                </a:solidFill>
                <a:effectLst/>
                <a:latin typeface="+mn-lt"/>
                <a:ea typeface="+mn-ea"/>
                <a:cs typeface="+mn-cs"/>
              </a:rPr>
              <a:t>CSM's tasks in this phase are very detailed, including:</a:t>
            </a:r>
          </a:p>
          <a:p>
            <a:pPr lvl="0"/>
            <a:r>
              <a:rPr lang="en-US" sz="1200" kern="1200" dirty="0">
                <a:solidFill>
                  <a:schemeClr val="tx1"/>
                </a:solidFill>
                <a:effectLst/>
                <a:latin typeface="+mn-lt"/>
                <a:ea typeface="+mn-ea"/>
                <a:cs typeface="+mn-cs"/>
              </a:rPr>
              <a:t>Feasibility assessment (Items 3, 4): Conduct Feasibility Check and Applicability Assessment to confirm whether the factory has sufficient capacity to implement security requirements</a:t>
            </a:r>
          </a:p>
          <a:p>
            <a:pPr lvl="0"/>
            <a:r>
              <a:rPr lang="en-US" sz="1200" kern="1200" dirty="0">
                <a:solidFill>
                  <a:schemeClr val="tx1"/>
                </a:solidFill>
                <a:effectLst/>
                <a:latin typeface="+mn-lt"/>
                <a:ea typeface="+mn-ea"/>
                <a:cs typeface="+mn-cs"/>
              </a:rPr>
              <a:t>Result archiving (Item 5): Compile Archive Assessment and inspection results</a:t>
            </a:r>
          </a:p>
          <a:p>
            <a:pPr lvl="0"/>
            <a:r>
              <a:rPr lang="en-US" sz="1200" kern="1200" dirty="0">
                <a:solidFill>
                  <a:schemeClr val="tx1"/>
                </a:solidFill>
                <a:effectLst/>
                <a:latin typeface="+mn-lt"/>
                <a:ea typeface="+mn-ea"/>
                <a:cs typeface="+mn-cs"/>
              </a:rPr>
              <a:t>Tool management (Items 6, 7): Control software and tools used in production, ensuring correct and secure versions</a:t>
            </a:r>
          </a:p>
          <a:p>
            <a:pPr lvl="0"/>
            <a:r>
              <a:rPr lang="en-US" sz="1200" kern="1200" dirty="0">
                <a:solidFill>
                  <a:schemeClr val="tx1"/>
                </a:solidFill>
                <a:effectLst/>
                <a:latin typeface="+mn-lt"/>
                <a:ea typeface="+mn-ea"/>
                <a:cs typeface="+mn-cs"/>
              </a:rPr>
              <a:t>Management risk assessment (Item 9): Review management processes such as Key Management or Rework to detect vulnerabilities</a:t>
            </a:r>
          </a:p>
          <a:p>
            <a:r>
              <a:rPr lang="en-US" sz="1200" kern="1200" dirty="0">
                <a:solidFill>
                  <a:schemeClr val="tx1"/>
                </a:solidFill>
                <a:effectLst/>
                <a:latin typeface="+mn-lt"/>
                <a:ea typeface="+mn-ea"/>
                <a:cs typeface="+mn-cs"/>
              </a:rPr>
              <a:t>The result of this phase is evidence to achieve production approval.</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PV. </a:t>
            </a:r>
            <a:r>
              <a:rPr lang="en-US" sz="1200" i="1" kern="1200" dirty="0" err="1">
                <a:solidFill>
                  <a:schemeClr val="tx1"/>
                </a:solidFill>
                <a:effectLst/>
                <a:latin typeface="+mn-lt"/>
                <a:ea typeface="+mn-ea"/>
                <a:cs typeface="+mn-cs"/>
              </a:rPr>
              <a:t>Đây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triển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đề</a:t>
            </a:r>
            <a:r>
              <a:rPr lang="en-US" sz="1200" i="1" kern="1200" dirty="0">
                <a:solidFill>
                  <a:schemeClr val="tx1"/>
                </a:solidFill>
                <a:effectLst/>
                <a:latin typeface="+mn-lt"/>
                <a:ea typeface="+mn-ea"/>
                <a:cs typeface="+mn-cs"/>
              </a:rPr>
              <a:t> ra ở </a:t>
            </a:r>
            <a:r>
              <a:rPr lang="en-US" sz="1200" i="1" kern="1200" dirty="0" err="1">
                <a:solidFill>
                  <a:schemeClr val="tx1"/>
                </a:solidFill>
                <a:effectLst/>
                <a:latin typeface="+mn-lt"/>
                <a:ea typeface="+mn-ea"/>
                <a:cs typeface="+mn-cs"/>
              </a:rPr>
              <a:t>bước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trước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hồ</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thủ</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CSM ở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rất</a:t>
            </a:r>
            <a:r>
              <a:rPr lang="en-US" sz="1200" i="1" kern="1200" dirty="0">
                <a:solidFill>
                  <a:schemeClr val="tx1"/>
                </a:solidFill>
                <a:effectLst/>
                <a:latin typeface="+mn-lt"/>
                <a:ea typeface="+mn-ea"/>
                <a:cs typeface="+mn-cs"/>
              </a:rPr>
              <a:t> chi </a:t>
            </a:r>
            <a:r>
              <a:rPr lang="en-US" sz="1200" i="1" kern="1200" dirty="0" err="1">
                <a:solidFill>
                  <a:schemeClr val="tx1"/>
                </a:solidFill>
                <a:effectLst/>
                <a:latin typeface="+mn-lt"/>
                <a:ea typeface="+mn-ea"/>
                <a:cs typeface="+mn-cs"/>
              </a:rPr>
              <a:t>tiết</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3, 4):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Feasibility Check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Applicability Assessment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hay </a:t>
            </a:r>
            <a:r>
              <a:rPr lang="en-US" sz="1200" i="1" kern="1200" dirty="0" err="1">
                <a:solidFill>
                  <a:schemeClr val="tx1"/>
                </a:solidFill>
                <a:effectLst/>
                <a:latin typeface="+mn-lt"/>
                <a:ea typeface="+mn-ea"/>
                <a:cs typeface="+mn-cs"/>
              </a:rPr>
              <a:t>không</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Lưu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trữ</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5): </a:t>
            </a:r>
            <a:r>
              <a:rPr lang="en-US" sz="1200" i="1" kern="1200" dirty="0" err="1">
                <a:solidFill>
                  <a:schemeClr val="tx1"/>
                </a:solidFill>
                <a:effectLst/>
                <a:latin typeface="+mn-lt"/>
                <a:ea typeface="+mn-ea"/>
                <a:cs typeface="+mn-cs"/>
              </a:rPr>
              <a:t>Tổng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Archive Assessment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(Inspection results)</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6, 7):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mềm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đảm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đúng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toàn</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9): </a:t>
            </a:r>
            <a:r>
              <a:rPr lang="en-US" sz="1200" i="1" kern="1200" dirty="0" err="1">
                <a:solidFill>
                  <a:schemeClr val="tx1"/>
                </a:solidFill>
                <a:effectLst/>
                <a:latin typeface="+mn-lt"/>
                <a:ea typeface="+mn-ea"/>
                <a:cs typeface="+mn-cs"/>
              </a:rPr>
              <a:t>Rà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Key Management hay Rework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lỗ</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hổng</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đạt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phê</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duyệt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MP PHASE (MASS PRODUCTION) – MAINTENANCE AND MONITORING</a:t>
            </a:r>
          </a:p>
          <a:p>
            <a:r>
              <a:rPr lang="en-US" sz="1200" b="1" kern="1200" dirty="0">
                <a:solidFill>
                  <a:schemeClr val="tx1"/>
                </a:solidFill>
                <a:effectLst/>
                <a:latin typeface="+mn-lt"/>
                <a:ea typeface="+mn-ea"/>
                <a:cs typeface="+mn-cs"/>
              </a:rPr>
              <a:t>3. GIAI ĐOẠN MP (SẢN XUẤT HÀNG LOẠT) – DUY TRÌ VÀ GIÁM SÁT</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Finally is the MP phase – Mass Production. The focus shifts to maintaining compliance and continuous monitoring.</a:t>
            </a:r>
          </a:p>
          <a:p>
            <a:r>
              <a:rPr lang="en-US" sz="1200" kern="1200" dirty="0">
                <a:solidFill>
                  <a:schemeClr val="tx1"/>
                </a:solidFill>
                <a:effectLst/>
                <a:latin typeface="+mn-lt"/>
                <a:ea typeface="+mn-ea"/>
                <a:cs typeface="+mn-cs"/>
              </a:rPr>
              <a:t>CSM's tasks include:</a:t>
            </a:r>
          </a:p>
          <a:p>
            <a:pPr lvl="0"/>
            <a:r>
              <a:rPr lang="en-US" sz="1200" kern="1200" dirty="0">
                <a:solidFill>
                  <a:schemeClr val="tx1"/>
                </a:solidFill>
                <a:effectLst/>
                <a:latin typeface="+mn-lt"/>
                <a:ea typeface="+mn-ea"/>
                <a:cs typeface="+mn-cs"/>
              </a:rPr>
              <a:t>Vulnerability monitoring (Item 10): Monitor newly emerging security vulnerabilities and incident response if any</a:t>
            </a:r>
          </a:p>
          <a:p>
            <a:pPr lvl="0"/>
            <a:r>
              <a:rPr lang="en-US" sz="1200" kern="1200" dirty="0">
                <a:solidFill>
                  <a:schemeClr val="tx1"/>
                </a:solidFill>
                <a:effectLst/>
                <a:latin typeface="+mn-lt"/>
                <a:ea typeface="+mn-ea"/>
                <a:cs typeface="+mn-cs"/>
              </a:rPr>
              <a:t>Audit (Items 12, 13): Prepare documents for customer audits (Buyer Audit) and conduct internal audits</a:t>
            </a:r>
          </a:p>
          <a:p>
            <a:pPr lvl="0"/>
            <a:r>
              <a:rPr lang="en-US" sz="1200" kern="1200" dirty="0">
                <a:solidFill>
                  <a:schemeClr val="tx1"/>
                </a:solidFill>
                <a:effectLst/>
                <a:latin typeface="+mn-lt"/>
                <a:ea typeface="+mn-ea"/>
                <a:cs typeface="+mn-cs"/>
              </a:rPr>
              <a:t>Supplier management (Item 15): Periodic evaluation of Tier-2 units providing tools or subcontracting</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MP –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Trọng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tâm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chuyển</a:t>
            </a:r>
            <a:r>
              <a:rPr lang="en-US" sz="1200" i="1" kern="1200" dirty="0">
                <a:solidFill>
                  <a:schemeClr val="tx1"/>
                </a:solidFill>
                <a:effectLst/>
                <a:latin typeface="+mn-lt"/>
                <a:ea typeface="+mn-ea"/>
                <a:cs typeface="+mn-cs"/>
              </a:rPr>
              <a:t> sang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tuân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tục</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Nhiệm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CSM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Giám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lỗ</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10): Theo </a:t>
            </a:r>
            <a:r>
              <a:rPr lang="en-US" sz="1200" i="1" kern="1200" dirty="0" err="1">
                <a:solidFill>
                  <a:schemeClr val="tx1"/>
                </a:solidFill>
                <a:effectLst/>
                <a:latin typeface="+mn-lt"/>
                <a:ea typeface="+mn-ea"/>
                <a:cs typeface="+mn-cs"/>
              </a:rPr>
              <a:t>dõi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lỗ</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sinh</a:t>
            </a:r>
            <a:r>
              <a:rPr lang="en-US" sz="1200" i="1" kern="1200" dirty="0">
                <a:solidFill>
                  <a:schemeClr val="tx1"/>
                </a:solidFill>
                <a:effectLst/>
                <a:latin typeface="+mn-lt"/>
                <a:ea typeface="+mn-ea"/>
                <a:cs typeface="+mn-cs"/>
              </a:rPr>
              <a:t> (Vulnerability Monitoring)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cố</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Audit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12, 13): </a:t>
            </a:r>
            <a:r>
              <a:rPr lang="en-US" sz="1200" i="1" kern="1200" dirty="0" err="1">
                <a:solidFill>
                  <a:schemeClr val="tx1"/>
                </a:solidFill>
                <a:effectLst/>
                <a:latin typeface="+mn-lt"/>
                <a:ea typeface="+mn-ea"/>
                <a:cs typeface="+mn-cs"/>
              </a:rPr>
              <a:t>Chuẩn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liệu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đợt</a:t>
            </a:r>
            <a:r>
              <a:rPr lang="en-US" sz="1200" i="1" kern="1200" dirty="0">
                <a:solidFill>
                  <a:schemeClr val="tx1"/>
                </a:solidFill>
                <a:effectLst/>
                <a:latin typeface="+mn-lt"/>
                <a:ea typeface="+mn-ea"/>
                <a:cs typeface="+mn-cs"/>
              </a:rPr>
              <a:t> Audit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(Buyer Audit)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Audit </a:t>
            </a:r>
            <a:r>
              <a:rPr lang="en-US" sz="1200" i="1" kern="1200" dirty="0" err="1">
                <a:solidFill>
                  <a:schemeClr val="tx1"/>
                </a:solidFill>
                <a:effectLst/>
                <a:latin typeface="+mn-lt"/>
                <a:ea typeface="+mn-ea"/>
                <a:cs typeface="+mn-cs"/>
              </a:rPr>
              <a:t>nội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bộ</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15):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vị</a:t>
            </a:r>
            <a:r>
              <a:rPr lang="en-US" sz="1200" i="1" kern="1200" dirty="0">
                <a:solidFill>
                  <a:schemeClr val="tx1"/>
                </a:solidFill>
                <a:effectLst/>
                <a:latin typeface="+mn-lt"/>
                <a:ea typeface="+mn-ea"/>
                <a:cs typeface="+mn-cs"/>
              </a:rPr>
              <a:t> Tier-2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CSG SUPPORT ROLE</a:t>
            </a:r>
          </a:p>
          <a:p>
            <a:r>
              <a:rPr lang="en-US" sz="1200" b="1" kern="1200" dirty="0">
                <a:solidFill>
                  <a:schemeClr val="tx1"/>
                </a:solidFill>
                <a:effectLst/>
                <a:latin typeface="+mn-lt"/>
                <a:ea typeface="+mn-ea"/>
                <a:cs typeface="+mn-cs"/>
              </a:rPr>
              <a:t>4. VAI TRÒ HỖ TRỢ CỦA CSG</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In parallel with CSM, CSG plays a support and governance role at the organization level:</a:t>
            </a:r>
          </a:p>
          <a:p>
            <a:pPr lvl="0"/>
            <a:r>
              <a:rPr lang="en-US" sz="1200" kern="1200" dirty="0">
                <a:solidFill>
                  <a:schemeClr val="tx1"/>
                </a:solidFill>
                <a:effectLst/>
                <a:latin typeface="+mn-lt"/>
                <a:ea typeface="+mn-ea"/>
                <a:cs typeface="+mn-cs"/>
              </a:rPr>
              <a:t>Provide training courses (Regular &amp; Process Training) to raise employee awareness (Items 1, 2)</a:t>
            </a:r>
          </a:p>
          <a:p>
            <a:pPr lvl="0"/>
            <a:r>
              <a:rPr lang="en-US" sz="1200" kern="1200" dirty="0">
                <a:solidFill>
                  <a:schemeClr val="tx1"/>
                </a:solidFill>
                <a:effectLst/>
                <a:latin typeface="+mn-lt"/>
                <a:ea typeface="+mn-ea"/>
                <a:cs typeface="+mn-cs"/>
              </a:rPr>
              <a:t>Coordinate with IT to ensure physical security and network infrastructure (Item 5)</a:t>
            </a:r>
          </a:p>
          <a:p>
            <a:pPr lvl="0"/>
            <a:r>
              <a:rPr lang="en-US" sz="1200" kern="1200" dirty="0">
                <a:solidFill>
                  <a:schemeClr val="tx1"/>
                </a:solidFill>
                <a:effectLst/>
                <a:latin typeface="+mn-lt"/>
                <a:ea typeface="+mn-ea"/>
                <a:cs typeface="+mn-cs"/>
              </a:rPr>
              <a:t>Maintain system certifications such as ISO 27001, TISAX (Item 6)</a:t>
            </a:r>
          </a:p>
          <a:p>
            <a:r>
              <a:rPr lang="en-US" sz="1200" kern="1200" dirty="0">
                <a:solidFill>
                  <a:schemeClr val="tx1"/>
                </a:solidFill>
                <a:effectLst/>
                <a:latin typeface="+mn-lt"/>
                <a:ea typeface="+mn-ea"/>
                <a:cs typeface="+mn-cs"/>
              </a:rPr>
              <a:t>The coordination between CSM (project execution) and CSG (system governance) ensures the security process is implemented synchronously and rigorously.</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Song </a:t>
            </a:r>
            <a:r>
              <a:rPr lang="en-US" sz="1200" i="1" kern="1200" dirty="0" err="1">
                <a:solidFill>
                  <a:schemeClr val="tx1"/>
                </a:solidFill>
                <a:effectLst/>
                <a:latin typeface="+mn-lt"/>
                <a:ea typeface="+mn-ea"/>
                <a:cs typeface="+mn-cs"/>
              </a:rPr>
              <a:t>song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CSM,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CSG </a:t>
            </a:r>
            <a:r>
              <a:rPr lang="en-US" sz="1200" i="1" kern="1200" dirty="0" err="1">
                <a:solidFill>
                  <a:schemeClr val="tx1"/>
                </a:solidFill>
                <a:effectLst/>
                <a:latin typeface="+mn-lt"/>
                <a:ea typeface="+mn-ea"/>
                <a:cs typeface="+mn-cs"/>
              </a:rPr>
              <a:t>đóng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trò</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hỗ</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ở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tổ</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chức</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khóa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tạo</a:t>
            </a:r>
            <a:r>
              <a:rPr lang="en-US" sz="1200" i="1" kern="1200" dirty="0">
                <a:solidFill>
                  <a:schemeClr val="tx1"/>
                </a:solidFill>
                <a:effectLst/>
                <a:latin typeface="+mn-lt"/>
                <a:ea typeface="+mn-ea"/>
                <a:cs typeface="+mn-cs"/>
              </a:rPr>
              <a:t> (Regular &amp; Process Training)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nâng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cao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1, 2)</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Phối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IT </a:t>
            </a:r>
            <a:r>
              <a:rPr lang="en-US" sz="1200" i="1" kern="1200" dirty="0" err="1">
                <a:solidFill>
                  <a:schemeClr val="tx1"/>
                </a:solidFill>
                <a:effectLst/>
                <a:latin typeface="+mn-lt"/>
                <a:ea typeface="+mn-ea"/>
                <a:cs typeface="+mn-cs"/>
              </a:rPr>
              <a:t>đảm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tầng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5)</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Duy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chỉ</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hệ</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thống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ISO 27001, TISAX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6)</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Sự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giữa</a:t>
            </a:r>
            <a:r>
              <a:rPr lang="en-US" sz="1200" i="1" kern="1200" dirty="0">
                <a:solidFill>
                  <a:schemeClr val="tx1"/>
                </a:solidFill>
                <a:effectLst/>
                <a:latin typeface="+mn-lt"/>
                <a:ea typeface="+mn-ea"/>
                <a:cs typeface="+mn-cs"/>
              </a:rPr>
              <a:t> CSM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CSG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hệ</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thống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đảm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đồng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bộ</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chặt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chẽ</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B46A6DA-70BC-4066-8F2F-4FA4227CB633}" type="slidenum">
              <a:rPr lang="en-US" smtClean="0"/>
              <a:t>3</a:t>
            </a:fld>
            <a:endParaRPr lang="en-US"/>
          </a:p>
        </p:txBody>
      </p:sp>
    </p:spTree>
    <p:extLst>
      <p:ext uri="{BB962C8B-B14F-4D97-AF65-F5344CB8AC3E}">
        <p14:creationId xmlns:p14="http://schemas.microsoft.com/office/powerpoint/2010/main" val="248315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SLIDE 3: MAIN ROLE SUMMARY</a:t>
            </a:r>
          </a:p>
          <a:p>
            <a:r>
              <a:rPr lang="en-US" sz="1200" b="1" kern="1200" dirty="0">
                <a:solidFill>
                  <a:schemeClr val="tx1"/>
                </a:solidFill>
                <a:effectLst/>
                <a:latin typeface="+mn-lt"/>
                <a:ea typeface="+mn-ea"/>
                <a:cs typeface="+mn-cs"/>
              </a:rPr>
              <a:t>SLIDE 3: TỔNG HỢP VAI TRÒ CHÍNH</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In the previous table we saw the overall picture of the roadmap from DV to MP. In this slide, I will go into detail about 'Who does what?' and 'What tools are used?'</a:t>
            </a:r>
          </a:p>
          <a:p>
            <a:r>
              <a:rPr lang="en-US" sz="1200" kern="1200" dirty="0">
                <a:solidFill>
                  <a:schemeClr val="tx1"/>
                </a:solidFill>
                <a:effectLst/>
                <a:latin typeface="+mn-lt"/>
                <a:ea typeface="+mn-ea"/>
                <a:cs typeface="+mn-cs"/>
              </a:rPr>
              <a:t>On screen is the Main Role Summary table. To help you visualize and apply, I divide all these tasks into 3 main groups, corresponding to the timeline and responsibilities we just discussed.</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DV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MP, ở Slide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'Ai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Main Role Summary.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PART 1: DEVELOPMENT &amp; VERIFICATION PHASE FOCUS (Items 1-7)</a:t>
            </a:r>
          </a:p>
          <a:p>
            <a:r>
              <a:rPr lang="en-US" sz="1200" b="1" kern="1200" dirty="0">
                <a:solidFill>
                  <a:schemeClr val="tx1"/>
                </a:solidFill>
                <a:effectLst/>
                <a:latin typeface="+mn-lt"/>
                <a:ea typeface="+mn-ea"/>
                <a:cs typeface="+mn-cs"/>
              </a:rPr>
              <a:t>PHẦN 1: TRỌNG TÂM GIAI ĐOẠN PHÁT TRIỂN &amp; KIỂM CHỨNG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1-7)</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This is the largest workload of CSM (Security Part) in the DV, PV and Pre-MP phases. The goal is to prepare a complete Checklist to demonstrate compliance.</a:t>
            </a:r>
          </a:p>
          <a:p>
            <a:r>
              <a:rPr lang="en-US" sz="1200" kern="1200" dirty="0">
                <a:solidFill>
                  <a:schemeClr val="tx1"/>
                </a:solidFill>
                <a:effectLst/>
                <a:latin typeface="+mn-lt"/>
                <a:ea typeface="+mn-ea"/>
                <a:cs typeface="+mn-cs"/>
              </a:rPr>
              <a:t>We have specific toolsets as follows:</a:t>
            </a:r>
          </a:p>
          <a:p>
            <a:pPr lvl="0"/>
            <a:r>
              <a:rPr lang="en-US" sz="1200" b="1" kern="1200" dirty="0">
                <a:solidFill>
                  <a:schemeClr val="tx1"/>
                </a:solidFill>
                <a:effectLst/>
                <a:latin typeface="+mn-lt"/>
                <a:ea typeface="+mn-ea"/>
                <a:cs typeface="+mn-cs"/>
              </a:rPr>
              <a:t>Startup Steps (Items 1 &amp; 2):</a:t>
            </a:r>
            <a:r>
              <a:rPr lang="en-US" sz="1200" kern="1200" dirty="0">
                <a:solidFill>
                  <a:schemeClr val="tx1"/>
                </a:solidFill>
                <a:effectLst/>
                <a:latin typeface="+mn-lt"/>
                <a:ea typeface="+mn-ea"/>
                <a:cs typeface="+mn-cs"/>
              </a:rPr>
              <a:t> Upon receiving requirements, we use the 'Feasibility Checking Report' template to assess feasibility and incorporate requirements into PCP (Production Control Plan)</a:t>
            </a:r>
          </a:p>
          <a:p>
            <a:pPr lvl="0"/>
            <a:r>
              <a:rPr lang="en-US" sz="1200" b="1" kern="1200" dirty="0">
                <a:solidFill>
                  <a:schemeClr val="tx1"/>
                </a:solidFill>
                <a:effectLst/>
                <a:latin typeface="+mn-lt"/>
                <a:ea typeface="+mn-ea"/>
                <a:cs typeface="+mn-cs"/>
              </a:rPr>
              <a:t>Assessment Steps (Items 3 &amp; 4):</a:t>
            </a:r>
            <a:r>
              <a:rPr lang="en-US" sz="1200" kern="1200" dirty="0">
                <a:solidFill>
                  <a:schemeClr val="tx1"/>
                </a:solidFill>
                <a:effectLst/>
                <a:latin typeface="+mn-lt"/>
                <a:ea typeface="+mn-ea"/>
                <a:cs typeface="+mn-cs"/>
              </a:rPr>
              <a:t> This is the most important step to obtain VTA certification. We check Key injection, Secure Boot and use 'Applicability Assessment' and 'Archive Assessment' templates to store evidence</a:t>
            </a:r>
          </a:p>
          <a:p>
            <a:pPr lvl="0"/>
            <a:r>
              <a:rPr lang="en-US" sz="1200" b="1" kern="1200" dirty="0">
                <a:solidFill>
                  <a:schemeClr val="tx1"/>
                </a:solidFill>
                <a:effectLst/>
                <a:latin typeface="+mn-lt"/>
                <a:ea typeface="+mn-ea"/>
                <a:cs typeface="+mn-cs"/>
              </a:rPr>
              <a:t>Tool Management Steps (Items 5 &amp; 6):</a:t>
            </a:r>
            <a:r>
              <a:rPr lang="en-US" sz="1200" kern="1200" dirty="0">
                <a:solidFill>
                  <a:schemeClr val="tx1"/>
                </a:solidFill>
                <a:effectLst/>
                <a:latin typeface="+mn-lt"/>
                <a:ea typeface="+mn-ea"/>
                <a:cs typeface="+mn-cs"/>
              </a:rPr>
              <a:t> To ensure safe tools and equipment, we use SW Tools Management templates to manage versions and assess risks for each production tool</a:t>
            </a:r>
          </a:p>
          <a:p>
            <a:pPr lvl="0"/>
            <a:r>
              <a:rPr lang="en-US" sz="1200" b="1" kern="1200" dirty="0">
                <a:solidFill>
                  <a:schemeClr val="tx1"/>
                </a:solidFill>
                <a:effectLst/>
                <a:latin typeface="+mn-lt"/>
                <a:ea typeface="+mn-ea"/>
                <a:cs typeface="+mn-cs"/>
              </a:rPr>
              <a:t>Thinking Steps (Item 7):</a:t>
            </a:r>
            <a:r>
              <a:rPr lang="en-US" sz="1200" kern="1200" dirty="0">
                <a:solidFill>
                  <a:schemeClr val="tx1"/>
                </a:solidFill>
                <a:effectLst/>
                <a:latin typeface="+mn-lt"/>
                <a:ea typeface="+mn-ea"/>
                <a:cs typeface="+mn-cs"/>
              </a:rPr>
              <a:t> Finally, use 'Risk Assessment Management Progress' template to prove we understand and control risks throughout the entire process from Start to OQC</a:t>
            </a:r>
          </a:p>
          <a:p>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Items 1 to 7 all have accompanying Excel template files from Hyundai ICC. I will introduce details after presenting the implementation steps for each role.</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CSM (Security Part)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DV, PV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Pre-MP.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Checklist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Khởi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động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 &amp; 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template 'Feasibility Checking Report'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PCP (Production Control Plan)</a:t>
            </a:r>
          </a:p>
          <a:p>
            <a:pPr lvl="0"/>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3 &amp; 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VTA.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nạp</a:t>
            </a:r>
            <a:r>
              <a:rPr lang="en-US" sz="1200" kern="1200" dirty="0">
                <a:solidFill>
                  <a:schemeClr val="tx1"/>
                </a:solidFill>
                <a:effectLst/>
                <a:latin typeface="+mn-lt"/>
                <a:ea typeface="+mn-ea"/>
                <a:cs typeface="+mn-cs"/>
              </a:rPr>
              <a:t> Key, Secure Boot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template 'Applicability Assessment'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'Archive Assessment'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5 &amp; 6):</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template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'SW Tools Management'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Tư</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7):</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template 'Risk Assessment Management Progress'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Start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OQC</a:t>
            </a:r>
          </a:p>
          <a:p>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nhấn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file Excel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Hyundai ICC (Template)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kèm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thiệu</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PART 2: CSG SUPPORT (Items 8-11)</a:t>
            </a:r>
          </a:p>
          <a:p>
            <a:r>
              <a:rPr lang="en-US" sz="1200" b="1" kern="1200" dirty="0">
                <a:solidFill>
                  <a:schemeClr val="tx1"/>
                </a:solidFill>
                <a:effectLst/>
                <a:latin typeface="+mn-lt"/>
                <a:ea typeface="+mn-ea"/>
                <a:cs typeface="+mn-cs"/>
              </a:rPr>
              <a:t>PHẦN 2: HẬU PHƯƠNG HỖ TRỢ TỪ CSG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8-11)</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In parallel with CSM, we have support from the organization level managed by CSG.</a:t>
            </a:r>
          </a:p>
          <a:p>
            <a:r>
              <a:rPr lang="en-US" sz="1200" kern="1200" dirty="0">
                <a:solidFill>
                  <a:schemeClr val="tx1"/>
                </a:solidFill>
                <a:effectLst/>
                <a:latin typeface="+mn-lt"/>
                <a:ea typeface="+mn-ea"/>
                <a:cs typeface="+mn-cs"/>
              </a:rPr>
              <a:t>In this part, you don't need to create new templates, but will benefit from CSG resources:</a:t>
            </a:r>
          </a:p>
          <a:p>
            <a:pPr lvl="0"/>
            <a:r>
              <a:rPr lang="en-US" sz="1200" b="1" kern="1200" dirty="0">
                <a:solidFill>
                  <a:schemeClr val="tx1"/>
                </a:solidFill>
                <a:effectLst/>
                <a:latin typeface="+mn-lt"/>
                <a:ea typeface="+mn-ea"/>
                <a:cs typeface="+mn-cs"/>
              </a:rPr>
              <a:t>Infrastructure &amp; Certifications (Items 8 &amp; 9):</a:t>
            </a:r>
            <a:r>
              <a:rPr lang="en-US" sz="1200" kern="1200" dirty="0">
                <a:solidFill>
                  <a:schemeClr val="tx1"/>
                </a:solidFill>
                <a:effectLst/>
                <a:latin typeface="+mn-lt"/>
                <a:ea typeface="+mn-ea"/>
                <a:cs typeface="+mn-cs"/>
              </a:rPr>
              <a:t> CSG will work with IT to ensure physical security and maintain factory certifications</a:t>
            </a:r>
          </a:p>
          <a:p>
            <a:pPr lvl="0"/>
            <a:r>
              <a:rPr lang="en-US" sz="1200" b="1" kern="1200" dirty="0">
                <a:solidFill>
                  <a:schemeClr val="tx1"/>
                </a:solidFill>
                <a:effectLst/>
                <a:latin typeface="+mn-lt"/>
                <a:ea typeface="+mn-ea"/>
                <a:cs typeface="+mn-cs"/>
              </a:rPr>
              <a:t>People (Items 10 &amp; 11):</a:t>
            </a:r>
            <a:r>
              <a:rPr lang="en-US" sz="1200" kern="1200" dirty="0">
                <a:solidFill>
                  <a:schemeClr val="tx1"/>
                </a:solidFill>
                <a:effectLst/>
                <a:latin typeface="+mn-lt"/>
                <a:ea typeface="+mn-ea"/>
                <a:cs typeface="+mn-cs"/>
              </a:rPr>
              <a:t> CSG organizes periodic training courses and manages personnel competency records</a:t>
            </a:r>
          </a:p>
          <a:p>
            <a:r>
              <a:rPr lang="en-US" sz="1200" b="1" kern="1200" dirty="0">
                <a:solidFill>
                  <a:schemeClr val="tx1"/>
                </a:solidFill>
                <a:effectLst/>
                <a:latin typeface="+mn-lt"/>
                <a:ea typeface="+mn-ea"/>
                <a:cs typeface="+mn-cs"/>
              </a:rPr>
              <a:t>Message:</a:t>
            </a:r>
            <a:r>
              <a:rPr lang="en-US" sz="1200" kern="1200" dirty="0">
                <a:solidFill>
                  <a:schemeClr val="tx1"/>
                </a:solidFill>
                <a:effectLst/>
                <a:latin typeface="+mn-lt"/>
                <a:ea typeface="+mn-ea"/>
                <a:cs typeface="+mn-cs"/>
              </a:rPr>
              <a:t> "CSM only needs to focus on products, system and personnel issues are handled by CSG."</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Song </a:t>
            </a:r>
            <a:r>
              <a:rPr lang="en-US" sz="1200" kern="1200" dirty="0" err="1">
                <a:solidFill>
                  <a:schemeClr val="tx1"/>
                </a:solidFill>
                <a:effectLst/>
                <a:latin typeface="+mn-lt"/>
                <a:ea typeface="+mn-ea"/>
                <a:cs typeface="+mn-cs"/>
              </a:rPr>
              <a:t>song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CSM,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(Organization Level) do CSG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template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CSG:</a:t>
            </a:r>
          </a:p>
          <a:p>
            <a:pPr lvl="0"/>
            <a:r>
              <a:rPr lang="en-US" sz="1200" b="1" kern="1200" dirty="0" err="1">
                <a:solidFill>
                  <a:schemeClr val="tx1"/>
                </a:solidFill>
                <a:effectLst/>
                <a:latin typeface="+mn-lt"/>
                <a:ea typeface="+mn-ea"/>
                <a:cs typeface="+mn-cs"/>
              </a:rPr>
              <a:t>Hạ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tầng</a:t>
            </a:r>
            <a:r>
              <a:rPr lang="en-US" sz="1200" b="1" kern="1200" dirty="0">
                <a:solidFill>
                  <a:schemeClr val="tx1"/>
                </a:solidFill>
                <a:effectLst/>
                <a:latin typeface="+mn-lt"/>
                <a:ea typeface="+mn-ea"/>
                <a:cs typeface="+mn-cs"/>
              </a:rPr>
              <a:t> &amp; </a:t>
            </a:r>
            <a:r>
              <a:rPr lang="en-US" sz="1200" b="1" kern="1200" dirty="0" err="1">
                <a:solidFill>
                  <a:schemeClr val="tx1"/>
                </a:solidFill>
                <a:effectLst/>
                <a:latin typeface="+mn-lt"/>
                <a:ea typeface="+mn-ea"/>
                <a:cs typeface="+mn-cs"/>
              </a:rPr>
              <a:t>Chứng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chỉ</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8 &amp; 9):</a:t>
            </a:r>
            <a:r>
              <a:rPr lang="en-US" sz="1200" kern="1200" dirty="0">
                <a:solidFill>
                  <a:schemeClr val="tx1"/>
                </a:solidFill>
                <a:effectLst/>
                <a:latin typeface="+mn-lt"/>
                <a:ea typeface="+mn-ea"/>
                <a:cs typeface="+mn-cs"/>
              </a:rPr>
              <a:t> CSG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IT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ninh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Con </a:t>
            </a:r>
            <a:r>
              <a:rPr lang="en-US" sz="1200" b="1" kern="1200" dirty="0" err="1">
                <a:solidFill>
                  <a:schemeClr val="tx1"/>
                </a:solidFill>
                <a:effectLst/>
                <a:latin typeface="+mn-lt"/>
                <a:ea typeface="+mn-ea"/>
                <a:cs typeface="+mn-cs"/>
              </a:rPr>
              <a:t>người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10 &amp; 11):</a:t>
            </a:r>
            <a:r>
              <a:rPr lang="en-US" sz="1200" kern="1200" dirty="0">
                <a:solidFill>
                  <a:schemeClr val="tx1"/>
                </a:solidFill>
                <a:effectLst/>
                <a:latin typeface="+mn-lt"/>
                <a:ea typeface="+mn-ea"/>
                <a:cs typeface="+mn-cs"/>
              </a:rPr>
              <a:t> CSG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Thông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điệp</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"CSM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CSG lo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PART 3: MASS PRODUCTION MAINTENANCE (Items 12 &amp; 13)</a:t>
            </a:r>
          </a:p>
          <a:p>
            <a:r>
              <a:rPr lang="en-US" sz="1200" b="1" kern="1200" dirty="0">
                <a:solidFill>
                  <a:schemeClr val="tx1"/>
                </a:solidFill>
                <a:effectLst/>
                <a:latin typeface="+mn-lt"/>
                <a:ea typeface="+mn-ea"/>
                <a:cs typeface="+mn-cs"/>
              </a:rPr>
              <a:t>PHẦN 3: DUY TRÌ TRONG SẢN XUẤT ĐẠI TRÀ (</a:t>
            </a:r>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12 &amp; 13)</a:t>
            </a: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When the project transitions to MP (Mass Production) phase, our work shifts to 'Maintenance &amp; Update' mode.</a:t>
            </a:r>
          </a:p>
          <a:p>
            <a:r>
              <a:rPr lang="en-US" sz="1200" kern="1200" dirty="0">
                <a:solidFill>
                  <a:schemeClr val="tx1"/>
                </a:solidFill>
                <a:effectLst/>
                <a:latin typeface="+mn-lt"/>
                <a:ea typeface="+mn-ea"/>
                <a:cs typeface="+mn-cs"/>
              </a:rPr>
              <a:t>Here, CSM's tasks are:</a:t>
            </a:r>
          </a:p>
          <a:p>
            <a:pPr lvl="0"/>
            <a:r>
              <a:rPr lang="en-US" sz="1200" b="1" kern="1200" dirty="0">
                <a:solidFill>
                  <a:schemeClr val="tx1"/>
                </a:solidFill>
                <a:effectLst/>
                <a:latin typeface="+mn-lt"/>
                <a:ea typeface="+mn-ea"/>
                <a:cs typeface="+mn-cs"/>
              </a:rPr>
              <a:t>Item 12:</a:t>
            </a:r>
            <a:r>
              <a:rPr lang="en-US" sz="1200" kern="1200" dirty="0">
                <a:solidFill>
                  <a:schemeClr val="tx1"/>
                </a:solidFill>
                <a:effectLst/>
                <a:latin typeface="+mn-lt"/>
                <a:ea typeface="+mn-ea"/>
                <a:cs typeface="+mn-cs"/>
              </a:rPr>
              <a:t> Continue vulnerability monitoring. Most importantly: We continue to update documents from the PV phase if there are any changes</a:t>
            </a:r>
          </a:p>
          <a:p>
            <a:pPr lvl="0"/>
            <a:r>
              <a:rPr lang="en-US" sz="1200" b="1" kern="1200" dirty="0">
                <a:solidFill>
                  <a:schemeClr val="tx1"/>
                </a:solidFill>
                <a:effectLst/>
                <a:latin typeface="+mn-lt"/>
                <a:ea typeface="+mn-ea"/>
                <a:cs typeface="+mn-cs"/>
              </a:rPr>
              <a:t>Item 13:</a:t>
            </a:r>
            <a:r>
              <a:rPr lang="en-US" sz="1200" kern="1200" dirty="0">
                <a:solidFill>
                  <a:schemeClr val="tx1"/>
                </a:solidFill>
                <a:effectLst/>
                <a:latin typeface="+mn-lt"/>
                <a:ea typeface="+mn-ea"/>
                <a:cs typeface="+mn-cs"/>
              </a:rPr>
              <a:t> Expand assessment scope to Tier-2 suppliers (units providing tools or subcontracting) to ensure a clean supply chain</a:t>
            </a: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sang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MP (Mass Production),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sang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CSM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hổng</a:t>
            </a:r>
            <a:r>
              <a:rPr lang="en-US" sz="1200" kern="1200" dirty="0">
                <a:solidFill>
                  <a:schemeClr val="tx1"/>
                </a:solidFill>
                <a:effectLst/>
                <a:latin typeface="+mn-lt"/>
                <a:ea typeface="+mn-ea"/>
                <a:cs typeface="+mn-cs"/>
              </a:rPr>
              <a:t> (Vulnerability Monitoring). Quan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(Continue to update)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PV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Mục</a:t>
            </a:r>
            <a:r>
              <a:rPr lang="en-US" sz="1200" b="1" kern="1200" dirty="0">
                <a:solidFill>
                  <a:schemeClr val="tx1"/>
                </a:solidFill>
                <a:effectLst/>
                <a:latin typeface="+mn-lt"/>
                <a:ea typeface="+mn-ea"/>
                <a:cs typeface="+mn-cs"/>
              </a:rPr>
              <a:t> 13: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sang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Tier-2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tool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sạch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46A6DA-70BC-4066-8F2F-4FA4227CB633}" type="slidenum">
              <a:rPr lang="en-US" smtClean="0"/>
              <a:t>4</a:t>
            </a:fld>
            <a:endParaRPr lang="en-US"/>
          </a:p>
        </p:txBody>
      </p:sp>
    </p:spTree>
    <p:extLst>
      <p:ext uri="{BB962C8B-B14F-4D97-AF65-F5344CB8AC3E}">
        <p14:creationId xmlns:p14="http://schemas.microsoft.com/office/powerpoint/2010/main" val="4156372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 Feasibility Checking Report</a:t>
            </a:r>
          </a:p>
          <a:p>
            <a:r>
              <a:rPr lang="en-US" sz="1200" b="1" kern="1200" dirty="0">
                <a:solidFill>
                  <a:schemeClr val="tx1"/>
                </a:solidFill>
                <a:effectLst/>
                <a:latin typeface="+mn-lt"/>
                <a:ea typeface="+mn-ea"/>
                <a:cs typeface="+mn-cs"/>
              </a:rPr>
              <a:t>I.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Acquire Production Control Plan</a:t>
            </a:r>
          </a:p>
          <a:p>
            <a:r>
              <a:rPr lang="en-US" sz="1200" b="1" kern="1200" dirty="0">
                <a:solidFill>
                  <a:schemeClr val="tx1"/>
                </a:solidFill>
                <a:effectLst/>
                <a:latin typeface="+mn-lt"/>
                <a:ea typeface="+mn-ea"/>
                <a:cs typeface="+mn-cs"/>
              </a:rPr>
              <a:t>1.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HQ ME provides production control plan including production cybersecurity requirements to VH CSM at DV phase</a:t>
            </a:r>
          </a:p>
          <a:p>
            <a:pPr lvl="0"/>
            <a:r>
              <a:rPr lang="en-US" sz="1200" kern="1200" dirty="0">
                <a:solidFill>
                  <a:schemeClr val="tx1"/>
                </a:solidFill>
                <a:effectLst/>
                <a:latin typeface="+mn-lt"/>
                <a:ea typeface="+mn-ea"/>
                <a:cs typeface="+mn-cs"/>
              </a:rPr>
              <a:t>Discuss with HQ CSM about production cybersecurity requirements in production control plan and special customer requirements, if applicable</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HQ ME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VH CSM ở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DV</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Thảo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luận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HQ CSM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Review Production Cybersecurity Requirements</a:t>
            </a: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Xem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xét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Yêu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cầu</a:t>
            </a:r>
            <a:r>
              <a:rPr lang="en-US" sz="1200" b="1" kern="1200" dirty="0">
                <a:solidFill>
                  <a:schemeClr val="tx1"/>
                </a:solidFill>
                <a:effectLst/>
                <a:latin typeface="+mn-lt"/>
                <a:ea typeface="+mn-ea"/>
                <a:cs typeface="+mn-cs"/>
              </a:rPr>
              <a:t> An </a:t>
            </a:r>
            <a:r>
              <a:rPr lang="en-US" sz="1200" b="1" kern="1200" dirty="0" err="1">
                <a:solidFill>
                  <a:schemeClr val="tx1"/>
                </a:solidFill>
                <a:effectLst/>
                <a:latin typeface="+mn-lt"/>
                <a:ea typeface="+mn-ea"/>
                <a:cs typeface="+mn-cs"/>
              </a:rPr>
              <a:t>ninh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CSM gathers and reviews production cybersecurity requirements</a:t>
            </a:r>
          </a:p>
          <a:p>
            <a:pPr lvl="0"/>
            <a:r>
              <a:rPr lang="en-US" sz="1200" kern="1200" dirty="0">
                <a:solidFill>
                  <a:schemeClr val="tx1"/>
                </a:solidFill>
                <a:effectLst/>
                <a:latin typeface="+mn-lt"/>
                <a:ea typeface="+mn-ea"/>
                <a:cs typeface="+mn-cs"/>
              </a:rPr>
              <a:t>Combines with special customer requirements to create checklist items to verify production conditions of LGEVH's factory within 3 days of receiving the production control plan (D+3)</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CSM </a:t>
            </a:r>
            <a:r>
              <a:rPr lang="en-US" sz="1200" i="1" kern="1200" dirty="0" err="1">
                <a:solidFill>
                  <a:schemeClr val="tx1"/>
                </a:solidFill>
                <a:effectLst/>
                <a:latin typeface="+mn-lt"/>
                <a:ea typeface="+mn-ea"/>
                <a:cs typeface="+mn-cs"/>
              </a:rPr>
              <a:t>thu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xem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xét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checklist </a:t>
            </a:r>
            <a:r>
              <a:rPr lang="en-US" sz="1200" i="1" kern="1200" dirty="0" err="1">
                <a:solidFill>
                  <a:schemeClr val="tx1"/>
                </a:solidFill>
                <a:effectLst/>
                <a:latin typeface="+mn-lt"/>
                <a:ea typeface="+mn-ea"/>
                <a:cs typeface="+mn-cs"/>
              </a:rPr>
              <a:t>nhằm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điều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LGEVH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vòng</a:t>
            </a:r>
            <a:r>
              <a:rPr lang="en-US" sz="1200" i="1" kern="1200" dirty="0">
                <a:solidFill>
                  <a:schemeClr val="tx1"/>
                </a:solidFill>
                <a:effectLst/>
                <a:latin typeface="+mn-lt"/>
                <a:ea typeface="+mn-ea"/>
                <a:cs typeface="+mn-cs"/>
              </a:rPr>
              <a:t> 3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(D+3)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Feasibility Checking of Requirements</a:t>
            </a: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Yêu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cầu</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Conduct feasibility application assessment</a:t>
            </a:r>
          </a:p>
          <a:p>
            <a:pPr lvl="0"/>
            <a:r>
              <a:rPr lang="en-US" sz="1200" kern="1200" dirty="0">
                <a:solidFill>
                  <a:schemeClr val="tx1"/>
                </a:solidFill>
                <a:effectLst/>
                <a:latin typeface="+mn-lt"/>
                <a:ea typeface="+mn-ea"/>
                <a:cs typeface="+mn-cs"/>
              </a:rPr>
              <a:t>Define which requirements can be applied and inspected in LGEVH's factory no later than 5 days after receiving the production control plan (D+5)</a:t>
            </a:r>
          </a:p>
          <a:p>
            <a:pPr lvl="0"/>
            <a:r>
              <a:rPr lang="en-US" sz="1200" kern="1200" dirty="0">
                <a:solidFill>
                  <a:schemeClr val="tx1"/>
                </a:solidFill>
                <a:effectLst/>
                <a:latin typeface="+mn-lt"/>
                <a:ea typeface="+mn-ea"/>
                <a:cs typeface="+mn-cs"/>
              </a:rPr>
              <a:t>Record inapplicable requirements and inform HQ SWPL, ME, CSM and VH PD, ME, LD1 teams simultaneously</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LGEVH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muộn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5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(D+5)</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Ghi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đồng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HQ SWPL, ME, CSM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VH PD, ME, LD1</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Release Final Production Control Plan</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Phát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Cuối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cùng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After the assessment report is shared with relevant teams, VH ME shall update and release final production control plan including applicable production cybersecurity requirements to HQ ME, SWPL, CSM and VH PD, CSM, LD1 teams</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Sau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chia </a:t>
            </a:r>
            <a:r>
              <a:rPr lang="en-US" sz="1200" i="1" kern="1200" dirty="0" err="1">
                <a:solidFill>
                  <a:schemeClr val="tx1"/>
                </a:solidFill>
                <a:effectLst/>
                <a:latin typeface="+mn-lt"/>
                <a:ea typeface="+mn-ea"/>
                <a:cs typeface="+mn-cs"/>
              </a:rPr>
              <a:t>sẻ</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VH ME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HQ ME, SWPL, CSM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VH PD, CSM, LD1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46A6DA-70BC-4066-8F2F-4FA4227CB633}" type="slidenum">
              <a:rPr lang="en-US" smtClean="0"/>
              <a:t>5</a:t>
            </a:fld>
            <a:endParaRPr lang="en-US"/>
          </a:p>
        </p:txBody>
      </p:sp>
    </p:spTree>
    <p:extLst>
      <p:ext uri="{BB962C8B-B14F-4D97-AF65-F5344CB8AC3E}">
        <p14:creationId xmlns:p14="http://schemas.microsoft.com/office/powerpoint/2010/main" val="32619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II. Applicability Assessment Report</a:t>
            </a:r>
          </a:p>
          <a:p>
            <a:r>
              <a:rPr lang="en-US" sz="1200" b="1" kern="1200" dirty="0">
                <a:solidFill>
                  <a:schemeClr val="tx1"/>
                </a:solidFill>
                <a:effectLst/>
                <a:latin typeface="+mn-lt"/>
                <a:ea typeface="+mn-ea"/>
                <a:cs typeface="+mn-cs"/>
              </a:rPr>
              <a:t>II.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dụng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Acquire Final Production Control Plan</a:t>
            </a:r>
          </a:p>
          <a:p>
            <a:r>
              <a:rPr lang="en-US" sz="1200" b="1" kern="1200" dirty="0">
                <a:solidFill>
                  <a:schemeClr val="tx1"/>
                </a:solidFill>
                <a:effectLst/>
                <a:latin typeface="+mn-lt"/>
                <a:ea typeface="+mn-ea"/>
                <a:cs typeface="+mn-cs"/>
              </a:rPr>
              <a:t>1.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Cuối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cùng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provides final production control plan including production cybersecurity requirements to relevant teams at the beginning of PV phase, this point is called the milestone</a:t>
            </a:r>
          </a:p>
          <a:p>
            <a:pPr lvl="0"/>
            <a:r>
              <a:rPr lang="en-US" sz="1200" kern="1200" dirty="0">
                <a:solidFill>
                  <a:schemeClr val="tx1"/>
                </a:solidFill>
                <a:effectLst/>
                <a:latin typeface="+mn-lt"/>
                <a:ea typeface="+mn-ea"/>
                <a:cs typeface="+mn-cs"/>
              </a:rPr>
              <a:t>Define HW, SW &amp; tool requirements to be verified</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ME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đoạn</a:t>
            </a:r>
            <a:r>
              <a:rPr lang="en-US" sz="1200" i="1" kern="1200" dirty="0">
                <a:solidFill>
                  <a:schemeClr val="tx1"/>
                </a:solidFill>
                <a:effectLst/>
                <a:latin typeface="+mn-lt"/>
                <a:ea typeface="+mn-ea"/>
                <a:cs typeface="+mn-cs"/>
              </a:rPr>
              <a:t> PV, </a:t>
            </a:r>
            <a:r>
              <a:rPr lang="en-US" sz="1200" i="1" kern="1200" dirty="0" err="1">
                <a:solidFill>
                  <a:schemeClr val="tx1"/>
                </a:solidFill>
                <a:effectLst/>
                <a:latin typeface="+mn-lt"/>
                <a:ea typeface="+mn-ea"/>
                <a:cs typeface="+mn-cs"/>
              </a:rPr>
              <a:t>điểm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gọi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mốc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trọng</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HW, SW &amp;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Determine Execution Teams</a:t>
            </a: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Xác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định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Nhóm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hiện</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Prepare checklist items for each relevant component and identify responsible teams from whom results can be obtained no later than 3 days after receiving final production control plan (D+3)</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Chuẩn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checklist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chịu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nhiệm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muộn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3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(D+3)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Conduct Execution and Applicability Assessment</a:t>
            </a: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Tiến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hiện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dụng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Relevant teams shall check production conditions and execute cybersecurity requirements into production process within 30 days of receiving final production control plan (D+30)</a:t>
            </a:r>
          </a:p>
          <a:p>
            <a:pPr lvl="0"/>
            <a:r>
              <a:rPr lang="en-US" sz="1200" kern="1200" dirty="0">
                <a:solidFill>
                  <a:schemeClr val="tx1"/>
                </a:solidFill>
                <a:effectLst/>
                <a:latin typeface="+mn-lt"/>
                <a:ea typeface="+mn-ea"/>
                <a:cs typeface="+mn-cs"/>
              </a:rPr>
              <a:t>Based on PD plan, VH CSM will obtain execution and inspection results from ETT and LD1 teams as mentioned in checklist items once the plan's production is complete no later than 30 days (D+30)</a:t>
            </a:r>
          </a:p>
          <a:p>
            <a:pPr lvl="0"/>
            <a:r>
              <a:rPr lang="en-US" sz="1200" kern="1200" dirty="0">
                <a:solidFill>
                  <a:schemeClr val="tx1"/>
                </a:solidFill>
                <a:effectLst/>
                <a:latin typeface="+mn-lt"/>
                <a:ea typeface="+mn-ea"/>
                <a:cs typeface="+mn-cs"/>
              </a:rPr>
              <a:t>Conduct an assessment of the execution and applicability of cybersecurity requirements to product manufacturing simultaneously</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điều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vòng</a:t>
            </a:r>
            <a:r>
              <a:rPr lang="en-US" sz="1200" i="1" kern="1200" dirty="0">
                <a:solidFill>
                  <a:schemeClr val="tx1"/>
                </a:solidFill>
                <a:effectLst/>
                <a:latin typeface="+mn-lt"/>
                <a:ea typeface="+mn-ea"/>
                <a:cs typeface="+mn-cs"/>
              </a:rPr>
              <a:t> 30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(D+30)</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Dựa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PD, 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ETT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LD1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checklist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hoàn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muộn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30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(D+30)</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đồng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thời</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Summarize Execution and Applicability Assessment Report</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Tổng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hợp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hiện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dụng</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After assessing the execution and applicability of cybersecurity requirements, VH CSM shall compile a report documenting the history and results of the process to prepare evidence for VTA (D+30)</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Sau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cầu</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ninh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mạng</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VTA (D+30)</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46A6DA-70BC-4066-8F2F-4FA4227CB633}" type="slidenum">
              <a:rPr lang="en-US" smtClean="0"/>
              <a:t>6</a:t>
            </a:fld>
            <a:endParaRPr lang="en-US"/>
          </a:p>
        </p:txBody>
      </p:sp>
    </p:spTree>
    <p:extLst>
      <p:ext uri="{BB962C8B-B14F-4D97-AF65-F5344CB8AC3E}">
        <p14:creationId xmlns:p14="http://schemas.microsoft.com/office/powerpoint/2010/main" val="3955000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III. Archive Assessment and Inspection Results</a:t>
            </a:r>
          </a:p>
          <a:p>
            <a:r>
              <a:rPr lang="en-US" sz="1200" b="1" kern="1200" dirty="0">
                <a:solidFill>
                  <a:schemeClr val="tx1"/>
                </a:solidFill>
                <a:effectLst/>
                <a:latin typeface="+mn-lt"/>
                <a:ea typeface="+mn-ea"/>
                <a:cs typeface="+mn-cs"/>
              </a:rPr>
              <a:t>III.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Lưu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a:t>
            </a:r>
            <a:endParaRPr lang="en-US" sz="1200" b="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English:</a:t>
            </a:r>
            <a:r>
              <a:rPr lang="en-US" sz="1200" i="1" kern="1200" dirty="0">
                <a:solidFill>
                  <a:schemeClr val="tx1"/>
                </a:solidFill>
                <a:effectLst/>
                <a:latin typeface="+mn-lt"/>
                <a:ea typeface="+mn-ea"/>
                <a:cs typeface="+mn-cs"/>
              </a:rPr>
              <a:t> This is a key step to obtain VTA certification.</a:t>
            </a:r>
            <a:endParaRPr lang="en-US" sz="1200" kern="1200" dirty="0">
              <a:solidFill>
                <a:schemeClr val="tx1"/>
              </a:solidFill>
              <a:effectLst/>
              <a:latin typeface="+mn-lt"/>
              <a:ea typeface="+mn-ea"/>
              <a:cs typeface="+mn-cs"/>
            </a:endParaRP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bước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trọng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lấy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chỉ</a:t>
            </a:r>
            <a:r>
              <a:rPr lang="en-US" sz="1200" i="1" kern="1200" dirty="0">
                <a:solidFill>
                  <a:schemeClr val="tx1"/>
                </a:solidFill>
                <a:effectLst/>
                <a:latin typeface="+mn-lt"/>
                <a:ea typeface="+mn-ea"/>
                <a:cs typeface="+mn-cs"/>
              </a:rPr>
              <a:t> VTA.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Provide Assessment Report and Inspection Result</a:t>
            </a: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Cung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cấp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Once the applicability assessment report has been obtained, VH CSM shall provide work products including that report and the inspection result to VH CSG, this point is called the milestone</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VH CSG, </a:t>
            </a:r>
            <a:r>
              <a:rPr lang="en-US" sz="1200" i="1" kern="1200" dirty="0" err="1">
                <a:solidFill>
                  <a:schemeClr val="tx1"/>
                </a:solidFill>
                <a:effectLst/>
                <a:latin typeface="+mn-lt"/>
                <a:ea typeface="+mn-ea"/>
                <a:cs typeface="+mn-cs"/>
              </a:rPr>
              <a:t>điểm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gọi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mốc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trọng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Collect Documents</a:t>
            </a:r>
          </a:p>
          <a:p>
            <a:r>
              <a:rPr lang="en-US" sz="1200" b="1" kern="1200" dirty="0">
                <a:solidFill>
                  <a:schemeClr val="tx1"/>
                </a:solidFill>
                <a:effectLst/>
                <a:latin typeface="+mn-lt"/>
                <a:ea typeface="+mn-ea"/>
                <a:cs typeface="+mn-cs"/>
              </a:rPr>
              <a:t>2.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liệu</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CSG will collect work products including the assessment report and inspection results no later than 3 days after VH CSM releases the assessment report (D+3)</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CSG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muộn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3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(D+3)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Conduct Completeness and Accuracy Assessment</a:t>
            </a: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Tiến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đầy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đủ</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xác</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CSG shall evaluate the completeness and accuracy of the work products. If they are acceptable, the work products should be archived as evidence for VTA. If not, VH CSM must be notified to review and update the correct version within 7 days (D+7)</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CSG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lưu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trữ</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VTA.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xem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xét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đúng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vòng</a:t>
            </a:r>
            <a:r>
              <a:rPr lang="en-US" sz="1200" i="1" kern="1200" dirty="0">
                <a:solidFill>
                  <a:schemeClr val="tx1"/>
                </a:solidFill>
                <a:effectLst/>
                <a:latin typeface="+mn-lt"/>
                <a:ea typeface="+mn-ea"/>
                <a:cs typeface="+mn-cs"/>
              </a:rPr>
              <a:t> 7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(D+7)</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Document Archiving as Evidence for VTA</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Lưu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liệu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làm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Bằng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cho</a:t>
            </a:r>
            <a:r>
              <a:rPr lang="en-US" sz="1200" b="1" kern="1200" dirty="0">
                <a:solidFill>
                  <a:schemeClr val="tx1"/>
                </a:solidFill>
                <a:effectLst/>
                <a:latin typeface="+mn-lt"/>
                <a:ea typeface="+mn-ea"/>
                <a:cs typeface="+mn-cs"/>
              </a:rPr>
              <a:t> VTA</a:t>
            </a: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After reviewing the completeness and accuracy of the work products, the work products should be archived as evidence for VTA simultaneously</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Sau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xem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xét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lưu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trữ</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VTA </a:t>
            </a:r>
            <a:r>
              <a:rPr lang="en-US" sz="1200" i="1" kern="1200" dirty="0" err="1">
                <a:solidFill>
                  <a:schemeClr val="tx1"/>
                </a:solidFill>
                <a:effectLst/>
                <a:latin typeface="+mn-lt"/>
                <a:ea typeface="+mn-ea"/>
                <a:cs typeface="+mn-cs"/>
              </a:rPr>
              <a:t>đồng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thời</a:t>
            </a:r>
            <a:endParaRPr lang="en-US" dirty="0"/>
          </a:p>
        </p:txBody>
      </p:sp>
      <p:sp>
        <p:nvSpPr>
          <p:cNvPr id="4" name="Slide Number Placeholder 3"/>
          <p:cNvSpPr>
            <a:spLocks noGrp="1"/>
          </p:cNvSpPr>
          <p:nvPr>
            <p:ph type="sldNum" sz="quarter" idx="5"/>
          </p:nvPr>
        </p:nvSpPr>
        <p:spPr/>
        <p:txBody>
          <a:bodyPr/>
          <a:lstStyle/>
          <a:p>
            <a:fld id="{7B46A6DA-70BC-4066-8F2F-4FA4227CB633}" type="slidenum">
              <a:rPr lang="en-US" smtClean="0"/>
              <a:t>7</a:t>
            </a:fld>
            <a:endParaRPr lang="en-US"/>
          </a:p>
        </p:txBody>
      </p:sp>
    </p:spTree>
    <p:extLst>
      <p:ext uri="{BB962C8B-B14F-4D97-AF65-F5344CB8AC3E}">
        <p14:creationId xmlns:p14="http://schemas.microsoft.com/office/powerpoint/2010/main" val="147521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IV. SECURE TOOL MANAGEMENT CATEGORY REPORT</a:t>
            </a:r>
          </a:p>
          <a:p>
            <a:r>
              <a:rPr lang="en-US" sz="1200" b="1" kern="1200" dirty="0">
                <a:solidFill>
                  <a:schemeClr val="tx1"/>
                </a:solidFill>
                <a:effectLst/>
                <a:latin typeface="+mn-lt"/>
                <a:ea typeface="+mn-ea"/>
                <a:cs typeface="+mn-cs"/>
              </a:rPr>
              <a:t>IV. BÁO CÁO DANH MỤC QUẢN LÝ CÔNG CỤ AN TOÀN</a:t>
            </a:r>
          </a:p>
          <a:p>
            <a:r>
              <a:rPr lang="en-US" sz="1200" b="1" kern="1200" dirty="0">
                <a:solidFill>
                  <a:schemeClr val="tx1"/>
                </a:solidFill>
                <a:effectLst/>
                <a:latin typeface="+mn-lt"/>
                <a:ea typeface="+mn-ea"/>
                <a:cs typeface="+mn-cs"/>
              </a:rPr>
              <a:t>1. Provide Tool Versions in Production Control Plan and Production Line</a:t>
            </a: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Cung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cấp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Dây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chuyền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ME shall provide tool versions in production control plan and relevant teams (VH PD, ETT, LD1, etc.) shall provide tool versions list that includes indirect and direct tools in production line (Flash SW, Rom Copy, Inspection program, Unlock/Enable tool, Remote tool, etc.) as approved by EP, ECO or have a specific account (user/password) manages it.</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ME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(VH PD, ETT, LD1, v.v.)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chuyền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(Flash SW, Rom Copy, </a:t>
            </a:r>
            <a:r>
              <a:rPr lang="en-US" sz="1200" i="1" kern="1200" dirty="0" err="1">
                <a:solidFill>
                  <a:schemeClr val="tx1"/>
                </a:solidFill>
                <a:effectLst/>
                <a:latin typeface="+mn-lt"/>
                <a:ea typeface="+mn-ea"/>
                <a:cs typeface="+mn-cs"/>
              </a:rPr>
              <a:t>Chương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Unlock/Enable,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Remote, v.v.)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phê</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duyệt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bởi</a:t>
            </a:r>
            <a:r>
              <a:rPr lang="en-US" sz="1200" i="1" kern="1200" dirty="0">
                <a:solidFill>
                  <a:schemeClr val="tx1"/>
                </a:solidFill>
                <a:effectLst/>
                <a:latin typeface="+mn-lt"/>
                <a:ea typeface="+mn-ea"/>
                <a:cs typeface="+mn-cs"/>
              </a:rPr>
              <a:t> EP, ECO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khoản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(user/password)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nó</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Collect Tool Version Management File</a:t>
            </a:r>
          </a:p>
          <a:p>
            <a:r>
              <a:rPr lang="en-US" sz="1200" b="1" kern="1200" dirty="0">
                <a:solidFill>
                  <a:schemeClr val="tx1"/>
                </a:solidFill>
                <a:effectLst/>
                <a:latin typeface="+mn-lt"/>
                <a:ea typeface="+mn-ea"/>
                <a:cs typeface="+mn-cs"/>
              </a:rPr>
              <a:t>2. Thu </a:t>
            </a:r>
            <a:r>
              <a:rPr lang="en-US" sz="1200" b="1" kern="1200" dirty="0" err="1">
                <a:solidFill>
                  <a:schemeClr val="tx1"/>
                </a:solidFill>
                <a:effectLst/>
                <a:latin typeface="+mn-lt"/>
                <a:ea typeface="+mn-ea"/>
                <a:cs typeface="+mn-cs"/>
              </a:rPr>
              <a:t>thập</a:t>
            </a:r>
            <a:r>
              <a:rPr lang="en-US" sz="1200" b="1" kern="1200" dirty="0">
                <a:solidFill>
                  <a:schemeClr val="tx1"/>
                </a:solidFill>
                <a:effectLst/>
                <a:latin typeface="+mn-lt"/>
                <a:ea typeface="+mn-ea"/>
                <a:cs typeface="+mn-cs"/>
              </a:rPr>
              <a:t> File </a:t>
            </a:r>
            <a:r>
              <a:rPr lang="en-US" sz="1200" b="1" kern="1200" dirty="0" err="1">
                <a:solidFill>
                  <a:schemeClr val="tx1"/>
                </a:solidFill>
                <a:effectLst/>
                <a:latin typeface="+mn-lt"/>
                <a:ea typeface="+mn-ea"/>
                <a:cs typeface="+mn-cs"/>
              </a:rPr>
              <a:t>Quản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VH CSM (we) shall collect and consolidate the tool version management list into a single file. This list will be compiled from information provided by production control plan, relevant factory teams (including VH ME, PD, ETT, LD1, etc.), and verified with the actual installed versions on production line. This summary shall be completed no later than three days after receiving all necessary information:</a:t>
            </a:r>
          </a:p>
          <a:p>
            <a:pPr lvl="0"/>
            <a:r>
              <a:rPr lang="en-US" sz="1200" b="1" kern="1200" dirty="0">
                <a:solidFill>
                  <a:schemeClr val="tx1"/>
                </a:solidFill>
                <a:effectLst/>
                <a:latin typeface="+mn-lt"/>
                <a:ea typeface="+mn-ea"/>
                <a:cs typeface="+mn-cs"/>
              </a:rPr>
              <a:t>VH ME:</a:t>
            </a:r>
            <a:r>
              <a:rPr lang="en-US" sz="1200" kern="1200" dirty="0">
                <a:solidFill>
                  <a:schemeClr val="tx1"/>
                </a:solidFill>
                <a:effectLst/>
                <a:latin typeface="+mn-lt"/>
                <a:ea typeface="+mn-ea"/>
                <a:cs typeface="+mn-cs"/>
              </a:rPr>
              <a:t> Shall provide the tool version management list, which includes content from the production control plan and daily </a:t>
            </a:r>
            <a:r>
              <a:rPr lang="en-US" sz="1200" kern="1200" dirty="0" err="1">
                <a:solidFill>
                  <a:schemeClr val="tx1"/>
                </a:solidFill>
                <a:effectLst/>
                <a:latin typeface="+mn-lt"/>
                <a:ea typeface="+mn-ea"/>
                <a:cs typeface="+mn-cs"/>
              </a:rPr>
              <a:t>checksheet</a:t>
            </a:r>
            <a:r>
              <a:rPr lang="en-US" sz="1200" kern="1200" dirty="0">
                <a:solidFill>
                  <a:schemeClr val="tx1"/>
                </a:solidFill>
                <a:effectLst/>
                <a:latin typeface="+mn-lt"/>
                <a:ea typeface="+mn-ea"/>
                <a:cs typeface="+mn-cs"/>
              </a:rPr>
              <a:t>.</a:t>
            </a:r>
          </a:p>
          <a:p>
            <a:pPr lvl="0"/>
            <a:r>
              <a:rPr lang="en-US" sz="1200" b="1" kern="1200" dirty="0">
                <a:solidFill>
                  <a:schemeClr val="tx1"/>
                </a:solidFill>
                <a:effectLst/>
                <a:latin typeface="+mn-lt"/>
                <a:ea typeface="+mn-ea"/>
                <a:cs typeface="+mn-cs"/>
              </a:rPr>
              <a:t>Other Relevant Teams:</a:t>
            </a:r>
            <a:r>
              <a:rPr lang="en-US" sz="1200" kern="1200" dirty="0">
                <a:solidFill>
                  <a:schemeClr val="tx1"/>
                </a:solidFill>
                <a:effectLst/>
                <a:latin typeface="+mn-lt"/>
                <a:ea typeface="+mn-ea"/>
                <a:cs typeface="+mn-cs"/>
              </a:rPr>
              <a:t> Shall provide documentation of EP/ECO approvals or the account list for remote tool management.</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ta)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một</a:t>
            </a:r>
            <a:r>
              <a:rPr lang="en-US" sz="1200" i="1" kern="1200" dirty="0">
                <a:solidFill>
                  <a:schemeClr val="tx1"/>
                </a:solidFill>
                <a:effectLst/>
                <a:latin typeface="+mn-lt"/>
                <a:ea typeface="+mn-ea"/>
                <a:cs typeface="+mn-cs"/>
              </a:rPr>
              <a:t> file </a:t>
            </a:r>
            <a:r>
              <a:rPr lang="en-US" sz="1200" i="1" kern="1200" dirty="0" err="1">
                <a:solidFill>
                  <a:schemeClr val="tx1"/>
                </a:solidFill>
                <a:effectLst/>
                <a:latin typeface="+mn-lt"/>
                <a:ea typeface="+mn-ea"/>
                <a:cs typeface="+mn-cs"/>
              </a:rPr>
              <a:t>duy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do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VH ME, PD, ETT, LD1, v.v.)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minh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chuyền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tổng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hoàn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muộn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cần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thiết</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a:solidFill>
                  <a:schemeClr val="tx1"/>
                </a:solidFill>
                <a:effectLst/>
                <a:latin typeface="+mn-lt"/>
                <a:ea typeface="+mn-ea"/>
                <a:cs typeface="+mn-cs"/>
              </a:rPr>
              <a:t>VH ME: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nội</a:t>
            </a:r>
            <a:r>
              <a:rPr lang="en-US" sz="1200" i="1" kern="1200" dirty="0">
                <a:solidFill>
                  <a:schemeClr val="tx1"/>
                </a:solidFill>
                <a:effectLst/>
                <a:latin typeface="+mn-lt"/>
                <a:ea typeface="+mn-ea"/>
                <a:cs typeface="+mn-cs"/>
              </a:rPr>
              <a:t> dung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ngày</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Các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Nhóm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quan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Khác</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liệu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phê</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duyệt</a:t>
            </a:r>
            <a:r>
              <a:rPr lang="en-US" sz="1200" i="1" kern="1200" dirty="0">
                <a:solidFill>
                  <a:schemeClr val="tx1"/>
                </a:solidFill>
                <a:effectLst/>
                <a:latin typeface="+mn-lt"/>
                <a:ea typeface="+mn-ea"/>
                <a:cs typeface="+mn-cs"/>
              </a:rPr>
              <a:t> EP/ECO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khoản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xa</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Assess the Summary List of Tool Versions</a:t>
            </a: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Tổng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hợp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VH CSM shall evaluate and compare the information received from production control plan, factory engineer, and actual installed version. If all versions are consistent, they confirm this information with relevant teams. If production control plan including tool version doesn't match factory engineer's version and actual installed version, the following corrective actions must be taken:</a:t>
            </a:r>
          </a:p>
          <a:p>
            <a:pPr lvl="0"/>
            <a:r>
              <a:rPr lang="en-US" sz="1200" b="1" kern="1200" dirty="0">
                <a:solidFill>
                  <a:schemeClr val="tx1"/>
                </a:solidFill>
                <a:effectLst/>
                <a:latin typeface="+mn-lt"/>
                <a:ea typeface="+mn-ea"/>
                <a:cs typeface="+mn-cs"/>
              </a:rPr>
              <a:t>If tool versions in production control plan is the officially latest confirmed and released version</a:t>
            </a:r>
            <a:r>
              <a:rPr lang="en-US" sz="1200" kern="1200" dirty="0">
                <a:solidFill>
                  <a:schemeClr val="tx1"/>
                </a:solidFill>
                <a:effectLst/>
                <a:latin typeface="+mn-lt"/>
                <a:ea typeface="+mn-ea"/>
                <a:cs typeface="+mn-cs"/>
              </a:rPr>
              <a:t>, while the versions used by factory engineer and actual installed version have not been officially confirmed and released, factory engineer (team in charge) must submit a report explaining the root cause, consequences, and countermeasures for using that version (D+5)</a:t>
            </a:r>
          </a:p>
          <a:p>
            <a:pPr lvl="0"/>
            <a:r>
              <a:rPr lang="en-US" sz="1200" b="1" kern="1200" dirty="0">
                <a:solidFill>
                  <a:schemeClr val="tx1"/>
                </a:solidFill>
                <a:effectLst/>
                <a:latin typeface="+mn-lt"/>
                <a:ea typeface="+mn-ea"/>
                <a:cs typeface="+mn-cs"/>
              </a:rPr>
              <a:t>If tool versions in production control plan is the officially confirmed and released version but is outdated</a:t>
            </a:r>
            <a:r>
              <a:rPr lang="en-US" sz="1200" kern="1200" dirty="0">
                <a:solidFill>
                  <a:schemeClr val="tx1"/>
                </a:solidFill>
                <a:effectLst/>
                <a:latin typeface="+mn-lt"/>
                <a:ea typeface="+mn-ea"/>
                <a:cs typeface="+mn-cs"/>
              </a:rPr>
              <a:t>, and a newer version has been proposed by factory engineer, accepted, and approved by relevant teams, then production control plan must update the information with the correct version and share the updated production control plan with relevant teams (D+5)</a:t>
            </a:r>
          </a:p>
          <a:p>
            <a:r>
              <a:rPr lang="en-US" sz="1200" kern="1200" dirty="0">
                <a:solidFill>
                  <a:schemeClr val="tx1"/>
                </a:solidFill>
                <a:effectLst/>
                <a:latin typeface="+mn-lt"/>
                <a:ea typeface="+mn-ea"/>
                <a:cs typeface="+mn-cs"/>
              </a:rPr>
              <a:t>VH CSM shall evaluate the security and risks of all remote tools in use. This includes the following actions:</a:t>
            </a:r>
          </a:p>
          <a:p>
            <a:pPr lvl="0"/>
            <a:r>
              <a:rPr lang="en-US" sz="1200" b="1" kern="1200" dirty="0">
                <a:solidFill>
                  <a:schemeClr val="tx1"/>
                </a:solidFill>
                <a:effectLst/>
                <a:latin typeface="+mn-lt"/>
                <a:ea typeface="+mn-ea"/>
                <a:cs typeface="+mn-cs"/>
              </a:rPr>
              <a:t>Verifying Legitimacy:</a:t>
            </a:r>
            <a:r>
              <a:rPr lang="en-US" sz="1200" kern="1200" dirty="0">
                <a:solidFill>
                  <a:schemeClr val="tx1"/>
                </a:solidFill>
                <a:effectLst/>
                <a:latin typeface="+mn-lt"/>
                <a:ea typeface="+mn-ea"/>
                <a:cs typeface="+mn-cs"/>
              </a:rPr>
              <a:t> Assessing whether the tools are software authorized by the IT department for factory use, or if they are unauthorized software.</a:t>
            </a:r>
          </a:p>
          <a:p>
            <a:pPr lvl="0"/>
            <a:r>
              <a:rPr lang="en-US" sz="1200" b="1" kern="1200" dirty="0">
                <a:solidFill>
                  <a:schemeClr val="tx1"/>
                </a:solidFill>
                <a:effectLst/>
                <a:latin typeface="+mn-lt"/>
                <a:ea typeface="+mn-ea"/>
                <a:cs typeface="+mn-cs"/>
              </a:rPr>
              <a:t>Confirming Access Rights:</a:t>
            </a:r>
            <a:r>
              <a:rPr lang="en-US" sz="1200" kern="1200" dirty="0">
                <a:solidFill>
                  <a:schemeClr val="tx1"/>
                </a:solidFill>
                <a:effectLst/>
                <a:latin typeface="+mn-lt"/>
                <a:ea typeface="+mn-ea"/>
                <a:cs typeface="+mn-cs"/>
              </a:rPr>
              <a:t> Confirming whether specific individuals have been granted appropriate access and usage permissions.</a:t>
            </a:r>
          </a:p>
          <a:p>
            <a:pPr lvl="0"/>
            <a:r>
              <a:rPr lang="en-US" sz="1200" b="1" kern="1200" dirty="0">
                <a:solidFill>
                  <a:schemeClr val="tx1"/>
                </a:solidFill>
                <a:effectLst/>
                <a:latin typeface="+mn-lt"/>
                <a:ea typeface="+mn-ea"/>
                <a:cs typeface="+mn-cs"/>
              </a:rPr>
              <a:t>Reviewing Account Management:</a:t>
            </a:r>
            <a:r>
              <a:rPr lang="en-US" sz="1200" kern="1200" dirty="0">
                <a:solidFill>
                  <a:schemeClr val="tx1"/>
                </a:solidFill>
                <a:effectLst/>
                <a:latin typeface="+mn-lt"/>
                <a:ea typeface="+mn-ea"/>
                <a:cs typeface="+mn-cs"/>
              </a:rPr>
              <a:t> Evaluating how authorized accounts and passwords are being managed.</a:t>
            </a:r>
          </a:p>
          <a:p>
            <a:pPr lvl="0"/>
            <a:r>
              <a:rPr lang="en-US" sz="1200" b="1" kern="1200" dirty="0">
                <a:solidFill>
                  <a:schemeClr val="tx1"/>
                </a:solidFill>
                <a:effectLst/>
                <a:latin typeface="+mn-lt"/>
                <a:ea typeface="+mn-ea"/>
                <a:cs typeface="+mn-cs"/>
              </a:rPr>
              <a:t>Analyzing Risk:</a:t>
            </a:r>
            <a:r>
              <a:rPr lang="en-US" sz="1200" kern="1200" dirty="0">
                <a:solidFill>
                  <a:schemeClr val="tx1"/>
                </a:solidFill>
                <a:effectLst/>
                <a:latin typeface="+mn-lt"/>
                <a:ea typeface="+mn-ea"/>
                <a:cs typeface="+mn-cs"/>
              </a:rPr>
              <a:t> Identifying risks associated with using unauthorized or low-security software.</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so </a:t>
            </a:r>
            <a:r>
              <a:rPr lang="en-US" sz="1200" i="1" kern="1200" dirty="0" err="1">
                <a:solidFill>
                  <a:schemeClr val="tx1"/>
                </a:solidFill>
                <a:effectLst/>
                <a:latin typeface="+mn-lt"/>
                <a:ea typeface="+mn-ea"/>
                <a:cs typeface="+mn-cs"/>
              </a:rPr>
              <a:t>sánh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họ</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khớp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khắc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Nếu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cụ</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trong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hoạch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kiểm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soát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xuất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là</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mới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nhất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được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xác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nhận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và</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phát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hành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chính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bởi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đặt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chưa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nộp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thích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nguyên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gốc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rễ</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hậu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pháp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khắc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đó</a:t>
            </a:r>
            <a:r>
              <a:rPr lang="en-US" sz="1200" i="1" kern="1200" dirty="0">
                <a:solidFill>
                  <a:schemeClr val="tx1"/>
                </a:solidFill>
                <a:effectLst/>
                <a:latin typeface="+mn-lt"/>
                <a:ea typeface="+mn-ea"/>
                <a:cs typeface="+mn-cs"/>
              </a:rPr>
              <a:t> (D+5)</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Nếu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công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cụ</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trong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kế</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hoạch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kiểm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soát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xuất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là</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phiên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bản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đã</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được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xác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nhận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và</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phát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hành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chính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thức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nhưng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đã</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lỗi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thời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một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bởi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phê</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duyệt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bởi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thì</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chia </a:t>
            </a:r>
            <a:r>
              <a:rPr lang="en-US" sz="1200" i="1" kern="1200" dirty="0" err="1">
                <a:solidFill>
                  <a:schemeClr val="tx1"/>
                </a:solidFill>
                <a:effectLst/>
                <a:latin typeface="+mn-lt"/>
                <a:ea typeface="+mn-ea"/>
                <a:cs typeface="+mn-cs"/>
              </a:rPr>
              <a:t>sẻ</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soát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(D+5)</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đang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Điều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này</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Xác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minh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Tính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hợp</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pháp</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xem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mềm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phòng</a:t>
            </a:r>
            <a:r>
              <a:rPr lang="en-US" sz="1200" i="1" kern="1200" dirty="0">
                <a:solidFill>
                  <a:schemeClr val="tx1"/>
                </a:solidFill>
                <a:effectLst/>
                <a:latin typeface="+mn-lt"/>
                <a:ea typeface="+mn-ea"/>
                <a:cs typeface="+mn-cs"/>
              </a:rPr>
              <a:t> IT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phép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máy</a:t>
            </a:r>
            <a:r>
              <a:rPr lang="en-US" sz="1200" i="1" kern="1200" dirty="0">
                <a:solidFill>
                  <a:schemeClr val="tx1"/>
                </a:solidFill>
                <a:effectLst/>
                <a:latin typeface="+mn-lt"/>
                <a:ea typeface="+mn-ea"/>
                <a:cs typeface="+mn-cs"/>
              </a:rPr>
              <a:t> hay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chúng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mềm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phép</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Xác</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nhận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Quyền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Truy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cập</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xem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quyền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phù</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chưa</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Xem</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xét</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Quản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lý</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Tài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khoản</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khoản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khẩu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ủy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quyền</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i="1" kern="1200" dirty="0" err="1">
                <a:solidFill>
                  <a:schemeClr val="tx1"/>
                </a:solidFill>
                <a:effectLst/>
                <a:latin typeface="+mn-lt"/>
                <a:ea typeface="+mn-ea"/>
                <a:cs typeface="+mn-cs"/>
              </a:rPr>
              <a:t>Phân</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tích</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Rủi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ro</a:t>
            </a:r>
            <a:r>
              <a:rPr lang="en-US" sz="1200" b="1"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việc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mềm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phép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mật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thấp</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Archive Tool Versions Management Report</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Lưu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After assessing tool versions management list, VH CSM shall archive it to the report (D+5).</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Sau </a:t>
            </a:r>
            <a:r>
              <a:rPr lang="en-US" sz="1200" i="1" kern="1200" dirty="0" err="1">
                <a:solidFill>
                  <a:schemeClr val="tx1"/>
                </a:solidFill>
                <a:effectLst/>
                <a:latin typeface="+mn-lt"/>
                <a:ea typeface="+mn-ea"/>
                <a:cs typeface="+mn-cs"/>
              </a:rPr>
              <a:t>khi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sách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lưu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trữ</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cáo</a:t>
            </a:r>
            <a:r>
              <a:rPr lang="en-US" sz="1200" i="1" kern="1200" dirty="0">
                <a:solidFill>
                  <a:schemeClr val="tx1"/>
                </a:solidFill>
                <a:effectLst/>
                <a:latin typeface="+mn-lt"/>
                <a:ea typeface="+mn-ea"/>
                <a:cs typeface="+mn-cs"/>
              </a:rPr>
              <a:t> (D+5).</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46A6DA-70BC-4066-8F2F-4FA4227CB633}" type="slidenum">
              <a:rPr lang="en-US" smtClean="0"/>
              <a:t>8</a:t>
            </a:fld>
            <a:endParaRPr lang="en-US"/>
          </a:p>
        </p:txBody>
      </p:sp>
    </p:spTree>
    <p:extLst>
      <p:ext uri="{BB962C8B-B14F-4D97-AF65-F5344CB8AC3E}">
        <p14:creationId xmlns:p14="http://schemas.microsoft.com/office/powerpoint/2010/main" val="46752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 SW/TOOL MANAGEMENT PROCESS EACH PROJECT</a:t>
            </a:r>
          </a:p>
          <a:p>
            <a:r>
              <a:rPr lang="en-US" sz="1200" b="1" kern="1200" dirty="0">
                <a:solidFill>
                  <a:schemeClr val="tx1"/>
                </a:solidFill>
                <a:effectLst/>
                <a:latin typeface="+mn-lt"/>
                <a:ea typeface="+mn-ea"/>
                <a:cs typeface="+mn-cs"/>
              </a:rPr>
              <a:t>V. QUY TRÌNH QUẢN LÝ PHẦN MỀM/CÔNG CỤ CHO MỖI DỰ ÁN</a:t>
            </a:r>
          </a:p>
          <a:p>
            <a:r>
              <a:rPr lang="en-US" sz="1200" b="1" kern="1200" dirty="0">
                <a:solidFill>
                  <a:schemeClr val="tx1"/>
                </a:solidFill>
                <a:effectLst/>
                <a:latin typeface="+mn-lt"/>
                <a:ea typeface="+mn-ea"/>
                <a:cs typeface="+mn-cs"/>
              </a:rPr>
              <a:t>1. Provide Tools and Equipment Information in Production Line</a:t>
            </a: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Cung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cấp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Thông</a:t>
            </a:r>
            <a:r>
              <a:rPr lang="en-US" sz="1200" b="1" kern="1200" dirty="0">
                <a:solidFill>
                  <a:schemeClr val="tx1"/>
                </a:solidFill>
                <a:effectLst/>
                <a:latin typeface="+mn-lt"/>
                <a:ea typeface="+mn-ea"/>
                <a:cs typeface="+mn-cs"/>
              </a:rPr>
              <a:t> tin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bị</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Dây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chuyền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Relevant teams (VH PD, ETT, LD1, etc.) shall provide identified assets such as tools and equipment information including Flash SW, ROM Writing, Key Injection, Inspection Program, Unlock or Enable mode, etc. that are using in production line.</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nhóm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(VH PD, ETT, LD1, v.v.)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Flash SW, </a:t>
            </a:r>
            <a:r>
              <a:rPr lang="en-US" sz="1200" i="1" kern="1200" dirty="0" err="1">
                <a:solidFill>
                  <a:schemeClr val="tx1"/>
                </a:solidFill>
                <a:effectLst/>
                <a:latin typeface="+mn-lt"/>
                <a:ea typeface="+mn-ea"/>
                <a:cs typeface="+mn-cs"/>
              </a:rPr>
              <a:t>Ghi</a:t>
            </a:r>
            <a:r>
              <a:rPr lang="en-US" sz="1200" i="1" kern="1200" dirty="0">
                <a:solidFill>
                  <a:schemeClr val="tx1"/>
                </a:solidFill>
                <a:effectLst/>
                <a:latin typeface="+mn-lt"/>
                <a:ea typeface="+mn-ea"/>
                <a:cs typeface="+mn-cs"/>
              </a:rPr>
              <a:t> ROM, </a:t>
            </a:r>
            <a:r>
              <a:rPr lang="en-US" sz="1200" i="1" kern="1200" dirty="0" err="1">
                <a:solidFill>
                  <a:schemeClr val="tx1"/>
                </a:solidFill>
                <a:effectLst/>
                <a:latin typeface="+mn-lt"/>
                <a:ea typeface="+mn-ea"/>
                <a:cs typeface="+mn-cs"/>
              </a:rPr>
              <a:t>Tiêm</a:t>
            </a:r>
            <a:r>
              <a:rPr lang="en-US" sz="1200" i="1" kern="1200" dirty="0">
                <a:solidFill>
                  <a:schemeClr val="tx1"/>
                </a:solidFill>
                <a:effectLst/>
                <a:latin typeface="+mn-lt"/>
                <a:ea typeface="+mn-ea"/>
                <a:cs typeface="+mn-cs"/>
              </a:rPr>
              <a:t> Key, </a:t>
            </a:r>
            <a:r>
              <a:rPr lang="en-US" sz="1200" i="1" kern="1200" dirty="0" err="1">
                <a:solidFill>
                  <a:schemeClr val="tx1"/>
                </a:solidFill>
                <a:effectLst/>
                <a:latin typeface="+mn-lt"/>
                <a:ea typeface="+mn-ea"/>
                <a:cs typeface="+mn-cs"/>
              </a:rPr>
              <a:t>Chương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Kiểm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a:t>
            </a:r>
            <a:r>
              <a:rPr lang="en-US" sz="1200" i="1" kern="1200" dirty="0">
                <a:solidFill>
                  <a:schemeClr val="tx1"/>
                </a:solidFill>
                <a:effectLst/>
                <a:latin typeface="+mn-lt"/>
                <a:ea typeface="+mn-ea"/>
                <a:cs typeface="+mn-cs"/>
              </a:rPr>
              <a:t> Unlock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Enable, v.v. </a:t>
            </a:r>
            <a:r>
              <a:rPr lang="en-US" sz="1200" i="1" kern="1200" dirty="0" err="1">
                <a:solidFill>
                  <a:schemeClr val="tx1"/>
                </a:solidFill>
                <a:effectLst/>
                <a:latin typeface="+mn-lt"/>
                <a:ea typeface="+mn-ea"/>
                <a:cs typeface="+mn-cs"/>
              </a:rPr>
              <a:t>đang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sử</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dụng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chuyền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xuất</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Create a Damage Scenario</a:t>
            </a: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Kịch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Thiệt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hại</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CSM shall create a damage scenario with identified assets such as tools and equipment that include relation between the functionality of item and the adverse consequence, description of harm to road user and/or relevant assets to damage scenarios (D+5)</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tạo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hệ</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giữa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hậu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mô</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người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bộ</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(D+5)</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Assess the Summary List of Tool Versions</a:t>
            </a: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Đánh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Tổng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hợp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VH CSM shall analyze damage scenario and relations and dependencies between assets to identify threat scenarios.</a:t>
            </a:r>
          </a:p>
          <a:p>
            <a:pPr lvl="0"/>
            <a:r>
              <a:rPr lang="en-US" sz="1200" kern="1200" dirty="0">
                <a:solidFill>
                  <a:schemeClr val="tx1"/>
                </a:solidFill>
                <a:effectLst/>
                <a:latin typeface="+mn-lt"/>
                <a:ea typeface="+mn-ea"/>
                <a:cs typeface="+mn-cs"/>
              </a:rPr>
              <a:t>Proceed with the analysis of threat scenarios and describe possible attack paths, then proceed to assess the attack feasibility of each one.</a:t>
            </a:r>
          </a:p>
          <a:p>
            <a:pPr lvl="0"/>
            <a:r>
              <a:rPr lang="en-US" sz="1200" kern="1200" dirty="0">
                <a:solidFill>
                  <a:schemeClr val="tx1"/>
                </a:solidFill>
                <a:effectLst/>
                <a:latin typeface="+mn-lt"/>
                <a:ea typeface="+mn-ea"/>
                <a:cs typeface="+mn-cs"/>
              </a:rPr>
              <a:t>VH CSM decides attack feasibility rating by High, Medium, Low and Very Low based on core factors including elapsed time, specialist expertise, knowledge of the item or component, window of opportunity and equipment.</a:t>
            </a:r>
          </a:p>
          <a:p>
            <a:pPr lvl="0"/>
            <a:r>
              <a:rPr lang="en-US" sz="1200" kern="1200" dirty="0">
                <a:solidFill>
                  <a:schemeClr val="tx1"/>
                </a:solidFill>
                <a:effectLst/>
                <a:latin typeface="+mn-lt"/>
                <a:ea typeface="+mn-ea"/>
                <a:cs typeface="+mn-cs"/>
              </a:rPr>
              <a:t>Continue to assess damage scenario against potential adverse consequences for stakeholders in the independent impact categories of safety, financial, operational, and privacy (S, F, O, P) based on impact rating as Severe, Major, Moderate, Negligible.</a:t>
            </a:r>
          </a:p>
          <a:p>
            <a:pPr lvl="0"/>
            <a:r>
              <a:rPr lang="en-US" sz="1200" kern="1200" dirty="0">
                <a:solidFill>
                  <a:schemeClr val="tx1"/>
                </a:solidFill>
                <a:effectLst/>
                <a:latin typeface="+mn-lt"/>
                <a:ea typeface="+mn-ea"/>
                <a:cs typeface="+mn-cs"/>
              </a:rPr>
              <a:t>Finally, for each threat scenario the risk value shall be determined based on risk matrices from the impact of the associated damage scenarios and the attack feasibility of the associated attack paths, the value 1 is the lowest risk and value 5 is the highest risk. Depending on the threat scenario that corresponds to more than one attack path, the attack feasibility may be different.</a:t>
            </a:r>
          </a:p>
          <a:p>
            <a:r>
              <a:rPr lang="en-US" sz="1200" b="1" i="1" kern="1200" dirty="0" err="1">
                <a:solidFill>
                  <a:schemeClr val="tx1"/>
                </a:solidFill>
                <a:effectLst/>
                <a:latin typeface="+mn-lt"/>
                <a:ea typeface="+mn-ea"/>
                <a:cs typeface="+mn-cs"/>
              </a:rPr>
              <a:t>Tiếng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Việt</a:t>
            </a:r>
            <a:r>
              <a:rPr lang="en-US" sz="1200" b="1"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CSM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hệ</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như</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sự</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phụ</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thuộc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giữa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dọa</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phân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dọa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mô</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con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sau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cuộc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VH CSM </a:t>
            </a:r>
            <a:r>
              <a:rPr lang="en-US" sz="1200" i="1" kern="1200" dirty="0" err="1">
                <a:solidFill>
                  <a:schemeClr val="tx1"/>
                </a:solidFill>
                <a:effectLst/>
                <a:latin typeface="+mn-lt"/>
                <a:ea typeface="+mn-ea"/>
                <a:cs typeface="+mn-cs"/>
              </a:rPr>
              <a:t>quyết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Cao, </a:t>
            </a:r>
            <a:r>
              <a:rPr lang="en-US" sz="1200" i="1" kern="1200" dirty="0" err="1">
                <a:solidFill>
                  <a:schemeClr val="tx1"/>
                </a:solidFill>
                <a:effectLst/>
                <a:latin typeface="+mn-lt"/>
                <a:ea typeface="+mn-ea"/>
                <a:cs typeface="+mn-cs"/>
              </a:rPr>
              <a:t>Trung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bình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yếu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tố</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cốt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lõi</a:t>
            </a:r>
            <a:r>
              <a:rPr lang="en-US" sz="1200" i="1" kern="1200" dirty="0">
                <a:solidFill>
                  <a:schemeClr val="tx1"/>
                </a:solidFill>
                <a:effectLst/>
                <a:latin typeface="+mn-lt"/>
                <a:ea typeface="+mn-ea"/>
                <a:cs typeface="+mn-cs"/>
              </a:rPr>
              <a:t> bao </a:t>
            </a:r>
            <a:r>
              <a:rPr lang="en-US" sz="1200" i="1" kern="1200" dirty="0" err="1">
                <a:solidFill>
                  <a:schemeClr val="tx1"/>
                </a:solidFill>
                <a:effectLst/>
                <a:latin typeface="+mn-lt"/>
                <a:ea typeface="+mn-ea"/>
                <a:cs typeface="+mn-cs"/>
              </a:rPr>
              <a:t>gồm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trôi</a:t>
            </a:r>
            <a:r>
              <a:rPr lang="en-US" sz="1200" i="1" kern="1200" dirty="0">
                <a:solidFill>
                  <a:schemeClr val="tx1"/>
                </a:solidFill>
                <a:effectLst/>
                <a:latin typeface="+mn-lt"/>
                <a:ea typeface="+mn-ea"/>
                <a:cs typeface="+mn-cs"/>
              </a:rPr>
              <a:t> qua, </a:t>
            </a:r>
            <a:r>
              <a:rPr lang="en-US" sz="1200" i="1" kern="1200" dirty="0" err="1">
                <a:solidFill>
                  <a:schemeClr val="tx1"/>
                </a:solidFill>
                <a:effectLst/>
                <a:latin typeface="+mn-lt"/>
                <a:ea typeface="+mn-ea"/>
                <a:cs typeface="+mn-cs"/>
              </a:rPr>
              <a:t>chuyên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môn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chuyên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hoặc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thành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phần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hội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bị</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Tiếp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hậu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tiềm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ẩn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trong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danh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lập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an </a:t>
            </a:r>
            <a:r>
              <a:rPr lang="en-US" sz="1200" i="1" kern="1200" dirty="0" err="1">
                <a:solidFill>
                  <a:schemeClr val="tx1"/>
                </a:solidFill>
                <a:effectLst/>
                <a:latin typeface="+mn-lt"/>
                <a:ea typeface="+mn-ea"/>
                <a:cs typeface="+mn-cs"/>
              </a:rPr>
              <a:t>toàn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tài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hoạt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quyền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riêng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tư</a:t>
            </a:r>
            <a:r>
              <a:rPr lang="en-US" sz="1200" i="1" kern="1200" dirty="0">
                <a:solidFill>
                  <a:schemeClr val="tx1"/>
                </a:solidFill>
                <a:effectLst/>
                <a:latin typeface="+mn-lt"/>
                <a:ea typeface="+mn-ea"/>
                <a:cs typeface="+mn-cs"/>
              </a:rPr>
              <a:t> (S, F, O, P) </a:t>
            </a:r>
            <a:r>
              <a:rPr lang="en-US" sz="1200" i="1" kern="1200" dirty="0" err="1">
                <a:solidFill>
                  <a:schemeClr val="tx1"/>
                </a:solidFill>
                <a:effectLst/>
                <a:latin typeface="+mn-lt"/>
                <a:ea typeface="+mn-ea"/>
                <a:cs typeface="+mn-cs"/>
              </a:rPr>
              <a:t>dựa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xếp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Nghiêm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trọng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Lớn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Vừa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phải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kể</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Cuối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mỗi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dọa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định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trên</a:t>
            </a:r>
            <a:r>
              <a:rPr lang="en-US" sz="1200" i="1" kern="1200" dirty="0">
                <a:solidFill>
                  <a:schemeClr val="tx1"/>
                </a:solidFill>
                <a:effectLst/>
                <a:latin typeface="+mn-lt"/>
                <a:ea typeface="+mn-ea"/>
                <a:cs typeface="+mn-cs"/>
              </a:rPr>
              <a:t> ma </a:t>
            </a:r>
            <a:r>
              <a:rPr lang="en-US" sz="1200" i="1" kern="1200" dirty="0" err="1">
                <a:solidFill>
                  <a:schemeClr val="tx1"/>
                </a:solidFill>
                <a:effectLst/>
                <a:latin typeface="+mn-lt"/>
                <a:ea typeface="+mn-ea"/>
                <a:cs typeface="+mn-cs"/>
              </a:rPr>
              <a:t>trận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từ</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động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thiệt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hại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con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liên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quan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1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thấp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trị</a:t>
            </a:r>
            <a:r>
              <a:rPr lang="en-US" sz="1200" i="1" kern="1200" dirty="0">
                <a:solidFill>
                  <a:schemeClr val="tx1"/>
                </a:solidFill>
                <a:effectLst/>
                <a:latin typeface="+mn-lt"/>
                <a:ea typeface="+mn-ea"/>
                <a:cs typeface="+mn-cs"/>
              </a:rPr>
              <a:t> 5 </a:t>
            </a:r>
            <a:r>
              <a:rPr lang="en-US" sz="1200" i="1" kern="1200" dirty="0" err="1">
                <a:solidFill>
                  <a:schemeClr val="tx1"/>
                </a:solidFill>
                <a:effectLst/>
                <a:latin typeface="+mn-lt"/>
                <a:ea typeface="+mn-ea"/>
                <a:cs typeface="+mn-cs"/>
              </a:rPr>
              <a:t>là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rủi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cao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nhất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Tùy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thuộc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kịch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dọa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tương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ứng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với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nhiều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một</a:t>
            </a:r>
            <a:r>
              <a:rPr lang="en-US" sz="1200" i="1" kern="1200" dirty="0">
                <a:solidFill>
                  <a:schemeClr val="tx1"/>
                </a:solidFill>
                <a:effectLst/>
                <a:latin typeface="+mn-lt"/>
                <a:ea typeface="+mn-ea"/>
                <a:cs typeface="+mn-cs"/>
              </a:rPr>
              <a:t> con </a:t>
            </a:r>
            <a:r>
              <a:rPr lang="en-US" sz="1200" i="1" kern="1200" dirty="0" err="1">
                <a:solidFill>
                  <a:schemeClr val="tx1"/>
                </a:solidFill>
                <a:effectLst/>
                <a:latin typeface="+mn-lt"/>
                <a:ea typeface="+mn-ea"/>
                <a:cs typeface="+mn-cs"/>
              </a:rPr>
              <a:t>đường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tấn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công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nhau</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Archive Tool Versions Management Report</a:t>
            </a: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Lưu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Công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English:</a:t>
            </a:r>
            <a:r>
              <a:rPr lang="en-US" sz="1200" kern="1200" dirty="0">
                <a:solidFill>
                  <a:schemeClr val="tx1"/>
                </a:solidFill>
                <a:effectLst/>
                <a:latin typeface="+mn-lt"/>
                <a:ea typeface="+mn-ea"/>
                <a:cs typeface="+mn-cs"/>
              </a:rPr>
              <a:t> After analyzing impact categories, attack paths, and the results from risk determination, risk treatment is determined and documented. Risk treatment options is determined by:</a:t>
            </a:r>
          </a:p>
          <a:p>
            <a:pPr lvl="0"/>
            <a:r>
              <a:rPr lang="en-US" sz="1200" b="1" kern="1200" dirty="0">
                <a:solidFill>
                  <a:schemeClr val="tx1"/>
                </a:solidFill>
                <a:effectLst/>
                <a:latin typeface="+mn-lt"/>
                <a:ea typeface="+mn-ea"/>
                <a:cs typeface="+mn-cs"/>
              </a:rPr>
              <a:t>Avoid the risk</a:t>
            </a:r>
            <a:r>
              <a:rPr lang="en-US" sz="1200" kern="1200" dirty="0">
                <a:solidFill>
                  <a:schemeClr val="tx1"/>
                </a:solidFill>
                <a:effectLst/>
                <a:latin typeface="+mn-lt"/>
                <a:ea typeface="+mn-ea"/>
                <a:cs typeface="+mn-cs"/>
              </a:rPr>
              <a:t> by removing the risk sources, or deciding not to start or continue with the activity that gives rise to the risk</a:t>
            </a:r>
          </a:p>
          <a:p>
            <a:pPr lvl="0"/>
            <a:r>
              <a:rPr lang="en-US" sz="1200" b="1" kern="1200" dirty="0">
                <a:solidFill>
                  <a:schemeClr val="tx1"/>
                </a:solidFill>
                <a:effectLst/>
                <a:latin typeface="+mn-lt"/>
                <a:ea typeface="+mn-ea"/>
                <a:cs typeface="+mn-cs"/>
              </a:rPr>
              <a:t>Reduce the risk</a:t>
            </a:r>
            <a:r>
              <a:rPr lang="en-US" sz="1200" kern="1200" dirty="0">
                <a:solidFill>
                  <a:schemeClr val="tx1"/>
                </a:solidFill>
                <a:effectLst/>
                <a:latin typeface="+mn-lt"/>
                <a:ea typeface="+mn-ea"/>
                <a:cs typeface="+mn-cs"/>
              </a:rPr>
              <a:t> by requesting that other teams update improvement actions on tools and equipment</a:t>
            </a:r>
          </a:p>
          <a:p>
            <a:pPr lvl="0"/>
            <a:r>
              <a:rPr lang="en-US" sz="1200" b="1" kern="1200" dirty="0">
                <a:solidFill>
                  <a:schemeClr val="tx1"/>
                </a:solidFill>
                <a:effectLst/>
                <a:latin typeface="+mn-lt"/>
                <a:ea typeface="+mn-ea"/>
                <a:cs typeface="+mn-cs"/>
              </a:rPr>
              <a:t>Share or transfer the risk</a:t>
            </a:r>
            <a:r>
              <a:rPr lang="en-US" sz="1200" kern="1200" dirty="0">
                <a:solidFill>
                  <a:schemeClr val="tx1"/>
                </a:solidFill>
                <a:effectLst/>
                <a:latin typeface="+mn-lt"/>
                <a:ea typeface="+mn-ea"/>
                <a:cs typeface="+mn-cs"/>
              </a:rPr>
              <a:t> (e.g. through contracts, buying insurance)</a:t>
            </a:r>
          </a:p>
          <a:p>
            <a:pPr lvl="0"/>
            <a:r>
              <a:rPr lang="en-US" sz="1200" b="1" kern="1200" dirty="0">
                <a:solidFill>
                  <a:schemeClr val="tx1"/>
                </a:solidFill>
                <a:effectLst/>
                <a:latin typeface="+mn-lt"/>
                <a:ea typeface="+mn-ea"/>
                <a:cs typeface="+mn-cs"/>
              </a:rPr>
              <a:t>Accept or retain the risk</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Tiếng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Tránh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rủi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rủi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Giảm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rủi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Chia </a:t>
            </a:r>
            <a:r>
              <a:rPr lang="en-US" sz="1200" b="1" kern="1200" dirty="0" err="1">
                <a:solidFill>
                  <a:schemeClr val="tx1"/>
                </a:solidFill>
                <a:effectLst/>
                <a:latin typeface="+mn-lt"/>
                <a:ea typeface="+mn-ea"/>
                <a:cs typeface="+mn-cs"/>
              </a:rPr>
              <a:t>sẻ</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hoặc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chuyển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giao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rủi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hiểm</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Chấp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nhận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hoặc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lại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rủi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46A6DA-70BC-4066-8F2F-4FA4227CB633}" type="slidenum">
              <a:rPr lang="en-US" smtClean="0"/>
              <a:t>9</a:t>
            </a:fld>
            <a:endParaRPr lang="en-US"/>
          </a:p>
        </p:txBody>
      </p:sp>
    </p:spTree>
    <p:extLst>
      <p:ext uri="{BB962C8B-B14F-4D97-AF65-F5344CB8AC3E}">
        <p14:creationId xmlns:p14="http://schemas.microsoft.com/office/powerpoint/2010/main" val="3172622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8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1038" y="1825625"/>
            <a:ext cx="8543925"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385497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243736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81038" y="1825625"/>
            <a:ext cx="8543925"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92519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325593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3291772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321564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1012252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3" name="Footer Placeholder 2"/>
          <p:cNvSpPr>
            <a:spLocks noGrp="1"/>
          </p:cNvSpPr>
          <p:nvPr>
            <p:ph type="ftr" sz="quarter" idx="11"/>
          </p:nvPr>
        </p:nvSpPr>
        <p:spPr>
          <a:xfrm>
            <a:off x="3281363" y="6356352"/>
            <a:ext cx="33432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4001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424099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0E3626A5-D8EB-41D7-BFC3-7085E188E0FB}" type="datetimeFigureOut">
              <a:rPr lang="en-US" smtClean="0"/>
              <a:t>1/19/2026</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3D4D80CC-244F-4CD9-8212-BC9B1D3FB877}" type="slidenum">
              <a:rPr lang="en-US" smtClean="0"/>
              <a:t>‹#›</a:t>
            </a:fld>
            <a:endParaRPr lang="en-US"/>
          </a:p>
        </p:txBody>
      </p:sp>
    </p:spTree>
    <p:extLst>
      <p:ext uri="{BB962C8B-B14F-4D97-AF65-F5344CB8AC3E}">
        <p14:creationId xmlns:p14="http://schemas.microsoft.com/office/powerpoint/2010/main" val="172598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2860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10" Type="http://schemas.openxmlformats.org/officeDocument/2006/relationships/slide" Target="slide9.xml"/><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20.png"/><Relationship Id="rId10" Type="http://schemas.openxmlformats.org/officeDocument/2006/relationships/slide" Target="slide9.xml"/><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slide" Target="slide9.xml"/><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24.png"/><Relationship Id="rId10" Type="http://schemas.openxmlformats.org/officeDocument/2006/relationships/slide" Target="slide9.xml"/><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slide" Target="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9.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jira.lge.com/issue/browse/VSCSGU-4492?attachmentSortBy=dateTime&amp;attachmentOrder=asc" TargetMode="External"/><Relationship Id="rId13" Type="http://schemas.openxmlformats.org/officeDocument/2006/relationships/hyperlink" Target="http://jira.lge.com/issue/browse/VSCSGU-4499?attachmentSortBy=dateTime&amp;attachmentOrder=asc" TargetMode="External"/><Relationship Id="rId3" Type="http://schemas.openxmlformats.org/officeDocument/2006/relationships/hyperlink" Target="http://jira.lge.com/issue/browse/VSCSGU-4493?attachmentSortBy=dateTime&amp;attachmentOrder=asc" TargetMode="External"/><Relationship Id="rId7" Type="http://schemas.openxmlformats.org/officeDocument/2006/relationships/hyperlink" Target="http://jira.lge.com/issue/browse/VSCSGU-4491?attachmentSortBy=dateTime&amp;attachmentOrder=asc" TargetMode="External"/><Relationship Id="rId12" Type="http://schemas.openxmlformats.org/officeDocument/2006/relationships/hyperlink" Target="http://jira.lge.com/issue/browse/VSCSGU-4495?attachmentSortBy=dateTime&amp;attachmentOrder=asc"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jira.lge.com/issue/browse/VSCSGU-4489?attachmentSortBy=dateTime&amp;attachmentOrder=asc" TargetMode="External"/><Relationship Id="rId11" Type="http://schemas.openxmlformats.org/officeDocument/2006/relationships/hyperlink" Target="http://jira.lge.com/issue/browse/VSCSGU-4498?attachmentSortBy=dateTime&amp;attachmentOrder=asc" TargetMode="External"/><Relationship Id="rId5" Type="http://schemas.openxmlformats.org/officeDocument/2006/relationships/hyperlink" Target="http://jira.lge.com/issue/browse/VSCSGU-4495" TargetMode="External"/><Relationship Id="rId15" Type="http://schemas.openxmlformats.org/officeDocument/2006/relationships/hyperlink" Target="http://jira.lge.com/issue/browse/VSCSGU-4497" TargetMode="External"/><Relationship Id="rId10" Type="http://schemas.openxmlformats.org/officeDocument/2006/relationships/hyperlink" Target="http://jira.lge.com/issue/browse/VSCSGU-4501" TargetMode="External"/><Relationship Id="rId4" Type="http://schemas.openxmlformats.org/officeDocument/2006/relationships/hyperlink" Target="http://jira.lge.com/issue/browse/VSCSGU-4494" TargetMode="External"/><Relationship Id="rId9" Type="http://schemas.openxmlformats.org/officeDocument/2006/relationships/hyperlink" Target="http://jira.lge.com/issue/browse/VSCSGU-4500" TargetMode="External"/><Relationship Id="rId14" Type="http://schemas.openxmlformats.org/officeDocument/2006/relationships/hyperlink" Target="http://jira.lge.com/issue/browse/VSCSGU-4496?attachmentSortBy=dateTime&amp;attachmentOrder=asc"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2.emf"/><Relationship Id="rId18" Type="http://schemas.openxmlformats.org/officeDocument/2006/relationships/package" Target="../embeddings/Microsoft_Excel_Worksheet1.xlsx"/><Relationship Id="rId3" Type="http://schemas.openxmlformats.org/officeDocument/2006/relationships/notesSlide" Target="../notesSlides/notesSlide4.xml"/><Relationship Id="rId21" Type="http://schemas.openxmlformats.org/officeDocument/2006/relationships/image" Target="../media/image6.emf"/><Relationship Id="rId7" Type="http://schemas.openxmlformats.org/officeDocument/2006/relationships/slide" Target="slide8.xml"/><Relationship Id="rId12" Type="http://schemas.openxmlformats.org/officeDocument/2006/relationships/oleObject" Target="file:///\\H1-ANF-SMB-1302.cloudpc.lge.net\VH1-PR-USER02\hoanganh03.nguyen\IVI51%20Hyundai%20ICC\Checklist%20Hyundai%20ICC\4.%20Applicability%20assessment%20report%20of%20Hyundai%20ICC.xlsx" TargetMode="External"/><Relationship Id="rId17" Type="http://schemas.openxmlformats.org/officeDocument/2006/relationships/image" Target="../media/image4.emf"/><Relationship Id="rId2" Type="http://schemas.openxmlformats.org/officeDocument/2006/relationships/slideLayout" Target="../slideLayouts/slideLayout1.xml"/><Relationship Id="rId16" Type="http://schemas.openxmlformats.org/officeDocument/2006/relationships/package" Target="../embeddings/Microsoft_Excel_Worksheet.xlsx"/><Relationship Id="rId20" Type="http://schemas.openxmlformats.org/officeDocument/2006/relationships/package" Target="../embeddings/Microsoft_Excel_Worksheet2.xlsx"/><Relationship Id="rId1" Type="http://schemas.openxmlformats.org/officeDocument/2006/relationships/vmlDrawing" Target="../drawings/vmlDrawing1.vml"/><Relationship Id="rId6" Type="http://schemas.openxmlformats.org/officeDocument/2006/relationships/slide" Target="slide7.xml"/><Relationship Id="rId11" Type="http://schemas.openxmlformats.org/officeDocument/2006/relationships/image" Target="../media/image1.emf"/><Relationship Id="rId5" Type="http://schemas.openxmlformats.org/officeDocument/2006/relationships/slide" Target="slide6.xml"/><Relationship Id="rId15" Type="http://schemas.openxmlformats.org/officeDocument/2006/relationships/image" Target="../media/image3.emf"/><Relationship Id="rId10" Type="http://schemas.openxmlformats.org/officeDocument/2006/relationships/oleObject" Target="file:///\\H1-ANF-SMB-1302.cloudpc.lge.net\VH1-PR-USER02\hoanganh03.nguyen\IVI51%20Hyundai%20ICC\Checklist%20Hyundai%20ICC\3.%20Feasibility%20checking%20report%20of%20cybersecurity%20requirements%20of%20Hyundai%20ICC.xlsx" TargetMode="External"/><Relationship Id="rId19" Type="http://schemas.openxmlformats.org/officeDocument/2006/relationships/image" Target="../media/image5.emf"/><Relationship Id="rId4" Type="http://schemas.openxmlformats.org/officeDocument/2006/relationships/slide" Target="slide5.xml"/><Relationship Id="rId9" Type="http://schemas.openxmlformats.org/officeDocument/2006/relationships/slide" Target="slide18.xml"/><Relationship Id="rId14" Type="http://schemas.openxmlformats.org/officeDocument/2006/relationships/oleObject" Target="file:///\\H1-ANF-SMB-1302.cloudpc.lge.net\VH1-PR-USER02\hoanganh03.nguyen\IVI51%20Hyundai%20ICC\Checklist%20Hyundai%20ICC\5.%20Archive%20assessment%20and%20inspection%20results%20of%20Hyundai%20ICC.xls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1.png"/><Relationship Id="rId7" Type="http://schemas.openxmlformats.org/officeDocument/2006/relationships/slide" Target="slide13.xml"/><Relationship Id="rId12"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17.xml"/><Relationship Id="rId5" Type="http://schemas.openxmlformats.org/officeDocument/2006/relationships/slide" Target="slide12.xml"/><Relationship Id="rId10" Type="http://schemas.openxmlformats.org/officeDocument/2006/relationships/slide" Target="slide16.xml"/><Relationship Id="rId4" Type="http://schemas.openxmlformats.org/officeDocument/2006/relationships/slide" Target="slide10.xml"/><Relationship Id="rId9" Type="http://schemas.openxmlformats.org/officeDocument/2006/relationships/slide" Target="slid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021A52-73D6-4774-ADE8-0A7D12EA1686}"/>
              </a:ext>
            </a:extLst>
          </p:cNvPr>
          <p:cNvSpPr/>
          <p:nvPr/>
        </p:nvSpPr>
        <p:spPr>
          <a:xfrm>
            <a:off x="3289432" y="4147370"/>
            <a:ext cx="3038962" cy="697499"/>
          </a:xfrm>
          <a:prstGeom prst="rect">
            <a:avLst/>
          </a:prstGeom>
        </p:spPr>
        <p:txBody>
          <a:bodyPr wrap="square">
            <a:spAutoFit/>
          </a:bodyPr>
          <a:lstStyle/>
          <a:p>
            <a:pPr algn="ctr">
              <a:lnSpc>
                <a:spcPct val="150000"/>
              </a:lnSpc>
            </a:pPr>
            <a:r>
              <a:rPr lang="en-US" sz="1400" b="1" dirty="0">
                <a:latin typeface="Arial Narrow" panose="020B0606020202030204" pitchFamily="34" charset="0"/>
              </a:rPr>
              <a:t>IVI LD1 – Cyber Security Part</a:t>
            </a:r>
          </a:p>
          <a:p>
            <a:pPr algn="ctr">
              <a:lnSpc>
                <a:spcPct val="150000"/>
              </a:lnSpc>
            </a:pPr>
            <a:r>
              <a:rPr lang="en-US" sz="1400" b="1" dirty="0">
                <a:latin typeface="Arial Narrow" panose="020B0606020202030204" pitchFamily="34" charset="0"/>
              </a:rPr>
              <a:t>2025.10.29</a:t>
            </a:r>
          </a:p>
        </p:txBody>
      </p:sp>
      <p:sp>
        <p:nvSpPr>
          <p:cNvPr id="4" name="Rectangle 3">
            <a:extLst>
              <a:ext uri="{FF2B5EF4-FFF2-40B4-BE49-F238E27FC236}">
                <a16:creationId xmlns:a16="http://schemas.microsoft.com/office/drawing/2014/main" id="{F3F1854F-D505-492D-91CA-FB0152D6F135}"/>
              </a:ext>
            </a:extLst>
          </p:cNvPr>
          <p:cNvSpPr/>
          <p:nvPr/>
        </p:nvSpPr>
        <p:spPr>
          <a:xfrm>
            <a:off x="1730235" y="1782026"/>
            <a:ext cx="6890028" cy="523220"/>
          </a:xfrm>
          <a:prstGeom prst="rect">
            <a:avLst/>
          </a:prstGeom>
        </p:spPr>
        <p:txBody>
          <a:bodyPr wrap="none">
            <a:spAutoFit/>
          </a:bodyPr>
          <a:lstStyle/>
          <a:p>
            <a:pPr eaLnBrk="0" fontAlgn="base" hangingPunct="0">
              <a:spcBef>
                <a:spcPct val="0"/>
              </a:spcBef>
              <a:spcAft>
                <a:spcPct val="0"/>
              </a:spcAft>
            </a:pPr>
            <a:r>
              <a:rPr lang="en-US" altLang="en-US" sz="2800" b="1" dirty="0">
                <a:latin typeface="Arial Narrow" panose="020B0606020202030204" pitchFamily="34" charset="0"/>
              </a:rPr>
              <a:t>CSMS role in each product development stage</a:t>
            </a:r>
          </a:p>
        </p:txBody>
      </p:sp>
      <p:sp>
        <p:nvSpPr>
          <p:cNvPr id="5" name="TextBox 4">
            <a:extLst>
              <a:ext uri="{FF2B5EF4-FFF2-40B4-BE49-F238E27FC236}">
                <a16:creationId xmlns:a16="http://schemas.microsoft.com/office/drawing/2014/main" id="{5744469D-67EE-4147-8B45-B5E6D6014434}"/>
              </a:ext>
            </a:extLst>
          </p:cNvPr>
          <p:cNvSpPr txBox="1"/>
          <p:nvPr/>
        </p:nvSpPr>
        <p:spPr>
          <a:xfrm>
            <a:off x="3222631" y="2543224"/>
            <a:ext cx="3905236" cy="1153329"/>
          </a:xfrm>
          <a:prstGeom prst="rect">
            <a:avLst/>
          </a:prstGeom>
          <a:noFill/>
        </p:spPr>
        <p:txBody>
          <a:bodyPr wrap="none" rtlCol="0">
            <a:spAutoFit/>
          </a:bodyPr>
          <a:lstStyle/>
          <a:p>
            <a:pPr marL="400050" indent="-400050">
              <a:lnSpc>
                <a:spcPct val="150000"/>
              </a:lnSpc>
              <a:buFont typeface="+mj-lt"/>
              <a:buAutoNum type="romanUcPeriod"/>
            </a:pPr>
            <a:r>
              <a:rPr lang="en-US" sz="1600" b="1" dirty="0">
                <a:latin typeface="Arial Narrow" panose="020B0606020202030204" pitchFamily="34" charset="0"/>
              </a:rPr>
              <a:t>General scope and purpose</a:t>
            </a:r>
          </a:p>
          <a:p>
            <a:pPr marL="400050" indent="-400050">
              <a:lnSpc>
                <a:spcPct val="150000"/>
              </a:lnSpc>
              <a:buFont typeface="+mj-lt"/>
              <a:buAutoNum type="romanUcPeriod"/>
            </a:pPr>
            <a:r>
              <a:rPr lang="en-US" altLang="en-US" sz="1600" b="1" dirty="0">
                <a:latin typeface="Arial Narrow" panose="020B0606020202030204" pitchFamily="34" charset="0"/>
              </a:rPr>
              <a:t>Steps in each product development stage</a:t>
            </a:r>
          </a:p>
          <a:p>
            <a:pPr marL="400050" indent="-400050">
              <a:lnSpc>
                <a:spcPct val="150000"/>
              </a:lnSpc>
              <a:buFont typeface="+mj-lt"/>
              <a:buAutoNum type="romanUcPeriod"/>
            </a:pPr>
            <a:r>
              <a:rPr lang="en-US" sz="1600" b="1" dirty="0">
                <a:latin typeface="Arial Narrow" panose="020B0606020202030204" pitchFamily="34" charset="0"/>
              </a:rPr>
              <a:t>Main role summary</a:t>
            </a:r>
          </a:p>
        </p:txBody>
      </p:sp>
    </p:spTree>
    <p:extLst>
      <p:ext uri="{BB962C8B-B14F-4D97-AF65-F5344CB8AC3E}">
        <p14:creationId xmlns:p14="http://schemas.microsoft.com/office/powerpoint/2010/main" val="141436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52614"/>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pic>
          <p:nvPicPr>
            <p:cNvPr id="7" name="object 7"/>
            <p:cNvPicPr/>
            <p:nvPr/>
          </p:nvPicPr>
          <p:blipFill>
            <a:blip r:embed="rId5" cstate="print"/>
            <a:stretch>
              <a:fillRect/>
            </a:stretch>
          </p:blipFill>
          <p:spPr>
            <a:xfrm>
              <a:off x="217627" y="162305"/>
              <a:ext cx="3064687" cy="198247"/>
            </a:xfrm>
            <a:prstGeom prst="rect">
              <a:avLst/>
            </a:prstGeom>
          </p:spPr>
        </p:pic>
      </p:grpSp>
      <p:sp>
        <p:nvSpPr>
          <p:cNvPr id="8" name="object 8"/>
          <p:cNvSpPr txBox="1"/>
          <p:nvPr/>
        </p:nvSpPr>
        <p:spPr>
          <a:xfrm>
            <a:off x="79654" y="614526"/>
            <a:ext cx="8362950" cy="1642745"/>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50" dirty="0">
                <a:latin typeface="Arial MT"/>
                <a:cs typeface="Arial MT"/>
              </a:rPr>
              <a:t>Asset</a:t>
            </a:r>
            <a:r>
              <a:rPr sz="1600" spc="-65" dirty="0">
                <a:latin typeface="Arial MT"/>
                <a:cs typeface="Arial MT"/>
              </a:rPr>
              <a:t> </a:t>
            </a:r>
            <a:r>
              <a:rPr sz="1600" spc="-90" dirty="0">
                <a:latin typeface="Arial MT"/>
                <a:cs typeface="Arial MT"/>
              </a:rPr>
              <a:t>:</a:t>
            </a:r>
            <a:r>
              <a:rPr sz="1600" spc="-60" dirty="0">
                <a:latin typeface="Arial MT"/>
                <a:cs typeface="Arial MT"/>
              </a:rPr>
              <a:t> </a:t>
            </a:r>
            <a:r>
              <a:rPr sz="1600" spc="-140" dirty="0">
                <a:latin typeface="Arial MT"/>
                <a:cs typeface="Arial MT"/>
              </a:rPr>
              <a:t>object</a:t>
            </a:r>
            <a:r>
              <a:rPr sz="1600" spc="-90" dirty="0">
                <a:latin typeface="Arial MT"/>
                <a:cs typeface="Arial MT"/>
              </a:rPr>
              <a:t> </a:t>
            </a:r>
            <a:r>
              <a:rPr sz="1600" spc="-130" dirty="0">
                <a:latin typeface="Arial MT"/>
                <a:cs typeface="Arial MT"/>
              </a:rPr>
              <a:t>that</a:t>
            </a:r>
            <a:r>
              <a:rPr sz="1600" spc="-65" dirty="0">
                <a:latin typeface="Arial MT"/>
                <a:cs typeface="Arial MT"/>
              </a:rPr>
              <a:t> </a:t>
            </a:r>
            <a:r>
              <a:rPr sz="1600" spc="-160" dirty="0">
                <a:latin typeface="Arial MT"/>
                <a:cs typeface="Arial MT"/>
              </a:rPr>
              <a:t>has</a:t>
            </a:r>
            <a:r>
              <a:rPr sz="1600" spc="-70" dirty="0">
                <a:latin typeface="Arial MT"/>
                <a:cs typeface="Arial MT"/>
              </a:rPr>
              <a:t> </a:t>
            </a:r>
            <a:r>
              <a:rPr sz="1600" spc="-135" dirty="0">
                <a:latin typeface="Arial MT"/>
                <a:cs typeface="Arial MT"/>
              </a:rPr>
              <a:t>value,</a:t>
            </a:r>
            <a:r>
              <a:rPr sz="1600" spc="-75" dirty="0">
                <a:latin typeface="Arial MT"/>
                <a:cs typeface="Arial MT"/>
              </a:rPr>
              <a:t> </a:t>
            </a:r>
            <a:r>
              <a:rPr sz="1600" spc="-145" dirty="0">
                <a:latin typeface="Arial MT"/>
                <a:cs typeface="Arial MT"/>
              </a:rPr>
              <a:t>or</a:t>
            </a:r>
            <a:r>
              <a:rPr sz="1600" spc="-65" dirty="0">
                <a:latin typeface="Arial MT"/>
                <a:cs typeface="Arial MT"/>
              </a:rPr>
              <a:t> </a:t>
            </a:r>
            <a:r>
              <a:rPr sz="1600" spc="-140" dirty="0">
                <a:latin typeface="Arial MT"/>
                <a:cs typeface="Arial MT"/>
              </a:rPr>
              <a:t>contributes</a:t>
            </a:r>
            <a:r>
              <a:rPr sz="1600" spc="-70" dirty="0">
                <a:latin typeface="Arial MT"/>
                <a:cs typeface="Arial MT"/>
              </a:rPr>
              <a:t> </a:t>
            </a:r>
            <a:r>
              <a:rPr sz="1600" spc="-130" dirty="0">
                <a:latin typeface="Arial MT"/>
                <a:cs typeface="Arial MT"/>
              </a:rPr>
              <a:t>to</a:t>
            </a:r>
            <a:r>
              <a:rPr sz="1600" spc="-75" dirty="0">
                <a:latin typeface="Arial MT"/>
                <a:cs typeface="Arial MT"/>
              </a:rPr>
              <a:t> </a:t>
            </a:r>
            <a:r>
              <a:rPr sz="1600" spc="-10" dirty="0">
                <a:latin typeface="Arial MT"/>
                <a:cs typeface="Arial MT"/>
              </a:rPr>
              <a:t>value</a:t>
            </a:r>
            <a:endParaRPr sz="1600" dirty="0">
              <a:latin typeface="Arial MT"/>
              <a:cs typeface="Arial MT"/>
            </a:endParaRPr>
          </a:p>
          <a:p>
            <a:pPr marL="189230" indent="-176530">
              <a:lnSpc>
                <a:spcPct val="100000"/>
              </a:lnSpc>
              <a:spcBef>
                <a:spcPts val="985"/>
              </a:spcBef>
              <a:buFont typeface="Wingdings"/>
              <a:buChar char=""/>
              <a:tabLst>
                <a:tab pos="189230" algn="l"/>
              </a:tabLst>
            </a:pPr>
            <a:r>
              <a:rPr sz="1600" spc="-150" dirty="0">
                <a:latin typeface="Arial MT"/>
                <a:cs typeface="Arial MT"/>
              </a:rPr>
              <a:t>Asset</a:t>
            </a:r>
            <a:r>
              <a:rPr sz="1600" spc="-60" dirty="0">
                <a:latin typeface="Arial MT"/>
                <a:cs typeface="Arial MT"/>
              </a:rPr>
              <a:t> </a:t>
            </a:r>
            <a:r>
              <a:rPr sz="1600" spc="-160" dirty="0">
                <a:latin typeface="Arial MT"/>
                <a:cs typeface="Arial MT"/>
              </a:rPr>
              <a:t>has</a:t>
            </a:r>
            <a:r>
              <a:rPr sz="1600" spc="-65" dirty="0">
                <a:latin typeface="Arial MT"/>
                <a:cs typeface="Arial MT"/>
              </a:rPr>
              <a:t> </a:t>
            </a:r>
            <a:r>
              <a:rPr sz="1600" spc="-160" dirty="0">
                <a:latin typeface="Arial MT"/>
                <a:cs typeface="Arial MT"/>
              </a:rPr>
              <a:t>one</a:t>
            </a:r>
            <a:r>
              <a:rPr sz="1600" spc="-70" dirty="0">
                <a:latin typeface="Arial MT"/>
                <a:cs typeface="Arial MT"/>
              </a:rPr>
              <a:t> </a:t>
            </a:r>
            <a:r>
              <a:rPr sz="1600" spc="-145" dirty="0">
                <a:latin typeface="Arial MT"/>
                <a:cs typeface="Arial MT"/>
              </a:rPr>
              <a:t>or</a:t>
            </a:r>
            <a:r>
              <a:rPr sz="1600" spc="-55" dirty="0">
                <a:latin typeface="Arial MT"/>
                <a:cs typeface="Arial MT"/>
              </a:rPr>
              <a:t> </a:t>
            </a:r>
            <a:r>
              <a:rPr sz="1600" spc="-180" dirty="0">
                <a:latin typeface="Arial MT"/>
                <a:cs typeface="Arial MT"/>
              </a:rPr>
              <a:t>more</a:t>
            </a:r>
            <a:r>
              <a:rPr sz="1600" spc="-75" dirty="0">
                <a:latin typeface="Arial MT"/>
                <a:cs typeface="Arial MT"/>
              </a:rPr>
              <a:t> </a:t>
            </a:r>
            <a:r>
              <a:rPr sz="1600" spc="-145" dirty="0">
                <a:latin typeface="Arial MT"/>
                <a:cs typeface="Arial MT"/>
              </a:rPr>
              <a:t>cybersecurity</a:t>
            </a:r>
            <a:r>
              <a:rPr sz="1600" spc="-50" dirty="0">
                <a:latin typeface="Arial MT"/>
                <a:cs typeface="Arial MT"/>
              </a:rPr>
              <a:t> </a:t>
            </a:r>
            <a:r>
              <a:rPr sz="1600" spc="-145" dirty="0">
                <a:latin typeface="Arial MT"/>
                <a:cs typeface="Arial MT"/>
              </a:rPr>
              <a:t>properties</a:t>
            </a:r>
            <a:r>
              <a:rPr sz="1600" spc="-65" dirty="0">
                <a:latin typeface="Arial MT"/>
                <a:cs typeface="Arial MT"/>
              </a:rPr>
              <a:t> </a:t>
            </a:r>
            <a:r>
              <a:rPr sz="1600" spc="-175" dirty="0">
                <a:latin typeface="Arial MT"/>
                <a:cs typeface="Arial MT"/>
              </a:rPr>
              <a:t>whose</a:t>
            </a:r>
            <a:r>
              <a:rPr sz="1600" spc="-65" dirty="0">
                <a:latin typeface="Arial MT"/>
                <a:cs typeface="Arial MT"/>
              </a:rPr>
              <a:t> </a:t>
            </a:r>
            <a:r>
              <a:rPr sz="1600" spc="-175" dirty="0">
                <a:latin typeface="Arial MT"/>
                <a:cs typeface="Arial MT"/>
              </a:rPr>
              <a:t>compromise</a:t>
            </a:r>
            <a:r>
              <a:rPr sz="1600" spc="-90" dirty="0">
                <a:latin typeface="Arial MT"/>
                <a:cs typeface="Arial MT"/>
              </a:rPr>
              <a:t> </a:t>
            </a:r>
            <a:r>
              <a:rPr sz="1600" spc="-165" dirty="0">
                <a:latin typeface="Arial MT"/>
                <a:cs typeface="Arial MT"/>
              </a:rPr>
              <a:t>can</a:t>
            </a:r>
            <a:r>
              <a:rPr sz="1600" spc="-45" dirty="0">
                <a:latin typeface="Arial MT"/>
                <a:cs typeface="Arial MT"/>
              </a:rPr>
              <a:t> </a:t>
            </a:r>
            <a:r>
              <a:rPr sz="1600" spc="-145" dirty="0">
                <a:latin typeface="Arial MT"/>
                <a:cs typeface="Arial MT"/>
              </a:rPr>
              <a:t>lead</a:t>
            </a:r>
            <a:r>
              <a:rPr sz="1600" spc="-80" dirty="0">
                <a:latin typeface="Arial MT"/>
                <a:cs typeface="Arial MT"/>
              </a:rPr>
              <a:t> </a:t>
            </a:r>
            <a:r>
              <a:rPr sz="1600" spc="-135" dirty="0">
                <a:latin typeface="Arial MT"/>
                <a:cs typeface="Arial MT"/>
              </a:rPr>
              <a:t>to</a:t>
            </a:r>
            <a:r>
              <a:rPr sz="1600" spc="-55" dirty="0">
                <a:latin typeface="Arial MT"/>
                <a:cs typeface="Arial MT"/>
              </a:rPr>
              <a:t> </a:t>
            </a:r>
            <a:r>
              <a:rPr sz="1600" spc="-165" dirty="0">
                <a:latin typeface="Arial MT"/>
                <a:cs typeface="Arial MT"/>
              </a:rPr>
              <a:t>one</a:t>
            </a:r>
            <a:r>
              <a:rPr sz="1600" spc="-80" dirty="0">
                <a:latin typeface="Arial MT"/>
                <a:cs typeface="Arial MT"/>
              </a:rPr>
              <a:t> </a:t>
            </a:r>
            <a:r>
              <a:rPr sz="1600" spc="-145" dirty="0">
                <a:latin typeface="Arial MT"/>
                <a:cs typeface="Arial MT"/>
              </a:rPr>
              <a:t>or</a:t>
            </a:r>
            <a:r>
              <a:rPr sz="1600" spc="-45" dirty="0">
                <a:latin typeface="Arial MT"/>
                <a:cs typeface="Arial MT"/>
              </a:rPr>
              <a:t> </a:t>
            </a:r>
            <a:r>
              <a:rPr sz="1600" spc="-180" dirty="0">
                <a:latin typeface="Arial MT"/>
                <a:cs typeface="Arial MT"/>
              </a:rPr>
              <a:t>more</a:t>
            </a:r>
            <a:r>
              <a:rPr sz="1600" spc="-75" dirty="0">
                <a:latin typeface="Arial MT"/>
                <a:cs typeface="Arial MT"/>
              </a:rPr>
              <a:t> </a:t>
            </a:r>
            <a:r>
              <a:rPr sz="1600" spc="-180" dirty="0">
                <a:latin typeface="Arial MT"/>
                <a:cs typeface="Arial MT"/>
              </a:rPr>
              <a:t>damage</a:t>
            </a:r>
            <a:r>
              <a:rPr sz="1600" spc="-60" dirty="0">
                <a:latin typeface="Arial MT"/>
                <a:cs typeface="Arial MT"/>
              </a:rPr>
              <a:t> </a:t>
            </a:r>
            <a:r>
              <a:rPr sz="1600" spc="-85" dirty="0">
                <a:latin typeface="Arial MT"/>
                <a:cs typeface="Arial MT"/>
              </a:rPr>
              <a:t>scenarios</a:t>
            </a:r>
            <a:endParaRPr sz="1600" dirty="0">
              <a:latin typeface="Arial MT"/>
              <a:cs typeface="Arial MT"/>
            </a:endParaRPr>
          </a:p>
          <a:p>
            <a:pPr marL="189230" indent="-176530">
              <a:lnSpc>
                <a:spcPct val="100000"/>
              </a:lnSpc>
              <a:spcBef>
                <a:spcPts val="985"/>
              </a:spcBef>
              <a:buFont typeface="Wingdings"/>
              <a:buChar char=""/>
              <a:tabLst>
                <a:tab pos="189230" algn="l"/>
              </a:tabLst>
            </a:pPr>
            <a:r>
              <a:rPr sz="1600" spc="-175" dirty="0">
                <a:latin typeface="Arial MT"/>
                <a:cs typeface="Arial MT"/>
              </a:rPr>
              <a:t>Or</a:t>
            </a:r>
            <a:r>
              <a:rPr sz="1600" spc="-125" dirty="0">
                <a:latin typeface="Arial MT"/>
                <a:cs typeface="Arial MT"/>
              </a:rPr>
              <a:t> </a:t>
            </a:r>
            <a:r>
              <a:rPr sz="1600" spc="-150" dirty="0">
                <a:latin typeface="Arial MT"/>
                <a:cs typeface="Arial MT"/>
              </a:rPr>
              <a:t>Asset</a:t>
            </a:r>
            <a:r>
              <a:rPr sz="1600" spc="-55" dirty="0">
                <a:latin typeface="Arial MT"/>
                <a:cs typeface="Arial MT"/>
              </a:rPr>
              <a:t> </a:t>
            </a:r>
            <a:r>
              <a:rPr sz="1600" spc="-120" dirty="0">
                <a:latin typeface="Arial MT"/>
                <a:cs typeface="Arial MT"/>
              </a:rPr>
              <a:t>is</a:t>
            </a:r>
            <a:r>
              <a:rPr sz="1600" spc="-35" dirty="0">
                <a:latin typeface="Arial MT"/>
                <a:cs typeface="Arial MT"/>
              </a:rPr>
              <a:t> </a:t>
            </a:r>
            <a:r>
              <a:rPr sz="1600" spc="-150" dirty="0">
                <a:latin typeface="Arial MT"/>
                <a:cs typeface="Arial MT"/>
              </a:rPr>
              <a:t>simply</a:t>
            </a:r>
            <a:r>
              <a:rPr sz="1600" spc="-65" dirty="0">
                <a:latin typeface="Arial MT"/>
                <a:cs typeface="Arial MT"/>
              </a:rPr>
              <a:t> </a:t>
            </a:r>
            <a:r>
              <a:rPr sz="1600" spc="-165" dirty="0">
                <a:latin typeface="Arial MT"/>
                <a:cs typeface="Arial MT"/>
              </a:rPr>
              <a:t>something</a:t>
            </a:r>
            <a:r>
              <a:rPr sz="1600" spc="-75" dirty="0">
                <a:latin typeface="Arial MT"/>
                <a:cs typeface="Arial MT"/>
              </a:rPr>
              <a:t> </a:t>
            </a:r>
            <a:r>
              <a:rPr sz="1600" spc="-130" dirty="0">
                <a:latin typeface="Arial MT"/>
                <a:cs typeface="Arial MT"/>
              </a:rPr>
              <a:t>that</a:t>
            </a:r>
            <a:r>
              <a:rPr sz="1600" spc="-65" dirty="0">
                <a:latin typeface="Arial MT"/>
                <a:cs typeface="Arial MT"/>
              </a:rPr>
              <a:t> </a:t>
            </a:r>
            <a:r>
              <a:rPr sz="1600" spc="-165" dirty="0">
                <a:latin typeface="Arial MT"/>
                <a:cs typeface="Arial MT"/>
              </a:rPr>
              <a:t>needs</a:t>
            </a:r>
            <a:r>
              <a:rPr sz="1600" spc="-75" dirty="0">
                <a:latin typeface="Arial MT"/>
                <a:cs typeface="Arial MT"/>
              </a:rPr>
              <a:t> </a:t>
            </a:r>
            <a:r>
              <a:rPr sz="1600" spc="-135" dirty="0">
                <a:latin typeface="Arial MT"/>
                <a:cs typeface="Arial MT"/>
              </a:rPr>
              <a:t>to</a:t>
            </a:r>
            <a:r>
              <a:rPr sz="1600" spc="-55" dirty="0">
                <a:latin typeface="Arial MT"/>
                <a:cs typeface="Arial MT"/>
              </a:rPr>
              <a:t> </a:t>
            </a:r>
            <a:r>
              <a:rPr sz="1600" spc="-170" dirty="0">
                <a:latin typeface="Arial MT"/>
                <a:cs typeface="Arial MT"/>
              </a:rPr>
              <a:t>be</a:t>
            </a:r>
            <a:r>
              <a:rPr sz="1600" spc="-60" dirty="0">
                <a:latin typeface="Arial MT"/>
                <a:cs typeface="Arial MT"/>
              </a:rPr>
              <a:t> </a:t>
            </a:r>
            <a:r>
              <a:rPr sz="1600" spc="-150" dirty="0">
                <a:latin typeface="Arial MT"/>
                <a:cs typeface="Arial MT"/>
              </a:rPr>
              <a:t>protected</a:t>
            </a:r>
            <a:r>
              <a:rPr sz="1600" spc="-75" dirty="0">
                <a:latin typeface="Arial MT"/>
                <a:cs typeface="Arial MT"/>
              </a:rPr>
              <a:t> </a:t>
            </a:r>
            <a:r>
              <a:rPr sz="1600" spc="-170" dirty="0">
                <a:latin typeface="Arial MT"/>
                <a:cs typeface="Arial MT"/>
              </a:rPr>
              <a:t>by</a:t>
            </a:r>
            <a:r>
              <a:rPr sz="1600" spc="-45" dirty="0">
                <a:latin typeface="Arial MT"/>
                <a:cs typeface="Arial MT"/>
              </a:rPr>
              <a:t> </a:t>
            </a:r>
            <a:r>
              <a:rPr sz="1600" spc="-145" dirty="0">
                <a:latin typeface="Arial MT"/>
                <a:cs typeface="Arial MT"/>
              </a:rPr>
              <a:t>cybersecurity</a:t>
            </a:r>
            <a:r>
              <a:rPr sz="1600" spc="-45" dirty="0">
                <a:latin typeface="Arial MT"/>
                <a:cs typeface="Arial MT"/>
              </a:rPr>
              <a:t> </a:t>
            </a:r>
            <a:r>
              <a:rPr sz="1600" spc="-30" dirty="0">
                <a:latin typeface="Arial MT"/>
                <a:cs typeface="Arial MT"/>
              </a:rPr>
              <a:t>techniques</a:t>
            </a:r>
            <a:endParaRPr sz="1600" dirty="0">
              <a:latin typeface="Arial MT"/>
              <a:cs typeface="Arial MT"/>
            </a:endParaRPr>
          </a:p>
          <a:p>
            <a:pPr>
              <a:lnSpc>
                <a:spcPct val="100000"/>
              </a:lnSpc>
              <a:spcBef>
                <a:spcPts val="490"/>
              </a:spcBef>
            </a:pPr>
            <a:endParaRPr sz="1600" dirty="0">
              <a:latin typeface="Arial MT"/>
              <a:cs typeface="Arial MT"/>
            </a:endParaRPr>
          </a:p>
          <a:p>
            <a:pPr marL="355600">
              <a:lnSpc>
                <a:spcPct val="100000"/>
              </a:lnSpc>
              <a:spcBef>
                <a:spcPts val="5"/>
              </a:spcBef>
            </a:pPr>
            <a:r>
              <a:rPr sz="1400" spc="-114" dirty="0">
                <a:latin typeface="Arial MT"/>
                <a:cs typeface="Arial MT"/>
              </a:rPr>
              <a:t>e.g)</a:t>
            </a:r>
            <a:r>
              <a:rPr sz="1400" spc="-20" dirty="0">
                <a:latin typeface="Arial MT"/>
                <a:cs typeface="Arial MT"/>
              </a:rPr>
              <a:t> </a:t>
            </a:r>
            <a:r>
              <a:rPr sz="1400" spc="-155" dirty="0">
                <a:latin typeface="Arial MT"/>
                <a:cs typeface="Arial MT"/>
              </a:rPr>
              <a:t>Headlamp</a:t>
            </a:r>
            <a:r>
              <a:rPr sz="1400" spc="-35" dirty="0">
                <a:latin typeface="Arial MT"/>
                <a:cs typeface="Arial MT"/>
              </a:rPr>
              <a:t> </a:t>
            </a:r>
            <a:r>
              <a:rPr sz="1400" spc="-10" dirty="0">
                <a:latin typeface="Arial MT"/>
                <a:cs typeface="Arial MT"/>
              </a:rPr>
              <a:t>system</a:t>
            </a:r>
            <a:endParaRPr sz="1400" dirty="0">
              <a:latin typeface="Arial MT"/>
              <a:cs typeface="Arial MT"/>
            </a:endParaRPr>
          </a:p>
        </p:txBody>
      </p:sp>
      <p:sp>
        <p:nvSpPr>
          <p:cNvPr id="9" name="object 9"/>
          <p:cNvSpPr/>
          <p:nvPr/>
        </p:nvSpPr>
        <p:spPr>
          <a:xfrm>
            <a:off x="2505455" y="2636520"/>
            <a:ext cx="935990" cy="361315"/>
          </a:xfrm>
          <a:custGeom>
            <a:avLst/>
            <a:gdLst/>
            <a:ahLst/>
            <a:cxnLst/>
            <a:rect l="l" t="t" r="r" b="b"/>
            <a:pathLst>
              <a:path w="935989" h="361314">
                <a:moveTo>
                  <a:pt x="875538"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8"/>
                </a:lnTo>
                <a:lnTo>
                  <a:pt x="875538" y="361188"/>
                </a:lnTo>
                <a:lnTo>
                  <a:pt x="898981" y="356461"/>
                </a:lnTo>
                <a:lnTo>
                  <a:pt x="918114" y="343566"/>
                </a:lnTo>
                <a:lnTo>
                  <a:pt x="931009" y="324433"/>
                </a:lnTo>
                <a:lnTo>
                  <a:pt x="935735" y="300989"/>
                </a:lnTo>
                <a:lnTo>
                  <a:pt x="935735" y="60197"/>
                </a:lnTo>
                <a:lnTo>
                  <a:pt x="931009" y="36754"/>
                </a:lnTo>
                <a:lnTo>
                  <a:pt x="918114" y="17621"/>
                </a:lnTo>
                <a:lnTo>
                  <a:pt x="898981" y="4726"/>
                </a:lnTo>
                <a:lnTo>
                  <a:pt x="875538" y="0"/>
                </a:lnTo>
                <a:close/>
              </a:path>
            </a:pathLst>
          </a:custGeom>
          <a:solidFill>
            <a:srgbClr val="6F2F9F"/>
          </a:solidFill>
        </p:spPr>
        <p:txBody>
          <a:bodyPr wrap="square" lIns="0" tIns="0" rIns="0" bIns="0" rtlCol="0"/>
          <a:lstStyle/>
          <a:p>
            <a:endParaRPr/>
          </a:p>
        </p:txBody>
      </p:sp>
      <p:sp>
        <p:nvSpPr>
          <p:cNvPr id="10" name="object 10"/>
          <p:cNvSpPr txBox="1"/>
          <p:nvPr/>
        </p:nvSpPr>
        <p:spPr>
          <a:xfrm>
            <a:off x="2664079" y="2618994"/>
            <a:ext cx="617220" cy="391160"/>
          </a:xfrm>
          <a:prstGeom prst="rect">
            <a:avLst/>
          </a:prstGeom>
        </p:spPr>
        <p:txBody>
          <a:bodyPr vert="horz" wrap="square" lIns="0" tIns="12700" rIns="0" bIns="0" rtlCol="0">
            <a:spAutoFit/>
          </a:bodyPr>
          <a:lstStyle/>
          <a:p>
            <a:pPr marL="177165" marR="5080" indent="-165100">
              <a:lnSpc>
                <a:spcPct val="100000"/>
              </a:lnSpc>
              <a:spcBef>
                <a:spcPts val="100"/>
              </a:spcBef>
            </a:pPr>
            <a:r>
              <a:rPr sz="1200" spc="-110" dirty="0">
                <a:solidFill>
                  <a:srgbClr val="FFFFFF"/>
                </a:solidFill>
                <a:latin typeface="Arial MT"/>
                <a:cs typeface="Arial MT"/>
              </a:rPr>
              <a:t>Navigation </a:t>
            </a:r>
            <a:r>
              <a:rPr sz="1200" spc="-25" dirty="0">
                <a:solidFill>
                  <a:srgbClr val="FFFFFF"/>
                </a:solidFill>
                <a:latin typeface="Arial MT"/>
                <a:cs typeface="Arial MT"/>
              </a:rPr>
              <a:t>ECU</a:t>
            </a:r>
            <a:endParaRPr sz="1200">
              <a:latin typeface="Arial MT"/>
              <a:cs typeface="Arial MT"/>
            </a:endParaRPr>
          </a:p>
        </p:txBody>
      </p:sp>
      <p:sp>
        <p:nvSpPr>
          <p:cNvPr id="11" name="object 11"/>
          <p:cNvSpPr/>
          <p:nvPr/>
        </p:nvSpPr>
        <p:spPr>
          <a:xfrm>
            <a:off x="2505455" y="3326891"/>
            <a:ext cx="935990" cy="360045"/>
          </a:xfrm>
          <a:custGeom>
            <a:avLst/>
            <a:gdLst/>
            <a:ahLst/>
            <a:cxnLst/>
            <a:rect l="l" t="t" r="r" b="b"/>
            <a:pathLst>
              <a:path w="935989" h="360045">
                <a:moveTo>
                  <a:pt x="875792"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875792" y="359664"/>
                </a:lnTo>
                <a:lnTo>
                  <a:pt x="899142" y="354959"/>
                </a:lnTo>
                <a:lnTo>
                  <a:pt x="918194" y="342122"/>
                </a:lnTo>
                <a:lnTo>
                  <a:pt x="931031" y="323070"/>
                </a:lnTo>
                <a:lnTo>
                  <a:pt x="935735" y="299720"/>
                </a:lnTo>
                <a:lnTo>
                  <a:pt x="935735" y="59944"/>
                </a:lnTo>
                <a:lnTo>
                  <a:pt x="931031" y="36593"/>
                </a:lnTo>
                <a:lnTo>
                  <a:pt x="918194" y="17541"/>
                </a:lnTo>
                <a:lnTo>
                  <a:pt x="899142" y="4704"/>
                </a:lnTo>
                <a:lnTo>
                  <a:pt x="875792" y="0"/>
                </a:lnTo>
                <a:close/>
              </a:path>
            </a:pathLst>
          </a:custGeom>
          <a:solidFill>
            <a:srgbClr val="6F2F9F"/>
          </a:solidFill>
        </p:spPr>
        <p:txBody>
          <a:bodyPr wrap="square" lIns="0" tIns="0" rIns="0" bIns="0" rtlCol="0"/>
          <a:lstStyle/>
          <a:p>
            <a:endParaRPr/>
          </a:p>
        </p:txBody>
      </p:sp>
      <p:sp>
        <p:nvSpPr>
          <p:cNvPr id="12" name="object 12"/>
          <p:cNvSpPr txBox="1"/>
          <p:nvPr/>
        </p:nvSpPr>
        <p:spPr>
          <a:xfrm>
            <a:off x="2713101" y="3309365"/>
            <a:ext cx="520065" cy="391160"/>
          </a:xfrm>
          <a:prstGeom prst="rect">
            <a:avLst/>
          </a:prstGeom>
        </p:spPr>
        <p:txBody>
          <a:bodyPr vert="horz" wrap="square" lIns="0" tIns="12700" rIns="0" bIns="0" rtlCol="0">
            <a:spAutoFit/>
          </a:bodyPr>
          <a:lstStyle/>
          <a:p>
            <a:pPr marL="128270" marR="5080" indent="-116205">
              <a:lnSpc>
                <a:spcPct val="100000"/>
              </a:lnSpc>
              <a:spcBef>
                <a:spcPts val="100"/>
              </a:spcBef>
            </a:pPr>
            <a:r>
              <a:rPr sz="1200" spc="-130" dirty="0">
                <a:solidFill>
                  <a:srgbClr val="FFFFFF"/>
                </a:solidFill>
                <a:latin typeface="Arial MT"/>
                <a:cs typeface="Arial MT"/>
              </a:rPr>
              <a:t>Gateway </a:t>
            </a:r>
            <a:r>
              <a:rPr sz="1200" spc="-25" dirty="0">
                <a:solidFill>
                  <a:srgbClr val="FFFFFF"/>
                </a:solidFill>
                <a:latin typeface="Arial MT"/>
                <a:cs typeface="Arial MT"/>
              </a:rPr>
              <a:t>ECU</a:t>
            </a:r>
            <a:endParaRPr sz="1200">
              <a:latin typeface="Arial MT"/>
              <a:cs typeface="Arial MT"/>
            </a:endParaRPr>
          </a:p>
        </p:txBody>
      </p:sp>
      <p:sp>
        <p:nvSpPr>
          <p:cNvPr id="13" name="object 13"/>
          <p:cNvSpPr/>
          <p:nvPr/>
        </p:nvSpPr>
        <p:spPr>
          <a:xfrm>
            <a:off x="560831" y="4017264"/>
            <a:ext cx="935990" cy="635635"/>
          </a:xfrm>
          <a:custGeom>
            <a:avLst/>
            <a:gdLst/>
            <a:ahLst/>
            <a:cxnLst/>
            <a:rect l="l" t="t" r="r" b="b"/>
            <a:pathLst>
              <a:path w="935990" h="635635">
                <a:moveTo>
                  <a:pt x="829818" y="0"/>
                </a:moveTo>
                <a:lnTo>
                  <a:pt x="105918" y="0"/>
                </a:lnTo>
                <a:lnTo>
                  <a:pt x="64690" y="8316"/>
                </a:lnTo>
                <a:lnTo>
                  <a:pt x="31022" y="31003"/>
                </a:lnTo>
                <a:lnTo>
                  <a:pt x="8323" y="64668"/>
                </a:lnTo>
                <a:lnTo>
                  <a:pt x="0" y="105918"/>
                </a:lnTo>
                <a:lnTo>
                  <a:pt x="0" y="529590"/>
                </a:lnTo>
                <a:lnTo>
                  <a:pt x="8323" y="570839"/>
                </a:lnTo>
                <a:lnTo>
                  <a:pt x="31022" y="604504"/>
                </a:lnTo>
                <a:lnTo>
                  <a:pt x="64690"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sp>
        <p:nvSpPr>
          <p:cNvPr id="14" name="object 14"/>
          <p:cNvSpPr/>
          <p:nvPr/>
        </p:nvSpPr>
        <p:spPr>
          <a:xfrm>
            <a:off x="1712976" y="4017264"/>
            <a:ext cx="935990" cy="635635"/>
          </a:xfrm>
          <a:custGeom>
            <a:avLst/>
            <a:gdLst/>
            <a:ahLst/>
            <a:cxnLst/>
            <a:rect l="l" t="t" r="r" b="b"/>
            <a:pathLst>
              <a:path w="935989" h="635635">
                <a:moveTo>
                  <a:pt x="829818" y="0"/>
                </a:moveTo>
                <a:lnTo>
                  <a:pt x="105918" y="0"/>
                </a:lnTo>
                <a:lnTo>
                  <a:pt x="64668" y="8316"/>
                </a:lnTo>
                <a:lnTo>
                  <a:pt x="31003" y="31003"/>
                </a:lnTo>
                <a:lnTo>
                  <a:pt x="8316" y="64668"/>
                </a:lnTo>
                <a:lnTo>
                  <a:pt x="0" y="105918"/>
                </a:lnTo>
                <a:lnTo>
                  <a:pt x="0" y="529590"/>
                </a:lnTo>
                <a:lnTo>
                  <a:pt x="8316" y="570839"/>
                </a:lnTo>
                <a:lnTo>
                  <a:pt x="31003" y="604504"/>
                </a:lnTo>
                <a:lnTo>
                  <a:pt x="64668"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grpSp>
        <p:nvGrpSpPr>
          <p:cNvPr id="15" name="object 15"/>
          <p:cNvGrpSpPr/>
          <p:nvPr/>
        </p:nvGrpSpPr>
        <p:grpSpPr>
          <a:xfrm>
            <a:off x="3224783" y="4017264"/>
            <a:ext cx="1295400" cy="635635"/>
            <a:chOff x="3224783" y="4017264"/>
            <a:chExt cx="1295400" cy="635635"/>
          </a:xfrm>
        </p:grpSpPr>
        <p:sp>
          <p:nvSpPr>
            <p:cNvPr id="16" name="object 16"/>
            <p:cNvSpPr/>
            <p:nvPr/>
          </p:nvSpPr>
          <p:spPr>
            <a:xfrm>
              <a:off x="3224783" y="4017264"/>
              <a:ext cx="935990" cy="635635"/>
            </a:xfrm>
            <a:custGeom>
              <a:avLst/>
              <a:gdLst/>
              <a:ahLst/>
              <a:cxnLst/>
              <a:rect l="l" t="t" r="r" b="b"/>
              <a:pathLst>
                <a:path w="935989" h="635635">
                  <a:moveTo>
                    <a:pt x="829818" y="0"/>
                  </a:moveTo>
                  <a:lnTo>
                    <a:pt x="105918" y="0"/>
                  </a:lnTo>
                  <a:lnTo>
                    <a:pt x="64668" y="8316"/>
                  </a:lnTo>
                  <a:lnTo>
                    <a:pt x="31003" y="31003"/>
                  </a:lnTo>
                  <a:lnTo>
                    <a:pt x="8316" y="64668"/>
                  </a:lnTo>
                  <a:lnTo>
                    <a:pt x="0" y="105918"/>
                  </a:lnTo>
                  <a:lnTo>
                    <a:pt x="0" y="529590"/>
                  </a:lnTo>
                  <a:lnTo>
                    <a:pt x="8316" y="570839"/>
                  </a:lnTo>
                  <a:lnTo>
                    <a:pt x="31003" y="604504"/>
                  </a:lnTo>
                  <a:lnTo>
                    <a:pt x="64668"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pic>
          <p:nvPicPr>
            <p:cNvPr id="17" name="object 17"/>
            <p:cNvPicPr/>
            <p:nvPr/>
          </p:nvPicPr>
          <p:blipFill>
            <a:blip r:embed="rId6" cstate="print"/>
            <a:stretch>
              <a:fillRect/>
            </a:stretch>
          </p:blipFill>
          <p:spPr>
            <a:xfrm>
              <a:off x="4172711" y="4107180"/>
              <a:ext cx="347472" cy="381000"/>
            </a:xfrm>
            <a:prstGeom prst="rect">
              <a:avLst/>
            </a:prstGeom>
          </p:spPr>
        </p:pic>
      </p:grpSp>
      <p:grpSp>
        <p:nvGrpSpPr>
          <p:cNvPr id="18" name="object 18"/>
          <p:cNvGrpSpPr/>
          <p:nvPr/>
        </p:nvGrpSpPr>
        <p:grpSpPr>
          <a:xfrm>
            <a:off x="4133115" y="2589332"/>
            <a:ext cx="243840" cy="530225"/>
            <a:chOff x="4133115" y="2589332"/>
            <a:chExt cx="243840" cy="530225"/>
          </a:xfrm>
        </p:grpSpPr>
        <p:pic>
          <p:nvPicPr>
            <p:cNvPr id="19" name="object 19"/>
            <p:cNvPicPr/>
            <p:nvPr/>
          </p:nvPicPr>
          <p:blipFill>
            <a:blip r:embed="rId7" cstate="print"/>
            <a:stretch>
              <a:fillRect/>
            </a:stretch>
          </p:blipFill>
          <p:spPr>
            <a:xfrm>
              <a:off x="4142478" y="2589332"/>
              <a:ext cx="153594" cy="236050"/>
            </a:xfrm>
            <a:prstGeom prst="rect">
              <a:avLst/>
            </a:prstGeom>
          </p:spPr>
        </p:pic>
        <p:pic>
          <p:nvPicPr>
            <p:cNvPr id="20" name="object 20"/>
            <p:cNvPicPr/>
            <p:nvPr/>
          </p:nvPicPr>
          <p:blipFill>
            <a:blip r:embed="rId8" cstate="print"/>
            <a:stretch>
              <a:fillRect/>
            </a:stretch>
          </p:blipFill>
          <p:spPr>
            <a:xfrm>
              <a:off x="4133115" y="2869745"/>
              <a:ext cx="243784" cy="249775"/>
            </a:xfrm>
            <a:prstGeom prst="rect">
              <a:avLst/>
            </a:prstGeom>
          </p:spPr>
        </p:pic>
      </p:grpSp>
      <p:sp>
        <p:nvSpPr>
          <p:cNvPr id="21" name="object 21"/>
          <p:cNvSpPr txBox="1"/>
          <p:nvPr/>
        </p:nvSpPr>
        <p:spPr>
          <a:xfrm>
            <a:off x="3435350" y="2595499"/>
            <a:ext cx="673735" cy="346710"/>
          </a:xfrm>
          <a:prstGeom prst="rect">
            <a:avLst/>
          </a:prstGeom>
        </p:spPr>
        <p:txBody>
          <a:bodyPr vert="horz" wrap="square" lIns="0" tIns="13335" rIns="0" bIns="0" rtlCol="0">
            <a:spAutoFit/>
          </a:bodyPr>
          <a:lstStyle/>
          <a:p>
            <a:pPr marL="12700">
              <a:lnSpc>
                <a:spcPct val="100000"/>
              </a:lnSpc>
              <a:spcBef>
                <a:spcPts val="105"/>
              </a:spcBef>
              <a:tabLst>
                <a:tab pos="216535"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Bluetooth</a:t>
            </a:r>
            <a:r>
              <a:rPr sz="800" u="heavy" spc="500" dirty="0">
                <a:uFill>
                  <a:solidFill>
                    <a:srgbClr val="000000"/>
                  </a:solidFill>
                </a:uFill>
                <a:latin typeface="Arial MT"/>
                <a:cs typeface="Arial MT"/>
              </a:rPr>
              <a:t> </a:t>
            </a:r>
            <a:endParaRPr sz="800">
              <a:latin typeface="Arial MT"/>
              <a:cs typeface="Arial MT"/>
            </a:endParaRPr>
          </a:p>
          <a:p>
            <a:pPr marL="12700">
              <a:lnSpc>
                <a:spcPct val="100000"/>
              </a:lnSpc>
              <a:spcBef>
                <a:spcPts val="600"/>
              </a:spcBef>
              <a:tabLst>
                <a:tab pos="216535" algn="l"/>
                <a:tab pos="660400"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Cellular</a:t>
            </a:r>
            <a:r>
              <a:rPr sz="800" u="heavy" dirty="0">
                <a:uFill>
                  <a:solidFill>
                    <a:srgbClr val="000000"/>
                  </a:solidFill>
                </a:uFill>
                <a:latin typeface="Arial MT"/>
                <a:cs typeface="Arial MT"/>
              </a:rPr>
              <a:t>	</a:t>
            </a:r>
            <a:endParaRPr sz="800">
              <a:latin typeface="Arial MT"/>
              <a:cs typeface="Arial MT"/>
            </a:endParaRPr>
          </a:p>
        </p:txBody>
      </p:sp>
      <p:graphicFrame>
        <p:nvGraphicFramePr>
          <p:cNvPr id="22" name="object 22"/>
          <p:cNvGraphicFramePr>
            <a:graphicFrameLocks noGrp="1"/>
          </p:cNvGraphicFramePr>
          <p:nvPr/>
        </p:nvGraphicFramePr>
        <p:xfrm>
          <a:off x="400811" y="3682746"/>
          <a:ext cx="4259579" cy="1259840"/>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324485">
                  <a:extLst>
                    <a:ext uri="{9D8B030D-6E8A-4147-A177-3AD203B41FA5}">
                      <a16:colId xmlns:a16="http://schemas.microsoft.com/office/drawing/2014/main" val="20001"/>
                    </a:ext>
                  </a:extLst>
                </a:gridCol>
                <a:gridCol w="251460">
                  <a:extLst>
                    <a:ext uri="{9D8B030D-6E8A-4147-A177-3AD203B41FA5}">
                      <a16:colId xmlns:a16="http://schemas.microsoft.com/office/drawing/2014/main" val="20002"/>
                    </a:ext>
                  </a:extLst>
                </a:gridCol>
                <a:gridCol w="1439544">
                  <a:extLst>
                    <a:ext uri="{9D8B030D-6E8A-4147-A177-3AD203B41FA5}">
                      <a16:colId xmlns:a16="http://schemas.microsoft.com/office/drawing/2014/main" val="20003"/>
                    </a:ext>
                  </a:extLst>
                </a:gridCol>
              </a:tblGrid>
              <a:tr h="245745">
                <a:tc gridSpan="2">
                  <a:txBody>
                    <a:bodyPr/>
                    <a:lstStyle/>
                    <a:p>
                      <a:pPr>
                        <a:lnSpc>
                          <a:spcPct val="100000"/>
                        </a:lnSpc>
                      </a:pPr>
                      <a:endParaRPr sz="1300">
                        <a:latin typeface="Times New Roman"/>
                        <a:cs typeface="Times New Roman"/>
                      </a:endParaRPr>
                    </a:p>
                  </a:txBody>
                  <a:tcPr marL="0" marR="0" marT="0" marB="0">
                    <a:lnR w="57150">
                      <a:solidFill>
                        <a:srgbClr val="000000"/>
                      </a:solidFill>
                      <a:prstDash val="solid"/>
                    </a:lnR>
                    <a:lnB w="9525">
                      <a:solidFill>
                        <a:srgbClr val="FF0000"/>
                      </a:solidFill>
                      <a:prstDash val="sysDash"/>
                    </a:lnB>
                  </a:tcPr>
                </a:tc>
                <a:tc hMerge="1">
                  <a:txBody>
                    <a:bodyPr/>
                    <a:lstStyle/>
                    <a:p>
                      <a:endParaRPr/>
                    </a:p>
                  </a:txBody>
                  <a:tcPr marL="0" marR="0" marT="0" marB="0"/>
                </a:tc>
                <a:tc gridSpan="2">
                  <a:txBody>
                    <a:bodyPr/>
                    <a:lstStyle/>
                    <a:p>
                      <a:pPr marL="869315">
                        <a:lnSpc>
                          <a:spcPct val="100000"/>
                        </a:lnSpc>
                        <a:spcBef>
                          <a:spcPts val="635"/>
                        </a:spcBef>
                      </a:pPr>
                      <a:r>
                        <a:rPr sz="800" spc="-85" dirty="0">
                          <a:solidFill>
                            <a:srgbClr val="FF0000"/>
                          </a:solidFill>
                          <a:latin typeface="Arial MT"/>
                          <a:cs typeface="Arial MT"/>
                        </a:rPr>
                        <a:t>Item</a:t>
                      </a:r>
                      <a:r>
                        <a:rPr sz="800" spc="5" dirty="0">
                          <a:solidFill>
                            <a:srgbClr val="FF0000"/>
                          </a:solidFill>
                          <a:latin typeface="Arial MT"/>
                          <a:cs typeface="Arial MT"/>
                        </a:rPr>
                        <a:t> </a:t>
                      </a:r>
                      <a:r>
                        <a:rPr sz="800" spc="-10" dirty="0">
                          <a:solidFill>
                            <a:srgbClr val="FF0000"/>
                          </a:solidFill>
                          <a:latin typeface="Arial MT"/>
                          <a:cs typeface="Arial MT"/>
                        </a:rPr>
                        <a:t>boundary</a:t>
                      </a:r>
                      <a:endParaRPr sz="800">
                        <a:latin typeface="Arial MT"/>
                        <a:cs typeface="Arial MT"/>
                      </a:endParaRPr>
                    </a:p>
                  </a:txBody>
                  <a:tcPr marL="0" marR="0" marT="80645" marB="0">
                    <a:lnL w="57150">
                      <a:solidFill>
                        <a:srgbClr val="000000"/>
                      </a:solidFill>
                      <a:prstDash val="solid"/>
                    </a:lnL>
                    <a:lnB w="9525">
                      <a:solidFill>
                        <a:srgbClr val="FF0000"/>
                      </a:solidFill>
                      <a:prstDash val="sysDash"/>
                    </a:lnB>
                  </a:tcPr>
                </a:tc>
                <a:tc hMerge="1">
                  <a:txBody>
                    <a:bodyPr/>
                    <a:lstStyle/>
                    <a:p>
                      <a:endParaRPr/>
                    </a:p>
                  </a:txBody>
                  <a:tcPr marL="0" marR="0" marT="0" marB="0"/>
                </a:tc>
                <a:extLst>
                  <a:ext uri="{0D108BD9-81ED-4DB2-BD59-A6C34878D82A}">
                    <a16:rowId xmlns:a16="http://schemas.microsoft.com/office/drawing/2014/main" val="10000"/>
                  </a:ext>
                </a:extLst>
              </a:tr>
              <a:tr h="402590">
                <a:tc rowSpan="2">
                  <a:txBody>
                    <a:bodyPr/>
                    <a:lstStyle/>
                    <a:p>
                      <a:pPr>
                        <a:lnSpc>
                          <a:spcPct val="100000"/>
                        </a:lnSpc>
                        <a:spcBef>
                          <a:spcPts val="325"/>
                        </a:spcBef>
                      </a:pPr>
                      <a:endParaRPr sz="1200">
                        <a:latin typeface="Times New Roman"/>
                        <a:cs typeface="Times New Roman"/>
                      </a:endParaRPr>
                    </a:p>
                    <a:p>
                      <a:pPr marL="448309" marR="124460" indent="-111760">
                        <a:lnSpc>
                          <a:spcPct val="100000"/>
                        </a:lnSpc>
                        <a:spcBef>
                          <a:spcPts val="5"/>
                        </a:spcBef>
                        <a:tabLst>
                          <a:tab pos="1090930" algn="l"/>
                          <a:tab pos="1338580" algn="l"/>
                          <a:tab pos="1437640" algn="l"/>
                          <a:tab pos="1631314" algn="l"/>
                        </a:tabLst>
                      </a:pPr>
                      <a:r>
                        <a:rPr sz="1200" spc="-10" dirty="0">
                          <a:solidFill>
                            <a:srgbClr val="FFFFFF"/>
                          </a:solidFill>
                          <a:latin typeface="Arial MT"/>
                          <a:cs typeface="Arial MT"/>
                        </a:rPr>
                        <a:t>Headlamp</a:t>
                      </a:r>
                      <a:r>
                        <a:rPr sz="1200" dirty="0">
                          <a:solidFill>
                            <a:srgbClr val="FFFFFF"/>
                          </a:solidFill>
                          <a:latin typeface="Arial MT"/>
                          <a:cs typeface="Arial MT"/>
                        </a:rPr>
                        <a:t>	</a:t>
                      </a:r>
                      <a:r>
                        <a:rPr sz="1200" u="sng" dirty="0">
                          <a:solidFill>
                            <a:srgbClr val="FFFFFF"/>
                          </a:solidFill>
                          <a:uFill>
                            <a:solidFill>
                              <a:srgbClr val="000000"/>
                            </a:solidFill>
                          </a:uFill>
                          <a:latin typeface="Arial MT"/>
                          <a:cs typeface="Arial MT"/>
                        </a:rPr>
                        <a:t>	</a:t>
                      </a:r>
                      <a:r>
                        <a:rPr sz="1200" dirty="0">
                          <a:solidFill>
                            <a:srgbClr val="FFFFFF"/>
                          </a:solidFill>
                          <a:latin typeface="Arial MT"/>
                          <a:cs typeface="Arial MT"/>
                        </a:rPr>
                        <a:t>		</a:t>
                      </a:r>
                      <a:r>
                        <a:rPr sz="1200" spc="-20" dirty="0">
                          <a:solidFill>
                            <a:srgbClr val="FFFFFF"/>
                          </a:solidFill>
                          <a:latin typeface="Arial MT"/>
                          <a:cs typeface="Arial MT"/>
                        </a:rPr>
                        <a:t>Body </a:t>
                      </a:r>
                      <a:r>
                        <a:rPr sz="1200" spc="-10" dirty="0">
                          <a:solidFill>
                            <a:srgbClr val="FFFFFF"/>
                          </a:solidFill>
                          <a:latin typeface="Arial MT"/>
                          <a:cs typeface="Arial MT"/>
                        </a:rPr>
                        <a:t>switch</a:t>
                      </a:r>
                      <a:r>
                        <a:rPr sz="1200" dirty="0">
                          <a:solidFill>
                            <a:srgbClr val="FFFFFF"/>
                          </a:solidFill>
                          <a:latin typeface="Arial MT"/>
                          <a:cs typeface="Arial MT"/>
                        </a:rPr>
                        <a:t>			</a:t>
                      </a:r>
                      <a:r>
                        <a:rPr sz="1200" spc="-100" dirty="0">
                          <a:solidFill>
                            <a:srgbClr val="FFFFFF"/>
                          </a:solidFill>
                          <a:latin typeface="Arial MT"/>
                          <a:cs typeface="Arial MT"/>
                        </a:rPr>
                        <a:t>control</a:t>
                      </a:r>
                      <a:r>
                        <a:rPr sz="1200" spc="-35" dirty="0">
                          <a:solidFill>
                            <a:srgbClr val="FFFFFF"/>
                          </a:solidFill>
                          <a:latin typeface="Arial MT"/>
                          <a:cs typeface="Arial MT"/>
                        </a:rPr>
                        <a:t> </a:t>
                      </a:r>
                      <a:r>
                        <a:rPr sz="1200" spc="-155" dirty="0">
                          <a:solidFill>
                            <a:srgbClr val="FFFFFF"/>
                          </a:solidFill>
                          <a:latin typeface="Arial MT"/>
                          <a:cs typeface="Arial MT"/>
                        </a:rPr>
                        <a:t>ECU</a:t>
                      </a:r>
                      <a:endParaRPr sz="1200">
                        <a:latin typeface="Arial MT"/>
                        <a:cs typeface="Arial MT"/>
                      </a:endParaRPr>
                    </a:p>
                    <a:p>
                      <a:pPr>
                        <a:lnSpc>
                          <a:spcPct val="100000"/>
                        </a:lnSpc>
                        <a:spcBef>
                          <a:spcPts val="50"/>
                        </a:spcBef>
                      </a:pPr>
                      <a:endParaRPr sz="1200">
                        <a:latin typeface="Times New Roman"/>
                        <a:cs typeface="Times New Roman"/>
                      </a:endParaRPr>
                    </a:p>
                    <a:p>
                      <a:pPr marL="174625">
                        <a:lnSpc>
                          <a:spcPct val="100000"/>
                        </a:lnSpc>
                      </a:pPr>
                      <a:r>
                        <a:rPr sz="1000" b="1" spc="-114" dirty="0">
                          <a:latin typeface="Arial"/>
                          <a:cs typeface="Arial"/>
                        </a:rPr>
                        <a:t>Headlamp</a:t>
                      </a:r>
                      <a:r>
                        <a:rPr sz="1000" b="1" spc="-45" dirty="0">
                          <a:latin typeface="Arial"/>
                          <a:cs typeface="Arial"/>
                        </a:rPr>
                        <a:t> </a:t>
                      </a:r>
                      <a:r>
                        <a:rPr sz="1000" b="1" spc="-10" dirty="0">
                          <a:latin typeface="Arial"/>
                          <a:cs typeface="Arial"/>
                        </a:rPr>
                        <a:t>system</a:t>
                      </a:r>
                      <a:endParaRPr sz="1000">
                        <a:latin typeface="Arial"/>
                        <a:cs typeface="Arial"/>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a:txBody>
                    <a:bodyPr/>
                    <a:lstStyle/>
                    <a:p>
                      <a:pPr>
                        <a:lnSpc>
                          <a:spcPct val="100000"/>
                        </a:lnSpc>
                      </a:pPr>
                      <a:endParaRPr sz="1300">
                        <a:latin typeface="Times New Roman"/>
                        <a:cs typeface="Times New Roman"/>
                      </a:endParaRPr>
                    </a:p>
                  </a:txBody>
                  <a:tcPr marL="0" marR="0" marT="0" marB="0">
                    <a:lnR w="57150">
                      <a:solidFill>
                        <a:srgbClr val="000000"/>
                      </a:solidFill>
                      <a:prstDash val="solid"/>
                    </a:lnR>
                    <a:lnT w="9525">
                      <a:solidFill>
                        <a:srgbClr val="FF0000"/>
                      </a:solidFill>
                      <a:prstDash val="sysDash"/>
                    </a:lnT>
                    <a:lnB w="571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57150">
                      <a:solidFill>
                        <a:srgbClr val="000000"/>
                      </a:solidFill>
                      <a:prstDash val="solid"/>
                    </a:lnL>
                    <a:lnT w="9525">
                      <a:solidFill>
                        <a:srgbClr val="FF0000"/>
                      </a:solidFill>
                      <a:prstDash val="sysDash"/>
                    </a:lnT>
                    <a:lnB w="57150">
                      <a:solidFill>
                        <a:srgbClr val="000000"/>
                      </a:solidFill>
                      <a:prstDash val="solid"/>
                    </a:lnB>
                  </a:tcPr>
                </a:tc>
                <a:tc rowSpan="2">
                  <a:txBody>
                    <a:bodyPr/>
                    <a:lstStyle/>
                    <a:p>
                      <a:pPr marL="240029" marR="737235" indent="50165" algn="just">
                        <a:lnSpc>
                          <a:spcPct val="100000"/>
                        </a:lnSpc>
                        <a:spcBef>
                          <a:spcPts val="990"/>
                        </a:spcBef>
                      </a:pPr>
                      <a:r>
                        <a:rPr sz="1200" spc="-55" dirty="0">
                          <a:solidFill>
                            <a:srgbClr val="FFFFFF"/>
                          </a:solidFill>
                          <a:latin typeface="Arial MT"/>
                          <a:cs typeface="Arial MT"/>
                        </a:rPr>
                        <a:t>Power </a:t>
                      </a:r>
                      <a:r>
                        <a:rPr sz="1200" spc="-10" dirty="0">
                          <a:solidFill>
                            <a:srgbClr val="FFFFFF"/>
                          </a:solidFill>
                          <a:latin typeface="Arial MT"/>
                          <a:cs typeface="Arial MT"/>
                        </a:rPr>
                        <a:t>switch </a:t>
                      </a:r>
                      <a:r>
                        <a:rPr sz="1200" spc="-105" dirty="0">
                          <a:solidFill>
                            <a:srgbClr val="FFFFFF"/>
                          </a:solidFill>
                          <a:latin typeface="Arial MT"/>
                          <a:cs typeface="Arial MT"/>
                        </a:rPr>
                        <a:t>actuator</a:t>
                      </a:r>
                      <a:endParaRPr sz="1200">
                        <a:latin typeface="Arial MT"/>
                        <a:cs typeface="Arial MT"/>
                      </a:endParaRPr>
                    </a:p>
                  </a:txBody>
                  <a:tcPr marL="0" marR="0" marT="125730"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1"/>
                  </a:ext>
                </a:extLst>
              </a:tr>
              <a:tr h="611505">
                <a:tc vMerge="1">
                  <a:txBody>
                    <a:bodyPr/>
                    <a:lstStyle/>
                    <a:p>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gridSpan="2">
                  <a:txBody>
                    <a:bodyPr/>
                    <a:lstStyle/>
                    <a:p>
                      <a:pPr marL="238760">
                        <a:lnSpc>
                          <a:spcPct val="100000"/>
                        </a:lnSpc>
                        <a:spcBef>
                          <a:spcPts val="445"/>
                        </a:spcBef>
                      </a:pPr>
                      <a:r>
                        <a:rPr sz="800" spc="-25" dirty="0">
                          <a:latin typeface="Arial MT"/>
                          <a:cs typeface="Arial MT"/>
                        </a:rPr>
                        <a:t>CAN</a:t>
                      </a:r>
                      <a:endParaRPr sz="800">
                        <a:latin typeface="Arial MT"/>
                        <a:cs typeface="Arial MT"/>
                      </a:endParaRPr>
                    </a:p>
                  </a:txBody>
                  <a:tcPr marL="0" marR="0" marT="56515" marB="0">
                    <a:lnT w="57150">
                      <a:solidFill>
                        <a:srgbClr val="000000"/>
                      </a:solidFill>
                      <a:prstDash val="solid"/>
                    </a:lnT>
                    <a:lnB w="9525">
                      <a:solidFill>
                        <a:srgbClr val="FF0000"/>
                      </a:solidFill>
                      <a:prstDash val="sysDash"/>
                    </a:lnB>
                  </a:tcPr>
                </a:tc>
                <a:tc hMerge="1">
                  <a:txBody>
                    <a:bodyPr/>
                    <a:lstStyle/>
                    <a:p>
                      <a:endParaRPr/>
                    </a:p>
                  </a:txBody>
                  <a:tcPr marL="0" marR="0" marT="0" marB="0"/>
                </a:tc>
                <a:tc vMerge="1">
                  <a:txBody>
                    <a:bodyPr/>
                    <a:lstStyle/>
                    <a:p>
                      <a:endParaRPr/>
                    </a:p>
                  </a:txBody>
                  <a:tcPr marL="0" marR="0" marT="125730"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2"/>
                  </a:ext>
                </a:extLst>
              </a:tr>
            </a:tbl>
          </a:graphicData>
        </a:graphic>
      </p:graphicFrame>
      <p:sp>
        <p:nvSpPr>
          <p:cNvPr id="23" name="object 23"/>
          <p:cNvSpPr/>
          <p:nvPr/>
        </p:nvSpPr>
        <p:spPr>
          <a:xfrm>
            <a:off x="2974085" y="2998470"/>
            <a:ext cx="0" cy="330200"/>
          </a:xfrm>
          <a:custGeom>
            <a:avLst/>
            <a:gdLst/>
            <a:ahLst/>
            <a:cxnLst/>
            <a:rect l="l" t="t" r="r" b="b"/>
            <a:pathLst>
              <a:path h="330200">
                <a:moveTo>
                  <a:pt x="0" y="0"/>
                </a:moveTo>
                <a:lnTo>
                  <a:pt x="0" y="330200"/>
                </a:lnTo>
              </a:path>
            </a:pathLst>
          </a:custGeom>
          <a:ln w="53340">
            <a:solidFill>
              <a:srgbClr val="000000"/>
            </a:solidFill>
          </a:ln>
        </p:spPr>
        <p:txBody>
          <a:bodyPr wrap="square" lIns="0" tIns="0" rIns="0" bIns="0" rtlCol="0"/>
          <a:lstStyle/>
          <a:p>
            <a:endParaRPr/>
          </a:p>
        </p:txBody>
      </p:sp>
      <p:sp>
        <p:nvSpPr>
          <p:cNvPr id="24" name="object 24"/>
          <p:cNvSpPr txBox="1"/>
          <p:nvPr/>
        </p:nvSpPr>
        <p:spPr>
          <a:xfrm>
            <a:off x="5248402" y="2809494"/>
            <a:ext cx="1159510" cy="239395"/>
          </a:xfrm>
          <a:prstGeom prst="rect">
            <a:avLst/>
          </a:prstGeom>
        </p:spPr>
        <p:txBody>
          <a:bodyPr vert="horz" wrap="square" lIns="0" tIns="13335" rIns="0" bIns="0" rtlCol="0">
            <a:spAutoFit/>
          </a:bodyPr>
          <a:lstStyle/>
          <a:p>
            <a:pPr marL="12700">
              <a:lnSpc>
                <a:spcPct val="100000"/>
              </a:lnSpc>
              <a:spcBef>
                <a:spcPts val="105"/>
              </a:spcBef>
            </a:pPr>
            <a:r>
              <a:rPr sz="1400" spc="-155" dirty="0">
                <a:latin typeface="Arial MT"/>
                <a:cs typeface="Arial MT"/>
              </a:rPr>
              <a:t>Headlamp</a:t>
            </a:r>
            <a:r>
              <a:rPr sz="1400" spc="-25" dirty="0">
                <a:latin typeface="Arial MT"/>
                <a:cs typeface="Arial MT"/>
              </a:rPr>
              <a:t> </a:t>
            </a:r>
            <a:r>
              <a:rPr sz="1400" spc="-114" dirty="0">
                <a:latin typeface="Arial MT"/>
                <a:cs typeface="Arial MT"/>
              </a:rPr>
              <a:t>Switch</a:t>
            </a:r>
            <a:endParaRPr sz="1400">
              <a:latin typeface="Arial MT"/>
              <a:cs typeface="Arial MT"/>
            </a:endParaRPr>
          </a:p>
        </p:txBody>
      </p:sp>
      <p:sp>
        <p:nvSpPr>
          <p:cNvPr id="25" name="object 25"/>
          <p:cNvSpPr txBox="1"/>
          <p:nvPr/>
        </p:nvSpPr>
        <p:spPr>
          <a:xfrm>
            <a:off x="5248402" y="3236468"/>
            <a:ext cx="4354195" cy="1092835"/>
          </a:xfrm>
          <a:prstGeom prst="rect">
            <a:avLst/>
          </a:prstGeom>
        </p:spPr>
        <p:txBody>
          <a:bodyPr vert="horz" wrap="square" lIns="0" tIns="13335" rIns="0" bIns="0" rtlCol="0">
            <a:spAutoFit/>
          </a:bodyPr>
          <a:lstStyle/>
          <a:p>
            <a:pPr marL="190500" indent="-177800">
              <a:lnSpc>
                <a:spcPct val="100000"/>
              </a:lnSpc>
              <a:spcBef>
                <a:spcPts val="105"/>
              </a:spcBef>
              <a:buFont typeface="Wingdings"/>
              <a:buChar char=""/>
              <a:tabLst>
                <a:tab pos="190500" algn="l"/>
              </a:tabLst>
            </a:pPr>
            <a:r>
              <a:rPr sz="1400" spc="-140" dirty="0">
                <a:latin typeface="Arial MT"/>
                <a:cs typeface="Arial MT"/>
              </a:rPr>
              <a:t>Considered</a:t>
            </a:r>
            <a:r>
              <a:rPr sz="1400" spc="-5" dirty="0">
                <a:latin typeface="Arial MT"/>
                <a:cs typeface="Arial MT"/>
              </a:rPr>
              <a:t> </a:t>
            </a:r>
            <a:r>
              <a:rPr sz="1400" spc="-10" dirty="0">
                <a:latin typeface="Arial MT"/>
                <a:cs typeface="Arial MT"/>
              </a:rPr>
              <a:t>function:</a:t>
            </a:r>
            <a:endParaRPr sz="1400" dirty="0">
              <a:latin typeface="Arial MT"/>
              <a:cs typeface="Arial MT"/>
            </a:endParaRPr>
          </a:p>
          <a:p>
            <a:pPr marL="190500" indent="-177800">
              <a:lnSpc>
                <a:spcPct val="100000"/>
              </a:lnSpc>
              <a:buFont typeface="Wingdings"/>
              <a:buChar char=""/>
              <a:tabLst>
                <a:tab pos="190500" algn="l"/>
              </a:tabLst>
            </a:pPr>
            <a:r>
              <a:rPr sz="1400" spc="-155" dirty="0">
                <a:latin typeface="Arial MT"/>
                <a:cs typeface="Arial MT"/>
              </a:rPr>
              <a:t>Use</a:t>
            </a:r>
            <a:r>
              <a:rPr sz="1400" spc="-65" dirty="0">
                <a:latin typeface="Arial MT"/>
                <a:cs typeface="Arial MT"/>
              </a:rPr>
              <a:t> </a:t>
            </a:r>
            <a:r>
              <a:rPr sz="1400" spc="-145" dirty="0">
                <a:latin typeface="Arial MT"/>
                <a:cs typeface="Arial MT"/>
              </a:rPr>
              <a:t>power</a:t>
            </a:r>
            <a:r>
              <a:rPr sz="1400" spc="-50" dirty="0">
                <a:latin typeface="Arial MT"/>
                <a:cs typeface="Arial MT"/>
              </a:rPr>
              <a:t> </a:t>
            </a:r>
            <a:r>
              <a:rPr sz="1400" spc="-125" dirty="0">
                <a:latin typeface="Arial MT"/>
                <a:cs typeface="Arial MT"/>
              </a:rPr>
              <a:t>switch</a:t>
            </a:r>
            <a:r>
              <a:rPr sz="1400" spc="-60" dirty="0">
                <a:latin typeface="Arial MT"/>
                <a:cs typeface="Arial MT"/>
              </a:rPr>
              <a:t> </a:t>
            </a:r>
            <a:r>
              <a:rPr sz="1400" spc="-120" dirty="0">
                <a:latin typeface="Arial MT"/>
                <a:cs typeface="Arial MT"/>
              </a:rPr>
              <a:t>actuator</a:t>
            </a:r>
            <a:r>
              <a:rPr sz="1400" spc="-35" dirty="0">
                <a:latin typeface="Arial MT"/>
                <a:cs typeface="Arial MT"/>
              </a:rPr>
              <a:t> </a:t>
            </a:r>
            <a:r>
              <a:rPr sz="1400" spc="-114" dirty="0">
                <a:latin typeface="Arial MT"/>
                <a:cs typeface="Arial MT"/>
              </a:rPr>
              <a:t>to</a:t>
            </a:r>
            <a:r>
              <a:rPr sz="1400" spc="-50" dirty="0">
                <a:latin typeface="Arial MT"/>
                <a:cs typeface="Arial MT"/>
              </a:rPr>
              <a:t> </a:t>
            </a:r>
            <a:r>
              <a:rPr sz="1400" spc="-110" dirty="0">
                <a:latin typeface="Arial MT"/>
                <a:cs typeface="Arial MT"/>
              </a:rPr>
              <a:t>turn</a:t>
            </a:r>
            <a:r>
              <a:rPr sz="1400" spc="-40" dirty="0">
                <a:latin typeface="Arial MT"/>
                <a:cs typeface="Arial MT"/>
              </a:rPr>
              <a:t> </a:t>
            </a:r>
            <a:r>
              <a:rPr sz="1400" spc="-120" dirty="0">
                <a:latin typeface="Arial MT"/>
                <a:cs typeface="Arial MT"/>
              </a:rPr>
              <a:t>the</a:t>
            </a:r>
            <a:r>
              <a:rPr sz="1400" spc="-60" dirty="0">
                <a:latin typeface="Arial MT"/>
                <a:cs typeface="Arial MT"/>
              </a:rPr>
              <a:t> </a:t>
            </a:r>
            <a:r>
              <a:rPr sz="1400" spc="-150" dirty="0">
                <a:latin typeface="Arial MT"/>
                <a:cs typeface="Arial MT"/>
              </a:rPr>
              <a:t>head</a:t>
            </a:r>
            <a:r>
              <a:rPr sz="1400" spc="-40" dirty="0">
                <a:latin typeface="Arial MT"/>
                <a:cs typeface="Arial MT"/>
              </a:rPr>
              <a:t> </a:t>
            </a:r>
            <a:r>
              <a:rPr sz="1400" spc="-150" dirty="0">
                <a:latin typeface="Arial MT"/>
                <a:cs typeface="Arial MT"/>
              </a:rPr>
              <a:t>lamp</a:t>
            </a:r>
            <a:r>
              <a:rPr sz="1400" spc="-50" dirty="0">
                <a:latin typeface="Arial MT"/>
                <a:cs typeface="Arial MT"/>
              </a:rPr>
              <a:t> </a:t>
            </a:r>
            <a:r>
              <a:rPr sz="1400" spc="-175" dirty="0">
                <a:latin typeface="Arial MT"/>
                <a:cs typeface="Arial MT"/>
              </a:rPr>
              <a:t>OFF</a:t>
            </a:r>
            <a:r>
              <a:rPr sz="1400" spc="-75" dirty="0">
                <a:latin typeface="Arial MT"/>
                <a:cs typeface="Arial MT"/>
              </a:rPr>
              <a:t> </a:t>
            </a:r>
            <a:r>
              <a:rPr sz="1400" spc="-150" dirty="0">
                <a:latin typeface="Arial MT"/>
                <a:cs typeface="Arial MT"/>
              </a:rPr>
              <a:t>and</a:t>
            </a:r>
            <a:r>
              <a:rPr sz="1400" spc="-40" dirty="0">
                <a:latin typeface="Arial MT"/>
                <a:cs typeface="Arial MT"/>
              </a:rPr>
              <a:t> </a:t>
            </a:r>
            <a:r>
              <a:rPr sz="1400" spc="-25" dirty="0">
                <a:latin typeface="Arial MT"/>
                <a:cs typeface="Arial MT"/>
              </a:rPr>
              <a:t>ON</a:t>
            </a:r>
            <a:endParaRPr sz="1400" dirty="0">
              <a:latin typeface="Arial MT"/>
              <a:cs typeface="Arial MT"/>
            </a:endParaRPr>
          </a:p>
          <a:p>
            <a:pPr marL="190500" marR="5080" indent="-178435">
              <a:lnSpc>
                <a:spcPct val="100000"/>
              </a:lnSpc>
              <a:buFont typeface="Wingdings"/>
              <a:buChar char=""/>
              <a:tabLst>
                <a:tab pos="190500" algn="l"/>
              </a:tabLst>
            </a:pPr>
            <a:r>
              <a:rPr sz="1400" spc="-155" dirty="0">
                <a:latin typeface="Arial MT"/>
                <a:cs typeface="Arial MT"/>
              </a:rPr>
              <a:t>The</a:t>
            </a:r>
            <a:r>
              <a:rPr sz="1400" spc="-65" dirty="0">
                <a:latin typeface="Arial MT"/>
                <a:cs typeface="Arial MT"/>
              </a:rPr>
              <a:t> </a:t>
            </a:r>
            <a:r>
              <a:rPr sz="1400" spc="-140" dirty="0">
                <a:latin typeface="Arial MT"/>
                <a:cs typeface="Arial MT"/>
              </a:rPr>
              <a:t>body</a:t>
            </a:r>
            <a:r>
              <a:rPr sz="1400" spc="-60" dirty="0">
                <a:latin typeface="Arial MT"/>
                <a:cs typeface="Arial MT"/>
              </a:rPr>
              <a:t> </a:t>
            </a:r>
            <a:r>
              <a:rPr sz="1400" spc="-114" dirty="0">
                <a:latin typeface="Arial MT"/>
                <a:cs typeface="Arial MT"/>
              </a:rPr>
              <a:t>control</a:t>
            </a:r>
            <a:r>
              <a:rPr sz="1400" spc="-50" dirty="0">
                <a:latin typeface="Arial MT"/>
                <a:cs typeface="Arial MT"/>
              </a:rPr>
              <a:t> </a:t>
            </a:r>
            <a:r>
              <a:rPr sz="1400" spc="-105" dirty="0">
                <a:latin typeface="Arial MT"/>
                <a:cs typeface="Arial MT"/>
              </a:rPr>
              <a:t>unit</a:t>
            </a:r>
            <a:r>
              <a:rPr sz="1400" spc="-55" dirty="0">
                <a:latin typeface="Arial MT"/>
                <a:cs typeface="Arial MT"/>
              </a:rPr>
              <a:t> </a:t>
            </a:r>
            <a:r>
              <a:rPr sz="1400" spc="-140" dirty="0">
                <a:latin typeface="Arial MT"/>
                <a:cs typeface="Arial MT"/>
              </a:rPr>
              <a:t>sends</a:t>
            </a:r>
            <a:r>
              <a:rPr sz="1400" spc="-60" dirty="0">
                <a:latin typeface="Arial MT"/>
                <a:cs typeface="Arial MT"/>
              </a:rPr>
              <a:t> </a:t>
            </a:r>
            <a:r>
              <a:rPr sz="1400" spc="-145" dirty="0">
                <a:latin typeface="Arial MT"/>
                <a:cs typeface="Arial MT"/>
              </a:rPr>
              <a:t>a</a:t>
            </a:r>
            <a:r>
              <a:rPr sz="1400" spc="-65" dirty="0">
                <a:latin typeface="Arial MT"/>
                <a:cs typeface="Arial MT"/>
              </a:rPr>
              <a:t> </a:t>
            </a:r>
            <a:r>
              <a:rPr sz="1400" spc="-150" dirty="0">
                <a:latin typeface="Arial MT"/>
                <a:cs typeface="Arial MT"/>
              </a:rPr>
              <a:t>message</a:t>
            </a:r>
            <a:r>
              <a:rPr sz="1400" spc="-45" dirty="0">
                <a:latin typeface="Arial MT"/>
                <a:cs typeface="Arial MT"/>
              </a:rPr>
              <a:t> </a:t>
            </a:r>
            <a:r>
              <a:rPr sz="1400" spc="-130" dirty="0">
                <a:latin typeface="Arial MT"/>
                <a:cs typeface="Arial MT"/>
              </a:rPr>
              <a:t>over</a:t>
            </a:r>
            <a:r>
              <a:rPr sz="1400" spc="-50" dirty="0">
                <a:latin typeface="Arial MT"/>
                <a:cs typeface="Arial MT"/>
              </a:rPr>
              <a:t> </a:t>
            </a:r>
            <a:r>
              <a:rPr sz="1400" spc="-120" dirty="0">
                <a:latin typeface="Arial MT"/>
                <a:cs typeface="Arial MT"/>
              </a:rPr>
              <a:t>the</a:t>
            </a:r>
            <a:r>
              <a:rPr sz="1400" spc="-65" dirty="0">
                <a:latin typeface="Arial MT"/>
                <a:cs typeface="Arial MT"/>
              </a:rPr>
              <a:t> </a:t>
            </a:r>
            <a:r>
              <a:rPr sz="1400" spc="-180" dirty="0">
                <a:latin typeface="Arial MT"/>
                <a:cs typeface="Arial MT"/>
              </a:rPr>
              <a:t>CAN</a:t>
            </a:r>
            <a:r>
              <a:rPr sz="1400" spc="-70" dirty="0">
                <a:latin typeface="Arial MT"/>
                <a:cs typeface="Arial MT"/>
              </a:rPr>
              <a:t> </a:t>
            </a:r>
            <a:r>
              <a:rPr sz="1400" spc="-145" dirty="0">
                <a:latin typeface="Arial MT"/>
                <a:cs typeface="Arial MT"/>
              </a:rPr>
              <a:t>bus</a:t>
            </a:r>
            <a:r>
              <a:rPr sz="1400" spc="-55" dirty="0">
                <a:latin typeface="Arial MT"/>
                <a:cs typeface="Arial MT"/>
              </a:rPr>
              <a:t> </a:t>
            </a:r>
            <a:r>
              <a:rPr sz="1400" spc="-114" dirty="0">
                <a:latin typeface="Arial MT"/>
                <a:cs typeface="Arial MT"/>
              </a:rPr>
              <a:t>to</a:t>
            </a:r>
            <a:r>
              <a:rPr sz="1400" spc="-45" dirty="0">
                <a:latin typeface="Arial MT"/>
                <a:cs typeface="Arial MT"/>
              </a:rPr>
              <a:t> </a:t>
            </a:r>
            <a:r>
              <a:rPr sz="1400" spc="-35" dirty="0">
                <a:latin typeface="Arial MT"/>
                <a:cs typeface="Arial MT"/>
              </a:rPr>
              <a:t>the </a:t>
            </a:r>
            <a:r>
              <a:rPr sz="1400" spc="-150" dirty="0">
                <a:latin typeface="Arial MT"/>
                <a:cs typeface="Arial MT"/>
              </a:rPr>
              <a:t>Power</a:t>
            </a:r>
            <a:r>
              <a:rPr sz="1400" spc="-50" dirty="0">
                <a:latin typeface="Arial MT"/>
                <a:cs typeface="Arial MT"/>
              </a:rPr>
              <a:t> </a:t>
            </a:r>
            <a:r>
              <a:rPr sz="1400" spc="-140" dirty="0">
                <a:latin typeface="Arial MT"/>
                <a:cs typeface="Arial MT"/>
              </a:rPr>
              <a:t>Switch</a:t>
            </a:r>
            <a:r>
              <a:rPr sz="1400" spc="-125" dirty="0">
                <a:latin typeface="Arial MT"/>
                <a:cs typeface="Arial MT"/>
              </a:rPr>
              <a:t> </a:t>
            </a:r>
            <a:r>
              <a:rPr sz="1400" spc="-120" dirty="0">
                <a:latin typeface="Arial MT"/>
                <a:cs typeface="Arial MT"/>
              </a:rPr>
              <a:t>Actuator</a:t>
            </a:r>
            <a:r>
              <a:rPr sz="1400" spc="-45" dirty="0">
                <a:latin typeface="Arial MT"/>
                <a:cs typeface="Arial MT"/>
              </a:rPr>
              <a:t> </a:t>
            </a:r>
            <a:r>
              <a:rPr sz="1400" spc="-114" dirty="0">
                <a:latin typeface="Arial MT"/>
                <a:cs typeface="Arial MT"/>
              </a:rPr>
              <a:t>of</a:t>
            </a:r>
            <a:r>
              <a:rPr sz="1400" spc="-30" dirty="0">
                <a:latin typeface="Arial MT"/>
                <a:cs typeface="Arial MT"/>
              </a:rPr>
              <a:t> </a:t>
            </a:r>
            <a:r>
              <a:rPr sz="1400" spc="-120" dirty="0">
                <a:latin typeface="Arial MT"/>
                <a:cs typeface="Arial MT"/>
              </a:rPr>
              <a:t>the</a:t>
            </a:r>
            <a:r>
              <a:rPr sz="1400" spc="-50" dirty="0">
                <a:latin typeface="Arial MT"/>
                <a:cs typeface="Arial MT"/>
              </a:rPr>
              <a:t> </a:t>
            </a:r>
            <a:r>
              <a:rPr sz="1400" spc="-165" dirty="0">
                <a:latin typeface="Arial MT"/>
                <a:cs typeface="Arial MT"/>
              </a:rPr>
              <a:t>Head</a:t>
            </a:r>
            <a:r>
              <a:rPr sz="1400" spc="-50" dirty="0">
                <a:latin typeface="Arial MT"/>
                <a:cs typeface="Arial MT"/>
              </a:rPr>
              <a:t> </a:t>
            </a:r>
            <a:r>
              <a:rPr sz="1400" spc="-20" dirty="0">
                <a:latin typeface="Arial MT"/>
                <a:cs typeface="Arial MT"/>
              </a:rPr>
              <a:t>Lamp</a:t>
            </a:r>
            <a:endParaRPr sz="1400" dirty="0">
              <a:latin typeface="Arial MT"/>
              <a:cs typeface="Arial MT"/>
            </a:endParaRPr>
          </a:p>
          <a:p>
            <a:pPr marL="190500" indent="-177800">
              <a:lnSpc>
                <a:spcPct val="100000"/>
              </a:lnSpc>
              <a:buFont typeface="Wingdings"/>
              <a:buChar char=""/>
              <a:tabLst>
                <a:tab pos="190500" algn="l"/>
              </a:tabLst>
            </a:pPr>
            <a:r>
              <a:rPr sz="1400" spc="-150" dirty="0">
                <a:latin typeface="Arial MT"/>
                <a:cs typeface="Arial MT"/>
              </a:rPr>
              <a:t>Gateway</a:t>
            </a:r>
            <a:r>
              <a:rPr sz="1400" spc="-65" dirty="0">
                <a:latin typeface="Arial MT"/>
                <a:cs typeface="Arial MT"/>
              </a:rPr>
              <a:t> </a:t>
            </a:r>
            <a:r>
              <a:rPr sz="1400" spc="-114" dirty="0">
                <a:latin typeface="Arial MT"/>
                <a:cs typeface="Arial MT"/>
              </a:rPr>
              <a:t>controls</a:t>
            </a:r>
            <a:r>
              <a:rPr sz="1400" spc="-35" dirty="0">
                <a:latin typeface="Arial MT"/>
                <a:cs typeface="Arial MT"/>
              </a:rPr>
              <a:t> </a:t>
            </a:r>
            <a:r>
              <a:rPr sz="1400" spc="-140" dirty="0">
                <a:latin typeface="Arial MT"/>
                <a:cs typeface="Arial MT"/>
              </a:rPr>
              <a:t>access</a:t>
            </a:r>
            <a:r>
              <a:rPr sz="1400" spc="-50" dirty="0">
                <a:latin typeface="Arial MT"/>
                <a:cs typeface="Arial MT"/>
              </a:rPr>
              <a:t> </a:t>
            </a:r>
            <a:r>
              <a:rPr sz="1400" spc="-110" dirty="0">
                <a:latin typeface="Arial MT"/>
                <a:cs typeface="Arial MT"/>
              </a:rPr>
              <a:t>to</a:t>
            </a:r>
            <a:r>
              <a:rPr sz="1400" spc="-55" dirty="0">
                <a:latin typeface="Arial MT"/>
                <a:cs typeface="Arial MT"/>
              </a:rPr>
              <a:t> </a:t>
            </a:r>
            <a:r>
              <a:rPr sz="1400" spc="-125" dirty="0">
                <a:latin typeface="Arial MT"/>
                <a:cs typeface="Arial MT"/>
              </a:rPr>
              <a:t>the</a:t>
            </a:r>
            <a:r>
              <a:rPr sz="1400" spc="-55" dirty="0">
                <a:latin typeface="Arial MT"/>
                <a:cs typeface="Arial MT"/>
              </a:rPr>
              <a:t> </a:t>
            </a:r>
            <a:r>
              <a:rPr sz="1400" spc="-185" dirty="0">
                <a:latin typeface="Arial MT"/>
                <a:cs typeface="Arial MT"/>
              </a:rPr>
              <a:t>CAN</a:t>
            </a:r>
            <a:r>
              <a:rPr sz="1400" spc="-50" dirty="0">
                <a:latin typeface="Arial MT"/>
                <a:cs typeface="Arial MT"/>
              </a:rPr>
              <a:t> </a:t>
            </a:r>
            <a:r>
              <a:rPr sz="1400" spc="-140" dirty="0">
                <a:latin typeface="Arial MT"/>
                <a:cs typeface="Arial MT"/>
              </a:rPr>
              <a:t>bus</a:t>
            </a:r>
            <a:r>
              <a:rPr sz="1400" spc="-50" dirty="0">
                <a:latin typeface="Arial MT"/>
                <a:cs typeface="Arial MT"/>
              </a:rPr>
              <a:t> </a:t>
            </a:r>
            <a:r>
              <a:rPr sz="1400" spc="-105" dirty="0">
                <a:latin typeface="Arial MT"/>
                <a:cs typeface="Arial MT"/>
              </a:rPr>
              <a:t>for</a:t>
            </a:r>
            <a:r>
              <a:rPr sz="1400" spc="-50" dirty="0">
                <a:latin typeface="Arial MT"/>
                <a:cs typeface="Arial MT"/>
              </a:rPr>
              <a:t> </a:t>
            </a:r>
            <a:r>
              <a:rPr sz="1400" spc="-125" dirty="0">
                <a:latin typeface="Arial MT"/>
                <a:cs typeface="Arial MT"/>
              </a:rPr>
              <a:t>other</a:t>
            </a:r>
            <a:r>
              <a:rPr sz="1400" spc="-35" dirty="0">
                <a:latin typeface="Arial MT"/>
                <a:cs typeface="Arial MT"/>
              </a:rPr>
              <a:t> </a:t>
            </a:r>
            <a:r>
              <a:rPr sz="1400" spc="-20" dirty="0">
                <a:latin typeface="Arial MT"/>
                <a:cs typeface="Arial MT"/>
              </a:rPr>
              <a:t>ECUs</a:t>
            </a:r>
            <a:endParaRPr sz="1400" dirty="0">
              <a:latin typeface="Arial MT"/>
              <a:cs typeface="Arial MT"/>
            </a:endParaRPr>
          </a:p>
        </p:txBody>
      </p:sp>
      <p:graphicFrame>
        <p:nvGraphicFramePr>
          <p:cNvPr id="26" name="object 26"/>
          <p:cNvGraphicFramePr>
            <a:graphicFrameLocks noGrp="1"/>
          </p:cNvGraphicFramePr>
          <p:nvPr/>
        </p:nvGraphicFramePr>
        <p:xfrm>
          <a:off x="411734" y="5347334"/>
          <a:ext cx="4824730" cy="740410"/>
        </p:xfrm>
        <a:graphic>
          <a:graphicData uri="http://schemas.openxmlformats.org/drawingml/2006/table">
            <a:tbl>
              <a:tblPr firstRow="1" bandRow="1">
                <a:tableStyleId>{2D5ABB26-0587-4C30-8999-92F81FD0307C}</a:tableStyleId>
              </a:tblPr>
              <a:tblGrid>
                <a:gridCol w="1478915">
                  <a:extLst>
                    <a:ext uri="{9D8B030D-6E8A-4147-A177-3AD203B41FA5}">
                      <a16:colId xmlns:a16="http://schemas.microsoft.com/office/drawing/2014/main" val="20000"/>
                    </a:ext>
                  </a:extLst>
                </a:gridCol>
                <a:gridCol w="1332230">
                  <a:extLst>
                    <a:ext uri="{9D8B030D-6E8A-4147-A177-3AD203B41FA5}">
                      <a16:colId xmlns:a16="http://schemas.microsoft.com/office/drawing/2014/main" val="20001"/>
                    </a:ext>
                  </a:extLst>
                </a:gridCol>
                <a:gridCol w="946150">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288290">
                <a:tc>
                  <a:txBody>
                    <a:bodyPr/>
                    <a:lstStyle/>
                    <a:p>
                      <a:pPr marL="104139" algn="ctr">
                        <a:lnSpc>
                          <a:spcPct val="100000"/>
                        </a:lnSpc>
                        <a:spcBef>
                          <a:spcPts val="380"/>
                        </a:spcBef>
                      </a:pPr>
                      <a:r>
                        <a:rPr sz="1200" b="1" spc="-10" dirty="0">
                          <a:solidFill>
                            <a:srgbClr val="FFFFFF"/>
                          </a:solidFill>
                          <a:latin typeface="Arial"/>
                          <a:cs typeface="Arial"/>
                        </a:rPr>
                        <a:t>Asset</a:t>
                      </a:r>
                      <a:endParaRPr sz="1200">
                        <a:latin typeface="Arial"/>
                        <a:cs typeface="Arial"/>
                      </a:endParaRPr>
                    </a:p>
                  </a:txBody>
                  <a:tcPr marL="0" marR="0" marT="48260" marB="0">
                    <a:lnL w="9525">
                      <a:solidFill>
                        <a:srgbClr val="000000"/>
                      </a:solidFill>
                      <a:prstDash val="solid"/>
                    </a:lnL>
                    <a:solidFill>
                      <a:srgbClr val="000000"/>
                    </a:solidFill>
                  </a:tcPr>
                </a:tc>
                <a:tc>
                  <a:txBody>
                    <a:bodyPr/>
                    <a:lstStyle/>
                    <a:p>
                      <a:pPr marL="27305" algn="ctr">
                        <a:lnSpc>
                          <a:spcPct val="100000"/>
                        </a:lnSpc>
                        <a:spcBef>
                          <a:spcPts val="380"/>
                        </a:spcBef>
                      </a:pPr>
                      <a:r>
                        <a:rPr sz="1200" b="1" spc="-50" dirty="0">
                          <a:solidFill>
                            <a:srgbClr val="FFFFFF"/>
                          </a:solidFill>
                          <a:latin typeface="Arial"/>
                          <a:cs typeface="Arial"/>
                        </a:rPr>
                        <a:t>Confidentiality</a:t>
                      </a:r>
                      <a:endParaRPr sz="1200">
                        <a:latin typeface="Arial"/>
                        <a:cs typeface="Arial"/>
                      </a:endParaRPr>
                    </a:p>
                  </a:txBody>
                  <a:tcPr marL="0" marR="0" marT="48260" marB="0">
                    <a:solidFill>
                      <a:srgbClr val="000000"/>
                    </a:solidFill>
                  </a:tcPr>
                </a:tc>
                <a:tc>
                  <a:txBody>
                    <a:bodyPr/>
                    <a:lstStyle/>
                    <a:p>
                      <a:pPr marR="8255" algn="ctr">
                        <a:lnSpc>
                          <a:spcPct val="100000"/>
                        </a:lnSpc>
                        <a:spcBef>
                          <a:spcPts val="380"/>
                        </a:spcBef>
                      </a:pPr>
                      <a:r>
                        <a:rPr sz="1200" b="1" spc="-10" dirty="0">
                          <a:solidFill>
                            <a:srgbClr val="FFFFFF"/>
                          </a:solidFill>
                          <a:latin typeface="Arial"/>
                          <a:cs typeface="Arial"/>
                        </a:rPr>
                        <a:t>Integrity</a:t>
                      </a:r>
                      <a:endParaRPr sz="1200">
                        <a:latin typeface="Arial"/>
                        <a:cs typeface="Arial"/>
                      </a:endParaRPr>
                    </a:p>
                  </a:txBody>
                  <a:tcPr marL="0" marR="0" marT="48260" marB="0">
                    <a:solidFill>
                      <a:srgbClr val="000000"/>
                    </a:solidFill>
                  </a:tcPr>
                </a:tc>
                <a:tc>
                  <a:txBody>
                    <a:bodyPr/>
                    <a:lstStyle/>
                    <a:p>
                      <a:pPr marL="58419" algn="ctr">
                        <a:lnSpc>
                          <a:spcPct val="100000"/>
                        </a:lnSpc>
                        <a:spcBef>
                          <a:spcPts val="380"/>
                        </a:spcBef>
                      </a:pPr>
                      <a:r>
                        <a:rPr sz="1200" b="1" spc="-30" dirty="0">
                          <a:solidFill>
                            <a:srgbClr val="FFFFFF"/>
                          </a:solidFill>
                          <a:latin typeface="Arial"/>
                          <a:cs typeface="Arial"/>
                        </a:rPr>
                        <a:t>Availability</a:t>
                      </a:r>
                      <a:endParaRPr sz="1200">
                        <a:latin typeface="Arial"/>
                        <a:cs typeface="Arial"/>
                      </a:endParaRPr>
                    </a:p>
                  </a:txBody>
                  <a:tcPr marL="0" marR="0" marT="48260" marB="0">
                    <a:lnR w="9525">
                      <a:solidFill>
                        <a:srgbClr val="000000"/>
                      </a:solidFill>
                      <a:prstDash val="solid"/>
                    </a:lnR>
                    <a:solidFill>
                      <a:srgbClr val="000000"/>
                    </a:solidFill>
                  </a:tcPr>
                </a:tc>
                <a:extLst>
                  <a:ext uri="{0D108BD9-81ED-4DB2-BD59-A6C34878D82A}">
                    <a16:rowId xmlns:a16="http://schemas.microsoft.com/office/drawing/2014/main" val="10000"/>
                  </a:ext>
                </a:extLst>
              </a:tr>
              <a:tr h="452120">
                <a:tc>
                  <a:txBody>
                    <a:bodyPr/>
                    <a:lstStyle/>
                    <a:p>
                      <a:pPr marL="91440" marR="238125">
                        <a:lnSpc>
                          <a:spcPct val="100000"/>
                        </a:lnSpc>
                        <a:spcBef>
                          <a:spcPts val="310"/>
                        </a:spcBef>
                      </a:pPr>
                      <a:r>
                        <a:rPr sz="1200" spc="-114" dirty="0">
                          <a:latin typeface="Arial MT"/>
                          <a:cs typeface="Arial MT"/>
                        </a:rPr>
                        <a:t>Data</a:t>
                      </a:r>
                      <a:r>
                        <a:rPr sz="1200" spc="-50" dirty="0">
                          <a:latin typeface="Arial MT"/>
                          <a:cs typeface="Arial MT"/>
                        </a:rPr>
                        <a:t> </a:t>
                      </a:r>
                      <a:r>
                        <a:rPr sz="1200" spc="-120" dirty="0">
                          <a:latin typeface="Arial MT"/>
                          <a:cs typeface="Arial MT"/>
                        </a:rPr>
                        <a:t>communication </a:t>
                      </a:r>
                      <a:r>
                        <a:rPr sz="1200" spc="-114" dirty="0">
                          <a:latin typeface="Arial MT"/>
                          <a:cs typeface="Arial MT"/>
                        </a:rPr>
                        <a:t>(lamp</a:t>
                      </a:r>
                      <a:r>
                        <a:rPr sz="1200" spc="-55" dirty="0">
                          <a:latin typeface="Arial MT"/>
                          <a:cs typeface="Arial MT"/>
                        </a:rPr>
                        <a:t> </a:t>
                      </a:r>
                      <a:r>
                        <a:rPr sz="1200" spc="-10" dirty="0">
                          <a:latin typeface="Arial MT"/>
                          <a:cs typeface="Arial MT"/>
                        </a:rPr>
                        <a:t>request)</a:t>
                      </a:r>
                      <a:endParaRPr sz="1200">
                        <a:latin typeface="Arial MT"/>
                        <a:cs typeface="Arial MT"/>
                      </a:endParaRPr>
                    </a:p>
                  </a:txBody>
                  <a:tcPr marL="0" marR="0" marT="39370" marB="0">
                    <a:lnL w="9525">
                      <a:solidFill>
                        <a:srgbClr val="000000"/>
                      </a:solidFill>
                      <a:prstDash val="solid"/>
                    </a:lnL>
                    <a:lnB w="9525">
                      <a:solidFill>
                        <a:srgbClr val="000000"/>
                      </a:solidFill>
                      <a:prstDash val="solid"/>
                    </a:lnB>
                  </a:tcPr>
                </a:tc>
                <a:tc>
                  <a:txBody>
                    <a:bodyPr/>
                    <a:lstStyle/>
                    <a:p>
                      <a:pPr marL="30480" algn="ctr">
                        <a:lnSpc>
                          <a:spcPct val="100000"/>
                        </a:lnSpc>
                        <a:spcBef>
                          <a:spcPts val="310"/>
                        </a:spcBef>
                      </a:pPr>
                      <a:r>
                        <a:rPr sz="1200" spc="-50" dirty="0">
                          <a:latin typeface="Arial MT"/>
                          <a:cs typeface="Arial MT"/>
                        </a:rPr>
                        <a:t>-</a:t>
                      </a:r>
                      <a:endParaRPr sz="1200" dirty="0">
                        <a:latin typeface="Arial MT"/>
                        <a:cs typeface="Arial MT"/>
                      </a:endParaRPr>
                    </a:p>
                  </a:txBody>
                  <a:tcPr marL="0" marR="0" marT="39370" marB="0">
                    <a:lnB w="9525">
                      <a:solidFill>
                        <a:srgbClr val="000000"/>
                      </a:solidFill>
                      <a:prstDash val="solid"/>
                    </a:lnB>
                  </a:tcPr>
                </a:tc>
                <a:tc>
                  <a:txBody>
                    <a:bodyPr/>
                    <a:lstStyle/>
                    <a:p>
                      <a:pPr marR="6985" algn="ctr">
                        <a:lnSpc>
                          <a:spcPct val="100000"/>
                        </a:lnSpc>
                        <a:spcBef>
                          <a:spcPts val="310"/>
                        </a:spcBef>
                      </a:pPr>
                      <a:r>
                        <a:rPr sz="1200" spc="-50" dirty="0">
                          <a:latin typeface="Arial MT"/>
                          <a:cs typeface="Arial MT"/>
                        </a:rPr>
                        <a:t>X</a:t>
                      </a:r>
                      <a:endParaRPr sz="1200">
                        <a:latin typeface="Arial MT"/>
                        <a:cs typeface="Arial MT"/>
                      </a:endParaRPr>
                    </a:p>
                  </a:txBody>
                  <a:tcPr marL="0" marR="0" marT="39370" marB="0">
                    <a:lnB w="9525">
                      <a:solidFill>
                        <a:srgbClr val="000000"/>
                      </a:solidFill>
                      <a:prstDash val="solid"/>
                    </a:lnB>
                  </a:tcPr>
                </a:tc>
                <a:tc>
                  <a:txBody>
                    <a:bodyPr/>
                    <a:lstStyle/>
                    <a:p>
                      <a:pPr marL="60325" algn="ctr">
                        <a:lnSpc>
                          <a:spcPct val="100000"/>
                        </a:lnSpc>
                        <a:spcBef>
                          <a:spcPts val="310"/>
                        </a:spcBef>
                      </a:pPr>
                      <a:r>
                        <a:rPr sz="1200" spc="-50" dirty="0">
                          <a:latin typeface="Arial MT"/>
                          <a:cs typeface="Arial MT"/>
                        </a:rPr>
                        <a:t>X</a:t>
                      </a:r>
                      <a:endParaRPr sz="1200" dirty="0">
                        <a:latin typeface="Arial MT"/>
                        <a:cs typeface="Arial MT"/>
                      </a:endParaRPr>
                    </a:p>
                  </a:txBody>
                  <a:tcPr marL="0" marR="0" marT="39370" marB="0">
                    <a:lnR w="9525">
                      <a:solidFill>
                        <a:srgbClr val="000000"/>
                      </a:solidFill>
                      <a:prstDash val="solid"/>
                    </a:lnR>
                    <a:lnB w="9525">
                      <a:solidFill>
                        <a:srgbClr val="000000"/>
                      </a:solidFill>
                      <a:prstDash val="solid"/>
                    </a:lnB>
                  </a:tcPr>
                </a:tc>
                <a:extLst>
                  <a:ext uri="{0D108BD9-81ED-4DB2-BD59-A6C34878D82A}">
                    <a16:rowId xmlns:a16="http://schemas.microsoft.com/office/drawing/2014/main" val="10001"/>
                  </a:ext>
                </a:extLst>
              </a:tr>
            </a:tbl>
          </a:graphicData>
        </a:graphic>
      </p:graphicFrame>
      <p:pic>
        <p:nvPicPr>
          <p:cNvPr id="27" name="object 27"/>
          <p:cNvPicPr/>
          <p:nvPr/>
        </p:nvPicPr>
        <p:blipFill>
          <a:blip r:embed="rId9" cstate="print"/>
          <a:stretch>
            <a:fillRect/>
          </a:stretch>
        </p:blipFill>
        <p:spPr>
          <a:xfrm>
            <a:off x="8371078" y="281813"/>
            <a:ext cx="1236726" cy="155701"/>
          </a:xfrm>
          <a:prstGeom prst="rect">
            <a:avLst/>
          </a:prstGeom>
        </p:spPr>
      </p:pic>
      <p:sp>
        <p:nvSpPr>
          <p:cNvPr id="28" name="Action Button: Go Home 27">
            <a:hlinkClick r:id="rId10" action="ppaction://hlinksldjump" highlightClick="1"/>
            <a:extLst>
              <a:ext uri="{FF2B5EF4-FFF2-40B4-BE49-F238E27FC236}">
                <a16:creationId xmlns:a16="http://schemas.microsoft.com/office/drawing/2014/main" id="{42687C42-65B8-44EE-A45E-63AB86549EB8}"/>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52614"/>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sp>
          <p:nvSpPr>
            <p:cNvPr id="7" name="object 7"/>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948131" y="171830"/>
              <a:ext cx="2086660" cy="244221"/>
            </a:xfrm>
            <a:prstGeom prst="rect">
              <a:avLst/>
            </a:prstGeom>
          </p:spPr>
        </p:pic>
      </p:grpSp>
      <p:sp>
        <p:nvSpPr>
          <p:cNvPr id="9" name="object 9"/>
          <p:cNvSpPr txBox="1"/>
          <p:nvPr/>
        </p:nvSpPr>
        <p:spPr>
          <a:xfrm>
            <a:off x="79654" y="614526"/>
            <a:ext cx="6231890" cy="1501775"/>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95" dirty="0">
                <a:latin typeface="Arial MT"/>
                <a:cs typeface="Arial MT"/>
              </a:rPr>
              <a:t>Damage</a:t>
            </a:r>
            <a:r>
              <a:rPr sz="1600" spc="-65" dirty="0">
                <a:latin typeface="Arial MT"/>
                <a:cs typeface="Arial MT"/>
              </a:rPr>
              <a:t> </a:t>
            </a:r>
            <a:r>
              <a:rPr sz="1600" spc="-150" dirty="0">
                <a:latin typeface="Arial MT"/>
                <a:cs typeface="Arial MT"/>
              </a:rPr>
              <a:t>scenario</a:t>
            </a:r>
            <a:r>
              <a:rPr sz="1600" spc="-70" dirty="0">
                <a:latin typeface="Arial MT"/>
                <a:cs typeface="Arial MT"/>
              </a:rPr>
              <a:t> </a:t>
            </a:r>
            <a:r>
              <a:rPr sz="1600" spc="-155" dirty="0">
                <a:latin typeface="Arial MT"/>
                <a:cs typeface="Arial MT"/>
              </a:rPr>
              <a:t>can</a:t>
            </a:r>
            <a:r>
              <a:rPr sz="1600" spc="-40" dirty="0">
                <a:latin typeface="Arial MT"/>
                <a:cs typeface="Arial MT"/>
              </a:rPr>
              <a:t> </a:t>
            </a:r>
            <a:r>
              <a:rPr sz="1600" spc="-140" dirty="0">
                <a:latin typeface="Arial MT"/>
                <a:cs typeface="Arial MT"/>
              </a:rPr>
              <a:t>include</a:t>
            </a:r>
            <a:r>
              <a:rPr sz="1600" spc="-65" dirty="0">
                <a:latin typeface="Arial MT"/>
                <a:cs typeface="Arial MT"/>
              </a:rPr>
              <a:t> </a:t>
            </a:r>
            <a:r>
              <a:rPr sz="1600" spc="-50" dirty="0">
                <a:latin typeface="Arial MT"/>
                <a:cs typeface="Arial MT"/>
              </a:rPr>
              <a:t>:</a:t>
            </a:r>
            <a:endParaRPr sz="1600" dirty="0">
              <a:latin typeface="Arial MT"/>
              <a:cs typeface="Arial MT"/>
            </a:endParaRPr>
          </a:p>
          <a:p>
            <a:pPr marL="646430" lvl="1" indent="-176530">
              <a:lnSpc>
                <a:spcPct val="100000"/>
              </a:lnSpc>
              <a:spcBef>
                <a:spcPts val="985"/>
              </a:spcBef>
              <a:buFont typeface="Wingdings"/>
              <a:buChar char=""/>
              <a:tabLst>
                <a:tab pos="646430" algn="l"/>
              </a:tabLst>
            </a:pPr>
            <a:r>
              <a:rPr sz="1600" spc="-140" dirty="0">
                <a:latin typeface="Arial MT"/>
                <a:cs typeface="Arial MT"/>
              </a:rPr>
              <a:t>Relation</a:t>
            </a:r>
            <a:r>
              <a:rPr sz="1600" spc="-80" dirty="0">
                <a:latin typeface="Arial MT"/>
                <a:cs typeface="Arial MT"/>
              </a:rPr>
              <a:t> </a:t>
            </a:r>
            <a:r>
              <a:rPr sz="1600" spc="-170" dirty="0">
                <a:latin typeface="Arial MT"/>
                <a:cs typeface="Arial MT"/>
              </a:rPr>
              <a:t>between</a:t>
            </a:r>
            <a:r>
              <a:rPr sz="1600" spc="-75" dirty="0">
                <a:latin typeface="Arial MT"/>
                <a:cs typeface="Arial MT"/>
              </a:rPr>
              <a:t> </a:t>
            </a:r>
            <a:r>
              <a:rPr sz="1600" spc="-145" dirty="0">
                <a:latin typeface="Arial MT"/>
                <a:cs typeface="Arial MT"/>
              </a:rPr>
              <a:t>the</a:t>
            </a:r>
            <a:r>
              <a:rPr sz="1600" spc="-65" dirty="0">
                <a:latin typeface="Arial MT"/>
                <a:cs typeface="Arial MT"/>
              </a:rPr>
              <a:t> </a:t>
            </a:r>
            <a:r>
              <a:rPr sz="1600" spc="-130" dirty="0">
                <a:latin typeface="Arial MT"/>
                <a:cs typeface="Arial MT"/>
              </a:rPr>
              <a:t>functionality</a:t>
            </a:r>
            <a:r>
              <a:rPr sz="1600" spc="-80" dirty="0">
                <a:latin typeface="Arial MT"/>
                <a:cs typeface="Arial MT"/>
              </a:rPr>
              <a:t> </a:t>
            </a:r>
            <a:r>
              <a:rPr sz="1600" spc="-135" dirty="0">
                <a:latin typeface="Arial MT"/>
                <a:cs typeface="Arial MT"/>
              </a:rPr>
              <a:t>of</a:t>
            </a:r>
            <a:r>
              <a:rPr sz="1600" spc="-50" dirty="0">
                <a:latin typeface="Arial MT"/>
                <a:cs typeface="Arial MT"/>
              </a:rPr>
              <a:t> </a:t>
            </a:r>
            <a:r>
              <a:rPr sz="1600" spc="-145" dirty="0">
                <a:latin typeface="Arial MT"/>
                <a:cs typeface="Arial MT"/>
              </a:rPr>
              <a:t>the</a:t>
            </a:r>
            <a:r>
              <a:rPr sz="1600" spc="-65" dirty="0">
                <a:latin typeface="Arial MT"/>
                <a:cs typeface="Arial MT"/>
              </a:rPr>
              <a:t> </a:t>
            </a:r>
            <a:r>
              <a:rPr sz="1600" spc="-155" dirty="0">
                <a:latin typeface="Arial MT"/>
                <a:cs typeface="Arial MT"/>
              </a:rPr>
              <a:t>item</a:t>
            </a:r>
            <a:r>
              <a:rPr sz="1600" spc="-50" dirty="0">
                <a:latin typeface="Arial MT"/>
                <a:cs typeface="Arial MT"/>
              </a:rPr>
              <a:t> </a:t>
            </a:r>
            <a:r>
              <a:rPr sz="1600" spc="-165" dirty="0">
                <a:latin typeface="Arial MT"/>
                <a:cs typeface="Arial MT"/>
              </a:rPr>
              <a:t>and</a:t>
            </a:r>
            <a:r>
              <a:rPr sz="1600" spc="-70" dirty="0">
                <a:latin typeface="Arial MT"/>
                <a:cs typeface="Arial MT"/>
              </a:rPr>
              <a:t> </a:t>
            </a:r>
            <a:r>
              <a:rPr sz="1600" spc="-145" dirty="0">
                <a:latin typeface="Arial MT"/>
                <a:cs typeface="Arial MT"/>
              </a:rPr>
              <a:t>the</a:t>
            </a:r>
            <a:r>
              <a:rPr sz="1600" spc="-55" dirty="0">
                <a:latin typeface="Arial MT"/>
                <a:cs typeface="Arial MT"/>
              </a:rPr>
              <a:t> </a:t>
            </a:r>
            <a:r>
              <a:rPr sz="1600" spc="-160" dirty="0">
                <a:latin typeface="Arial MT"/>
                <a:cs typeface="Arial MT"/>
              </a:rPr>
              <a:t>adverse</a:t>
            </a:r>
            <a:r>
              <a:rPr sz="1600" spc="-75" dirty="0">
                <a:latin typeface="Arial MT"/>
                <a:cs typeface="Arial MT"/>
              </a:rPr>
              <a:t> </a:t>
            </a:r>
            <a:r>
              <a:rPr sz="1600" spc="-125" dirty="0">
                <a:latin typeface="Arial MT"/>
                <a:cs typeface="Arial MT"/>
              </a:rPr>
              <a:t>consequence</a:t>
            </a:r>
            <a:endParaRPr sz="1600" dirty="0">
              <a:latin typeface="Arial MT"/>
              <a:cs typeface="Arial MT"/>
            </a:endParaRPr>
          </a:p>
          <a:p>
            <a:pPr marL="646430" lvl="1" indent="-176530">
              <a:lnSpc>
                <a:spcPct val="100000"/>
              </a:lnSpc>
              <a:spcBef>
                <a:spcPts val="985"/>
              </a:spcBef>
              <a:buFont typeface="Wingdings"/>
              <a:buChar char=""/>
              <a:tabLst>
                <a:tab pos="646430" algn="l"/>
              </a:tabLst>
            </a:pPr>
            <a:r>
              <a:rPr sz="1600" spc="-145" dirty="0">
                <a:latin typeface="Arial MT"/>
                <a:cs typeface="Arial MT"/>
              </a:rPr>
              <a:t>Description</a:t>
            </a:r>
            <a:r>
              <a:rPr sz="1600" spc="-80" dirty="0">
                <a:latin typeface="Arial MT"/>
                <a:cs typeface="Arial MT"/>
              </a:rPr>
              <a:t> </a:t>
            </a:r>
            <a:r>
              <a:rPr sz="1600" spc="-135" dirty="0">
                <a:latin typeface="Arial MT"/>
                <a:cs typeface="Arial MT"/>
              </a:rPr>
              <a:t>of</a:t>
            </a:r>
            <a:r>
              <a:rPr sz="1600" spc="-60" dirty="0">
                <a:latin typeface="Arial MT"/>
                <a:cs typeface="Arial MT"/>
              </a:rPr>
              <a:t> </a:t>
            </a:r>
            <a:r>
              <a:rPr sz="1600" spc="-175" dirty="0">
                <a:latin typeface="Arial MT"/>
                <a:cs typeface="Arial MT"/>
              </a:rPr>
              <a:t>harm</a:t>
            </a:r>
            <a:r>
              <a:rPr sz="1600" spc="-85" dirty="0">
                <a:latin typeface="Arial MT"/>
                <a:cs typeface="Arial MT"/>
              </a:rPr>
              <a:t> </a:t>
            </a:r>
            <a:r>
              <a:rPr sz="1600" spc="-135" dirty="0">
                <a:latin typeface="Arial MT"/>
                <a:cs typeface="Arial MT"/>
              </a:rPr>
              <a:t>to</a:t>
            </a:r>
            <a:r>
              <a:rPr sz="1600" spc="-65" dirty="0">
                <a:latin typeface="Arial MT"/>
                <a:cs typeface="Arial MT"/>
              </a:rPr>
              <a:t> </a:t>
            </a:r>
            <a:r>
              <a:rPr sz="1600" spc="-145" dirty="0">
                <a:latin typeface="Arial MT"/>
                <a:cs typeface="Arial MT"/>
              </a:rPr>
              <a:t>the</a:t>
            </a:r>
            <a:r>
              <a:rPr sz="1600" spc="-75" dirty="0">
                <a:latin typeface="Arial MT"/>
                <a:cs typeface="Arial MT"/>
              </a:rPr>
              <a:t> </a:t>
            </a:r>
            <a:r>
              <a:rPr sz="1600" spc="-160" dirty="0">
                <a:latin typeface="Arial MT"/>
                <a:cs typeface="Arial MT"/>
              </a:rPr>
              <a:t>road</a:t>
            </a:r>
            <a:r>
              <a:rPr sz="1600" spc="-70" dirty="0">
                <a:latin typeface="Arial MT"/>
                <a:cs typeface="Arial MT"/>
              </a:rPr>
              <a:t> </a:t>
            </a:r>
            <a:r>
              <a:rPr sz="1600" spc="-150" dirty="0">
                <a:latin typeface="Arial MT"/>
                <a:cs typeface="Arial MT"/>
              </a:rPr>
              <a:t>user</a:t>
            </a:r>
            <a:r>
              <a:rPr sz="1600" spc="-65" dirty="0">
                <a:latin typeface="Arial MT"/>
                <a:cs typeface="Arial MT"/>
              </a:rPr>
              <a:t> </a:t>
            </a:r>
            <a:r>
              <a:rPr sz="1600" spc="-10" dirty="0">
                <a:latin typeface="Arial MT"/>
                <a:cs typeface="Arial MT"/>
              </a:rPr>
              <a:t>and/or</a:t>
            </a:r>
            <a:endParaRPr sz="1600" dirty="0">
              <a:latin typeface="Arial MT"/>
              <a:cs typeface="Arial MT"/>
            </a:endParaRPr>
          </a:p>
          <a:p>
            <a:pPr marL="646430" lvl="1" indent="-176530">
              <a:lnSpc>
                <a:spcPct val="100000"/>
              </a:lnSpc>
              <a:spcBef>
                <a:spcPts val="985"/>
              </a:spcBef>
              <a:buFont typeface="Wingdings"/>
              <a:buChar char=""/>
              <a:tabLst>
                <a:tab pos="646430" algn="l"/>
              </a:tabLst>
            </a:pPr>
            <a:r>
              <a:rPr sz="1600" spc="-150" dirty="0">
                <a:latin typeface="Arial MT"/>
                <a:cs typeface="Arial MT"/>
              </a:rPr>
              <a:t>Relevant</a:t>
            </a:r>
            <a:r>
              <a:rPr sz="1600" spc="-65" dirty="0">
                <a:latin typeface="Arial MT"/>
                <a:cs typeface="Arial MT"/>
              </a:rPr>
              <a:t> </a:t>
            </a:r>
            <a:r>
              <a:rPr sz="1600" spc="-10" dirty="0">
                <a:latin typeface="Arial MT"/>
                <a:cs typeface="Arial MT"/>
              </a:rPr>
              <a:t>assets</a:t>
            </a:r>
            <a:endParaRPr sz="1600" dirty="0">
              <a:latin typeface="Arial MT"/>
              <a:cs typeface="Arial MT"/>
            </a:endParaRPr>
          </a:p>
        </p:txBody>
      </p:sp>
      <p:sp>
        <p:nvSpPr>
          <p:cNvPr id="10" name="object 10"/>
          <p:cNvSpPr/>
          <p:nvPr/>
        </p:nvSpPr>
        <p:spPr>
          <a:xfrm>
            <a:off x="2505455" y="2636520"/>
            <a:ext cx="935990" cy="361315"/>
          </a:xfrm>
          <a:custGeom>
            <a:avLst/>
            <a:gdLst/>
            <a:ahLst/>
            <a:cxnLst/>
            <a:rect l="l" t="t" r="r" b="b"/>
            <a:pathLst>
              <a:path w="935989" h="361314">
                <a:moveTo>
                  <a:pt x="875538" y="0"/>
                </a:moveTo>
                <a:lnTo>
                  <a:pt x="60198" y="0"/>
                </a:lnTo>
                <a:lnTo>
                  <a:pt x="36754" y="4726"/>
                </a:lnTo>
                <a:lnTo>
                  <a:pt x="17621" y="17621"/>
                </a:lnTo>
                <a:lnTo>
                  <a:pt x="4726" y="36754"/>
                </a:lnTo>
                <a:lnTo>
                  <a:pt x="0" y="60197"/>
                </a:lnTo>
                <a:lnTo>
                  <a:pt x="0" y="300989"/>
                </a:lnTo>
                <a:lnTo>
                  <a:pt x="4726" y="324433"/>
                </a:lnTo>
                <a:lnTo>
                  <a:pt x="17621" y="343566"/>
                </a:lnTo>
                <a:lnTo>
                  <a:pt x="36754" y="356461"/>
                </a:lnTo>
                <a:lnTo>
                  <a:pt x="60198" y="361188"/>
                </a:lnTo>
                <a:lnTo>
                  <a:pt x="875538" y="361188"/>
                </a:lnTo>
                <a:lnTo>
                  <a:pt x="898981" y="356461"/>
                </a:lnTo>
                <a:lnTo>
                  <a:pt x="918114" y="343566"/>
                </a:lnTo>
                <a:lnTo>
                  <a:pt x="931009" y="324433"/>
                </a:lnTo>
                <a:lnTo>
                  <a:pt x="935735" y="300989"/>
                </a:lnTo>
                <a:lnTo>
                  <a:pt x="935735" y="60197"/>
                </a:lnTo>
                <a:lnTo>
                  <a:pt x="931009" y="36754"/>
                </a:lnTo>
                <a:lnTo>
                  <a:pt x="918114" y="17621"/>
                </a:lnTo>
                <a:lnTo>
                  <a:pt x="898981" y="4726"/>
                </a:lnTo>
                <a:lnTo>
                  <a:pt x="875538" y="0"/>
                </a:lnTo>
                <a:close/>
              </a:path>
            </a:pathLst>
          </a:custGeom>
          <a:solidFill>
            <a:srgbClr val="6F2F9F"/>
          </a:solidFill>
        </p:spPr>
        <p:txBody>
          <a:bodyPr wrap="square" lIns="0" tIns="0" rIns="0" bIns="0" rtlCol="0"/>
          <a:lstStyle/>
          <a:p>
            <a:endParaRPr/>
          </a:p>
        </p:txBody>
      </p:sp>
      <p:sp>
        <p:nvSpPr>
          <p:cNvPr id="11" name="object 11"/>
          <p:cNvSpPr txBox="1"/>
          <p:nvPr/>
        </p:nvSpPr>
        <p:spPr>
          <a:xfrm>
            <a:off x="2664079" y="2618994"/>
            <a:ext cx="617220" cy="391160"/>
          </a:xfrm>
          <a:prstGeom prst="rect">
            <a:avLst/>
          </a:prstGeom>
        </p:spPr>
        <p:txBody>
          <a:bodyPr vert="horz" wrap="square" lIns="0" tIns="12700" rIns="0" bIns="0" rtlCol="0">
            <a:spAutoFit/>
          </a:bodyPr>
          <a:lstStyle/>
          <a:p>
            <a:pPr marL="177165" marR="5080" indent="-165100">
              <a:lnSpc>
                <a:spcPct val="100000"/>
              </a:lnSpc>
              <a:spcBef>
                <a:spcPts val="100"/>
              </a:spcBef>
            </a:pPr>
            <a:r>
              <a:rPr sz="1200" spc="-110" dirty="0">
                <a:solidFill>
                  <a:srgbClr val="FFFFFF"/>
                </a:solidFill>
                <a:latin typeface="Arial MT"/>
                <a:cs typeface="Arial MT"/>
              </a:rPr>
              <a:t>Navigation </a:t>
            </a:r>
            <a:r>
              <a:rPr sz="1200" spc="-25" dirty="0">
                <a:solidFill>
                  <a:srgbClr val="FFFFFF"/>
                </a:solidFill>
                <a:latin typeface="Arial MT"/>
                <a:cs typeface="Arial MT"/>
              </a:rPr>
              <a:t>ECU</a:t>
            </a:r>
            <a:endParaRPr sz="1200">
              <a:latin typeface="Arial MT"/>
              <a:cs typeface="Arial MT"/>
            </a:endParaRPr>
          </a:p>
        </p:txBody>
      </p:sp>
      <p:sp>
        <p:nvSpPr>
          <p:cNvPr id="12" name="object 12"/>
          <p:cNvSpPr/>
          <p:nvPr/>
        </p:nvSpPr>
        <p:spPr>
          <a:xfrm>
            <a:off x="2505455" y="3326891"/>
            <a:ext cx="935990" cy="360045"/>
          </a:xfrm>
          <a:custGeom>
            <a:avLst/>
            <a:gdLst/>
            <a:ahLst/>
            <a:cxnLst/>
            <a:rect l="l" t="t" r="r" b="b"/>
            <a:pathLst>
              <a:path w="935989" h="360045">
                <a:moveTo>
                  <a:pt x="875792" y="0"/>
                </a:moveTo>
                <a:lnTo>
                  <a:pt x="59943" y="0"/>
                </a:lnTo>
                <a:lnTo>
                  <a:pt x="36593" y="4704"/>
                </a:lnTo>
                <a:lnTo>
                  <a:pt x="17541" y="17541"/>
                </a:lnTo>
                <a:lnTo>
                  <a:pt x="4704" y="36593"/>
                </a:lnTo>
                <a:lnTo>
                  <a:pt x="0" y="59944"/>
                </a:lnTo>
                <a:lnTo>
                  <a:pt x="0" y="299720"/>
                </a:lnTo>
                <a:lnTo>
                  <a:pt x="4704" y="323070"/>
                </a:lnTo>
                <a:lnTo>
                  <a:pt x="17541" y="342122"/>
                </a:lnTo>
                <a:lnTo>
                  <a:pt x="36593" y="354959"/>
                </a:lnTo>
                <a:lnTo>
                  <a:pt x="59943" y="359664"/>
                </a:lnTo>
                <a:lnTo>
                  <a:pt x="875792" y="359664"/>
                </a:lnTo>
                <a:lnTo>
                  <a:pt x="899142" y="354959"/>
                </a:lnTo>
                <a:lnTo>
                  <a:pt x="918194" y="342122"/>
                </a:lnTo>
                <a:lnTo>
                  <a:pt x="931031" y="323070"/>
                </a:lnTo>
                <a:lnTo>
                  <a:pt x="935735" y="299720"/>
                </a:lnTo>
                <a:lnTo>
                  <a:pt x="935735" y="59944"/>
                </a:lnTo>
                <a:lnTo>
                  <a:pt x="931031" y="36593"/>
                </a:lnTo>
                <a:lnTo>
                  <a:pt x="918194" y="17541"/>
                </a:lnTo>
                <a:lnTo>
                  <a:pt x="899142" y="4704"/>
                </a:lnTo>
                <a:lnTo>
                  <a:pt x="875792" y="0"/>
                </a:lnTo>
                <a:close/>
              </a:path>
            </a:pathLst>
          </a:custGeom>
          <a:solidFill>
            <a:srgbClr val="6F2F9F"/>
          </a:solidFill>
        </p:spPr>
        <p:txBody>
          <a:bodyPr wrap="square" lIns="0" tIns="0" rIns="0" bIns="0" rtlCol="0"/>
          <a:lstStyle/>
          <a:p>
            <a:endParaRPr/>
          </a:p>
        </p:txBody>
      </p:sp>
      <p:sp>
        <p:nvSpPr>
          <p:cNvPr id="13" name="object 13"/>
          <p:cNvSpPr txBox="1"/>
          <p:nvPr/>
        </p:nvSpPr>
        <p:spPr>
          <a:xfrm>
            <a:off x="2713101" y="3309365"/>
            <a:ext cx="520065" cy="391160"/>
          </a:xfrm>
          <a:prstGeom prst="rect">
            <a:avLst/>
          </a:prstGeom>
        </p:spPr>
        <p:txBody>
          <a:bodyPr vert="horz" wrap="square" lIns="0" tIns="12700" rIns="0" bIns="0" rtlCol="0">
            <a:spAutoFit/>
          </a:bodyPr>
          <a:lstStyle/>
          <a:p>
            <a:pPr marL="128270" marR="5080" indent="-116205">
              <a:lnSpc>
                <a:spcPct val="100000"/>
              </a:lnSpc>
              <a:spcBef>
                <a:spcPts val="100"/>
              </a:spcBef>
            </a:pPr>
            <a:r>
              <a:rPr sz="1200" spc="-130" dirty="0">
                <a:solidFill>
                  <a:srgbClr val="FFFFFF"/>
                </a:solidFill>
                <a:latin typeface="Arial MT"/>
                <a:cs typeface="Arial MT"/>
              </a:rPr>
              <a:t>Gateway </a:t>
            </a:r>
            <a:r>
              <a:rPr sz="1200" spc="-25" dirty="0">
                <a:solidFill>
                  <a:srgbClr val="FFFFFF"/>
                </a:solidFill>
                <a:latin typeface="Arial MT"/>
                <a:cs typeface="Arial MT"/>
              </a:rPr>
              <a:t>ECU</a:t>
            </a:r>
            <a:endParaRPr sz="1200">
              <a:latin typeface="Arial MT"/>
              <a:cs typeface="Arial MT"/>
            </a:endParaRPr>
          </a:p>
        </p:txBody>
      </p:sp>
      <p:sp>
        <p:nvSpPr>
          <p:cNvPr id="14" name="object 14"/>
          <p:cNvSpPr/>
          <p:nvPr/>
        </p:nvSpPr>
        <p:spPr>
          <a:xfrm>
            <a:off x="560831" y="4017264"/>
            <a:ext cx="935990" cy="635635"/>
          </a:xfrm>
          <a:custGeom>
            <a:avLst/>
            <a:gdLst/>
            <a:ahLst/>
            <a:cxnLst/>
            <a:rect l="l" t="t" r="r" b="b"/>
            <a:pathLst>
              <a:path w="935990" h="635635">
                <a:moveTo>
                  <a:pt x="829818" y="0"/>
                </a:moveTo>
                <a:lnTo>
                  <a:pt x="105918" y="0"/>
                </a:lnTo>
                <a:lnTo>
                  <a:pt x="64690" y="8316"/>
                </a:lnTo>
                <a:lnTo>
                  <a:pt x="31022" y="31003"/>
                </a:lnTo>
                <a:lnTo>
                  <a:pt x="8323" y="64668"/>
                </a:lnTo>
                <a:lnTo>
                  <a:pt x="0" y="105918"/>
                </a:lnTo>
                <a:lnTo>
                  <a:pt x="0" y="529590"/>
                </a:lnTo>
                <a:lnTo>
                  <a:pt x="8323" y="570839"/>
                </a:lnTo>
                <a:lnTo>
                  <a:pt x="31022" y="604504"/>
                </a:lnTo>
                <a:lnTo>
                  <a:pt x="64690"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sp>
        <p:nvSpPr>
          <p:cNvPr id="15" name="object 15"/>
          <p:cNvSpPr/>
          <p:nvPr/>
        </p:nvSpPr>
        <p:spPr>
          <a:xfrm>
            <a:off x="1712976" y="4017264"/>
            <a:ext cx="935990" cy="635635"/>
          </a:xfrm>
          <a:custGeom>
            <a:avLst/>
            <a:gdLst/>
            <a:ahLst/>
            <a:cxnLst/>
            <a:rect l="l" t="t" r="r" b="b"/>
            <a:pathLst>
              <a:path w="935989" h="635635">
                <a:moveTo>
                  <a:pt x="829818" y="0"/>
                </a:moveTo>
                <a:lnTo>
                  <a:pt x="105918" y="0"/>
                </a:lnTo>
                <a:lnTo>
                  <a:pt x="64668" y="8316"/>
                </a:lnTo>
                <a:lnTo>
                  <a:pt x="31003" y="31003"/>
                </a:lnTo>
                <a:lnTo>
                  <a:pt x="8316" y="64668"/>
                </a:lnTo>
                <a:lnTo>
                  <a:pt x="0" y="105918"/>
                </a:lnTo>
                <a:lnTo>
                  <a:pt x="0" y="529590"/>
                </a:lnTo>
                <a:lnTo>
                  <a:pt x="8316" y="570839"/>
                </a:lnTo>
                <a:lnTo>
                  <a:pt x="31003" y="604504"/>
                </a:lnTo>
                <a:lnTo>
                  <a:pt x="64668"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grpSp>
        <p:nvGrpSpPr>
          <p:cNvPr id="16" name="object 16"/>
          <p:cNvGrpSpPr/>
          <p:nvPr/>
        </p:nvGrpSpPr>
        <p:grpSpPr>
          <a:xfrm>
            <a:off x="3224783" y="4017264"/>
            <a:ext cx="1295400" cy="635635"/>
            <a:chOff x="3224783" y="4017264"/>
            <a:chExt cx="1295400" cy="635635"/>
          </a:xfrm>
        </p:grpSpPr>
        <p:sp>
          <p:nvSpPr>
            <p:cNvPr id="17" name="object 17"/>
            <p:cNvSpPr/>
            <p:nvPr/>
          </p:nvSpPr>
          <p:spPr>
            <a:xfrm>
              <a:off x="3224783" y="4017264"/>
              <a:ext cx="935990" cy="635635"/>
            </a:xfrm>
            <a:custGeom>
              <a:avLst/>
              <a:gdLst/>
              <a:ahLst/>
              <a:cxnLst/>
              <a:rect l="l" t="t" r="r" b="b"/>
              <a:pathLst>
                <a:path w="935989" h="635635">
                  <a:moveTo>
                    <a:pt x="829818" y="0"/>
                  </a:moveTo>
                  <a:lnTo>
                    <a:pt x="105918" y="0"/>
                  </a:lnTo>
                  <a:lnTo>
                    <a:pt x="64668" y="8316"/>
                  </a:lnTo>
                  <a:lnTo>
                    <a:pt x="31003" y="31003"/>
                  </a:lnTo>
                  <a:lnTo>
                    <a:pt x="8316" y="64668"/>
                  </a:lnTo>
                  <a:lnTo>
                    <a:pt x="0" y="105918"/>
                  </a:lnTo>
                  <a:lnTo>
                    <a:pt x="0" y="529590"/>
                  </a:lnTo>
                  <a:lnTo>
                    <a:pt x="8316" y="570839"/>
                  </a:lnTo>
                  <a:lnTo>
                    <a:pt x="31003" y="604504"/>
                  </a:lnTo>
                  <a:lnTo>
                    <a:pt x="64668" y="627191"/>
                  </a:lnTo>
                  <a:lnTo>
                    <a:pt x="105918" y="635508"/>
                  </a:lnTo>
                  <a:lnTo>
                    <a:pt x="829818" y="635508"/>
                  </a:lnTo>
                  <a:lnTo>
                    <a:pt x="871067" y="627191"/>
                  </a:lnTo>
                  <a:lnTo>
                    <a:pt x="904732" y="604504"/>
                  </a:lnTo>
                  <a:lnTo>
                    <a:pt x="927419" y="570839"/>
                  </a:lnTo>
                  <a:lnTo>
                    <a:pt x="935736" y="529590"/>
                  </a:lnTo>
                  <a:lnTo>
                    <a:pt x="935736" y="105918"/>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pic>
          <p:nvPicPr>
            <p:cNvPr id="18" name="object 18"/>
            <p:cNvPicPr/>
            <p:nvPr/>
          </p:nvPicPr>
          <p:blipFill>
            <a:blip r:embed="rId6" cstate="print"/>
            <a:stretch>
              <a:fillRect/>
            </a:stretch>
          </p:blipFill>
          <p:spPr>
            <a:xfrm>
              <a:off x="4172711" y="4107180"/>
              <a:ext cx="347472" cy="381000"/>
            </a:xfrm>
            <a:prstGeom prst="rect">
              <a:avLst/>
            </a:prstGeom>
          </p:spPr>
        </p:pic>
      </p:grpSp>
      <p:grpSp>
        <p:nvGrpSpPr>
          <p:cNvPr id="19" name="object 19"/>
          <p:cNvGrpSpPr/>
          <p:nvPr/>
        </p:nvGrpSpPr>
        <p:grpSpPr>
          <a:xfrm>
            <a:off x="4133115" y="2589332"/>
            <a:ext cx="243840" cy="530225"/>
            <a:chOff x="4133115" y="2589332"/>
            <a:chExt cx="243840" cy="530225"/>
          </a:xfrm>
        </p:grpSpPr>
        <p:pic>
          <p:nvPicPr>
            <p:cNvPr id="20" name="object 20"/>
            <p:cNvPicPr/>
            <p:nvPr/>
          </p:nvPicPr>
          <p:blipFill>
            <a:blip r:embed="rId7" cstate="print"/>
            <a:stretch>
              <a:fillRect/>
            </a:stretch>
          </p:blipFill>
          <p:spPr>
            <a:xfrm>
              <a:off x="4142478" y="2589332"/>
              <a:ext cx="153594" cy="236050"/>
            </a:xfrm>
            <a:prstGeom prst="rect">
              <a:avLst/>
            </a:prstGeom>
          </p:spPr>
        </p:pic>
        <p:pic>
          <p:nvPicPr>
            <p:cNvPr id="21" name="object 21"/>
            <p:cNvPicPr/>
            <p:nvPr/>
          </p:nvPicPr>
          <p:blipFill>
            <a:blip r:embed="rId8" cstate="print"/>
            <a:stretch>
              <a:fillRect/>
            </a:stretch>
          </p:blipFill>
          <p:spPr>
            <a:xfrm>
              <a:off x="4133115" y="2869745"/>
              <a:ext cx="243784" cy="249775"/>
            </a:xfrm>
            <a:prstGeom prst="rect">
              <a:avLst/>
            </a:prstGeom>
          </p:spPr>
        </p:pic>
      </p:grpSp>
      <p:sp>
        <p:nvSpPr>
          <p:cNvPr id="22" name="object 22"/>
          <p:cNvSpPr txBox="1"/>
          <p:nvPr/>
        </p:nvSpPr>
        <p:spPr>
          <a:xfrm>
            <a:off x="3435350" y="2595499"/>
            <a:ext cx="673735" cy="346710"/>
          </a:xfrm>
          <a:prstGeom prst="rect">
            <a:avLst/>
          </a:prstGeom>
        </p:spPr>
        <p:txBody>
          <a:bodyPr vert="horz" wrap="square" lIns="0" tIns="13335" rIns="0" bIns="0" rtlCol="0">
            <a:spAutoFit/>
          </a:bodyPr>
          <a:lstStyle/>
          <a:p>
            <a:pPr marL="12700">
              <a:lnSpc>
                <a:spcPct val="100000"/>
              </a:lnSpc>
              <a:spcBef>
                <a:spcPts val="105"/>
              </a:spcBef>
              <a:tabLst>
                <a:tab pos="216535"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Bluetooth</a:t>
            </a:r>
            <a:r>
              <a:rPr sz="800" u="heavy" spc="500" dirty="0">
                <a:uFill>
                  <a:solidFill>
                    <a:srgbClr val="000000"/>
                  </a:solidFill>
                </a:uFill>
                <a:latin typeface="Arial MT"/>
                <a:cs typeface="Arial MT"/>
              </a:rPr>
              <a:t> </a:t>
            </a:r>
            <a:endParaRPr sz="800">
              <a:latin typeface="Arial MT"/>
              <a:cs typeface="Arial MT"/>
            </a:endParaRPr>
          </a:p>
          <a:p>
            <a:pPr marL="12700">
              <a:lnSpc>
                <a:spcPct val="100000"/>
              </a:lnSpc>
              <a:spcBef>
                <a:spcPts val="600"/>
              </a:spcBef>
              <a:tabLst>
                <a:tab pos="216535" algn="l"/>
                <a:tab pos="660400"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Cellular</a:t>
            </a:r>
            <a:r>
              <a:rPr sz="800" u="heavy" dirty="0">
                <a:uFill>
                  <a:solidFill>
                    <a:srgbClr val="000000"/>
                  </a:solidFill>
                </a:uFill>
                <a:latin typeface="Arial MT"/>
                <a:cs typeface="Arial MT"/>
              </a:rPr>
              <a:t>	</a:t>
            </a:r>
            <a:endParaRPr sz="800">
              <a:latin typeface="Arial MT"/>
              <a:cs typeface="Arial MT"/>
            </a:endParaRPr>
          </a:p>
        </p:txBody>
      </p:sp>
      <p:graphicFrame>
        <p:nvGraphicFramePr>
          <p:cNvPr id="23" name="object 23"/>
          <p:cNvGraphicFramePr>
            <a:graphicFrameLocks noGrp="1"/>
          </p:cNvGraphicFramePr>
          <p:nvPr/>
        </p:nvGraphicFramePr>
        <p:xfrm>
          <a:off x="400811" y="3682746"/>
          <a:ext cx="4259579" cy="1259840"/>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324485">
                  <a:extLst>
                    <a:ext uri="{9D8B030D-6E8A-4147-A177-3AD203B41FA5}">
                      <a16:colId xmlns:a16="http://schemas.microsoft.com/office/drawing/2014/main" val="20001"/>
                    </a:ext>
                  </a:extLst>
                </a:gridCol>
                <a:gridCol w="251460">
                  <a:extLst>
                    <a:ext uri="{9D8B030D-6E8A-4147-A177-3AD203B41FA5}">
                      <a16:colId xmlns:a16="http://schemas.microsoft.com/office/drawing/2014/main" val="20002"/>
                    </a:ext>
                  </a:extLst>
                </a:gridCol>
                <a:gridCol w="1439544">
                  <a:extLst>
                    <a:ext uri="{9D8B030D-6E8A-4147-A177-3AD203B41FA5}">
                      <a16:colId xmlns:a16="http://schemas.microsoft.com/office/drawing/2014/main" val="20003"/>
                    </a:ext>
                  </a:extLst>
                </a:gridCol>
              </a:tblGrid>
              <a:tr h="245745">
                <a:tc gridSpan="2">
                  <a:txBody>
                    <a:bodyPr/>
                    <a:lstStyle/>
                    <a:p>
                      <a:pPr>
                        <a:lnSpc>
                          <a:spcPct val="100000"/>
                        </a:lnSpc>
                      </a:pPr>
                      <a:endParaRPr sz="1200">
                        <a:latin typeface="Times New Roman"/>
                        <a:cs typeface="Times New Roman"/>
                      </a:endParaRPr>
                    </a:p>
                  </a:txBody>
                  <a:tcPr marL="0" marR="0" marT="0" marB="0">
                    <a:lnR w="57150">
                      <a:solidFill>
                        <a:srgbClr val="000000"/>
                      </a:solidFill>
                      <a:prstDash val="solid"/>
                    </a:lnR>
                    <a:lnB w="9525">
                      <a:solidFill>
                        <a:srgbClr val="FF0000"/>
                      </a:solidFill>
                      <a:prstDash val="sysDash"/>
                    </a:lnB>
                  </a:tcPr>
                </a:tc>
                <a:tc hMerge="1">
                  <a:txBody>
                    <a:bodyPr/>
                    <a:lstStyle/>
                    <a:p>
                      <a:endParaRPr/>
                    </a:p>
                  </a:txBody>
                  <a:tcPr marL="0" marR="0" marT="0" marB="0"/>
                </a:tc>
                <a:tc gridSpan="2">
                  <a:txBody>
                    <a:bodyPr/>
                    <a:lstStyle/>
                    <a:p>
                      <a:pPr marL="869315">
                        <a:lnSpc>
                          <a:spcPct val="100000"/>
                        </a:lnSpc>
                        <a:spcBef>
                          <a:spcPts val="635"/>
                        </a:spcBef>
                      </a:pPr>
                      <a:r>
                        <a:rPr sz="800" spc="-85" dirty="0">
                          <a:solidFill>
                            <a:srgbClr val="FF0000"/>
                          </a:solidFill>
                          <a:latin typeface="Arial MT"/>
                          <a:cs typeface="Arial MT"/>
                        </a:rPr>
                        <a:t>Item</a:t>
                      </a:r>
                      <a:r>
                        <a:rPr sz="800" spc="5" dirty="0">
                          <a:solidFill>
                            <a:srgbClr val="FF0000"/>
                          </a:solidFill>
                          <a:latin typeface="Arial MT"/>
                          <a:cs typeface="Arial MT"/>
                        </a:rPr>
                        <a:t> </a:t>
                      </a:r>
                      <a:r>
                        <a:rPr sz="800" spc="-10" dirty="0">
                          <a:solidFill>
                            <a:srgbClr val="FF0000"/>
                          </a:solidFill>
                          <a:latin typeface="Arial MT"/>
                          <a:cs typeface="Arial MT"/>
                        </a:rPr>
                        <a:t>boundary</a:t>
                      </a:r>
                      <a:endParaRPr sz="800">
                        <a:latin typeface="Arial MT"/>
                        <a:cs typeface="Arial MT"/>
                      </a:endParaRPr>
                    </a:p>
                  </a:txBody>
                  <a:tcPr marL="0" marR="0" marT="80645" marB="0">
                    <a:lnL w="57150">
                      <a:solidFill>
                        <a:srgbClr val="000000"/>
                      </a:solidFill>
                      <a:prstDash val="solid"/>
                    </a:lnL>
                    <a:lnB w="9525">
                      <a:solidFill>
                        <a:srgbClr val="FF0000"/>
                      </a:solidFill>
                      <a:prstDash val="sysDash"/>
                    </a:lnB>
                  </a:tcPr>
                </a:tc>
                <a:tc hMerge="1">
                  <a:txBody>
                    <a:bodyPr/>
                    <a:lstStyle/>
                    <a:p>
                      <a:endParaRPr/>
                    </a:p>
                  </a:txBody>
                  <a:tcPr marL="0" marR="0" marT="0" marB="0"/>
                </a:tc>
                <a:extLst>
                  <a:ext uri="{0D108BD9-81ED-4DB2-BD59-A6C34878D82A}">
                    <a16:rowId xmlns:a16="http://schemas.microsoft.com/office/drawing/2014/main" val="10000"/>
                  </a:ext>
                </a:extLst>
              </a:tr>
              <a:tr h="402590">
                <a:tc rowSpan="2">
                  <a:txBody>
                    <a:bodyPr/>
                    <a:lstStyle/>
                    <a:p>
                      <a:pPr>
                        <a:lnSpc>
                          <a:spcPct val="100000"/>
                        </a:lnSpc>
                        <a:spcBef>
                          <a:spcPts val="325"/>
                        </a:spcBef>
                      </a:pPr>
                      <a:endParaRPr sz="1200">
                        <a:latin typeface="Times New Roman"/>
                        <a:cs typeface="Times New Roman"/>
                      </a:endParaRPr>
                    </a:p>
                    <a:p>
                      <a:pPr marL="448309" marR="124460" indent="-111760">
                        <a:lnSpc>
                          <a:spcPct val="100000"/>
                        </a:lnSpc>
                        <a:spcBef>
                          <a:spcPts val="5"/>
                        </a:spcBef>
                        <a:tabLst>
                          <a:tab pos="1090930" algn="l"/>
                          <a:tab pos="1338580" algn="l"/>
                          <a:tab pos="1437640" algn="l"/>
                          <a:tab pos="1631314" algn="l"/>
                        </a:tabLst>
                      </a:pPr>
                      <a:r>
                        <a:rPr sz="1200" spc="-10" dirty="0">
                          <a:solidFill>
                            <a:srgbClr val="FFFFFF"/>
                          </a:solidFill>
                          <a:latin typeface="Arial MT"/>
                          <a:cs typeface="Arial MT"/>
                        </a:rPr>
                        <a:t>Headlamp</a:t>
                      </a:r>
                      <a:r>
                        <a:rPr sz="1200" dirty="0">
                          <a:solidFill>
                            <a:srgbClr val="FFFFFF"/>
                          </a:solidFill>
                          <a:latin typeface="Arial MT"/>
                          <a:cs typeface="Arial MT"/>
                        </a:rPr>
                        <a:t>	</a:t>
                      </a:r>
                      <a:r>
                        <a:rPr sz="1200" u="sng" dirty="0">
                          <a:solidFill>
                            <a:srgbClr val="FFFFFF"/>
                          </a:solidFill>
                          <a:uFill>
                            <a:solidFill>
                              <a:srgbClr val="000000"/>
                            </a:solidFill>
                          </a:uFill>
                          <a:latin typeface="Arial MT"/>
                          <a:cs typeface="Arial MT"/>
                        </a:rPr>
                        <a:t>	</a:t>
                      </a:r>
                      <a:r>
                        <a:rPr sz="1200" dirty="0">
                          <a:solidFill>
                            <a:srgbClr val="FFFFFF"/>
                          </a:solidFill>
                          <a:latin typeface="Arial MT"/>
                          <a:cs typeface="Arial MT"/>
                        </a:rPr>
                        <a:t>		</a:t>
                      </a:r>
                      <a:r>
                        <a:rPr sz="1200" spc="-20" dirty="0">
                          <a:solidFill>
                            <a:srgbClr val="FFFFFF"/>
                          </a:solidFill>
                          <a:latin typeface="Arial MT"/>
                          <a:cs typeface="Arial MT"/>
                        </a:rPr>
                        <a:t>Body </a:t>
                      </a:r>
                      <a:r>
                        <a:rPr sz="1200" spc="-10" dirty="0">
                          <a:solidFill>
                            <a:srgbClr val="FFFFFF"/>
                          </a:solidFill>
                          <a:latin typeface="Arial MT"/>
                          <a:cs typeface="Arial MT"/>
                        </a:rPr>
                        <a:t>switch</a:t>
                      </a:r>
                      <a:r>
                        <a:rPr sz="1200" dirty="0">
                          <a:solidFill>
                            <a:srgbClr val="FFFFFF"/>
                          </a:solidFill>
                          <a:latin typeface="Arial MT"/>
                          <a:cs typeface="Arial MT"/>
                        </a:rPr>
                        <a:t>			</a:t>
                      </a:r>
                      <a:r>
                        <a:rPr sz="1200" spc="-100" dirty="0">
                          <a:solidFill>
                            <a:srgbClr val="FFFFFF"/>
                          </a:solidFill>
                          <a:latin typeface="Arial MT"/>
                          <a:cs typeface="Arial MT"/>
                        </a:rPr>
                        <a:t>control</a:t>
                      </a:r>
                      <a:r>
                        <a:rPr sz="1200" spc="-35" dirty="0">
                          <a:solidFill>
                            <a:srgbClr val="FFFFFF"/>
                          </a:solidFill>
                          <a:latin typeface="Arial MT"/>
                          <a:cs typeface="Arial MT"/>
                        </a:rPr>
                        <a:t> </a:t>
                      </a:r>
                      <a:r>
                        <a:rPr sz="1200" spc="-155" dirty="0">
                          <a:solidFill>
                            <a:srgbClr val="FFFFFF"/>
                          </a:solidFill>
                          <a:latin typeface="Arial MT"/>
                          <a:cs typeface="Arial MT"/>
                        </a:rPr>
                        <a:t>ECU</a:t>
                      </a:r>
                      <a:endParaRPr sz="1200">
                        <a:latin typeface="Arial MT"/>
                        <a:cs typeface="Arial MT"/>
                      </a:endParaRPr>
                    </a:p>
                    <a:p>
                      <a:pPr>
                        <a:lnSpc>
                          <a:spcPct val="100000"/>
                        </a:lnSpc>
                        <a:spcBef>
                          <a:spcPts val="50"/>
                        </a:spcBef>
                      </a:pPr>
                      <a:endParaRPr sz="1200">
                        <a:latin typeface="Times New Roman"/>
                        <a:cs typeface="Times New Roman"/>
                      </a:endParaRPr>
                    </a:p>
                    <a:p>
                      <a:pPr marL="174625">
                        <a:lnSpc>
                          <a:spcPct val="100000"/>
                        </a:lnSpc>
                      </a:pPr>
                      <a:r>
                        <a:rPr sz="1000" b="1" spc="-114" dirty="0">
                          <a:latin typeface="Arial"/>
                          <a:cs typeface="Arial"/>
                        </a:rPr>
                        <a:t>Headlamp</a:t>
                      </a:r>
                      <a:r>
                        <a:rPr sz="1000" b="1" spc="-45" dirty="0">
                          <a:latin typeface="Arial"/>
                          <a:cs typeface="Arial"/>
                        </a:rPr>
                        <a:t> </a:t>
                      </a:r>
                      <a:r>
                        <a:rPr sz="1000" b="1" spc="-10" dirty="0">
                          <a:latin typeface="Arial"/>
                          <a:cs typeface="Arial"/>
                        </a:rPr>
                        <a:t>system</a:t>
                      </a:r>
                      <a:endParaRPr sz="1000">
                        <a:latin typeface="Arial"/>
                        <a:cs typeface="Arial"/>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a:txBody>
                    <a:bodyPr/>
                    <a:lstStyle/>
                    <a:p>
                      <a:pPr>
                        <a:lnSpc>
                          <a:spcPct val="100000"/>
                        </a:lnSpc>
                      </a:pPr>
                      <a:endParaRPr sz="1200">
                        <a:latin typeface="Times New Roman"/>
                        <a:cs typeface="Times New Roman"/>
                      </a:endParaRPr>
                    </a:p>
                  </a:txBody>
                  <a:tcPr marL="0" marR="0" marT="0" marB="0">
                    <a:lnR w="57150">
                      <a:solidFill>
                        <a:srgbClr val="000000"/>
                      </a:solidFill>
                      <a:prstDash val="solid"/>
                    </a:lnR>
                    <a:lnT w="9525">
                      <a:solidFill>
                        <a:srgbClr val="FF0000"/>
                      </a:solidFill>
                      <a:prstDash val="sysDash"/>
                    </a:lnT>
                    <a:lnB w="571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57150">
                      <a:solidFill>
                        <a:srgbClr val="000000"/>
                      </a:solidFill>
                      <a:prstDash val="solid"/>
                    </a:lnL>
                    <a:lnT w="9525">
                      <a:solidFill>
                        <a:srgbClr val="FF0000"/>
                      </a:solidFill>
                      <a:prstDash val="sysDash"/>
                    </a:lnT>
                    <a:lnB w="57150">
                      <a:solidFill>
                        <a:srgbClr val="000000"/>
                      </a:solidFill>
                      <a:prstDash val="solid"/>
                    </a:lnB>
                  </a:tcPr>
                </a:tc>
                <a:tc rowSpan="2">
                  <a:txBody>
                    <a:bodyPr/>
                    <a:lstStyle/>
                    <a:p>
                      <a:pPr marL="240029" marR="737235" indent="50165" algn="just">
                        <a:lnSpc>
                          <a:spcPct val="100000"/>
                        </a:lnSpc>
                        <a:spcBef>
                          <a:spcPts val="990"/>
                        </a:spcBef>
                      </a:pPr>
                      <a:r>
                        <a:rPr sz="1200" spc="-55" dirty="0">
                          <a:solidFill>
                            <a:srgbClr val="FFFFFF"/>
                          </a:solidFill>
                          <a:latin typeface="Arial MT"/>
                          <a:cs typeface="Arial MT"/>
                        </a:rPr>
                        <a:t>Power </a:t>
                      </a:r>
                      <a:r>
                        <a:rPr sz="1200" spc="-10" dirty="0">
                          <a:solidFill>
                            <a:srgbClr val="FFFFFF"/>
                          </a:solidFill>
                          <a:latin typeface="Arial MT"/>
                          <a:cs typeface="Arial MT"/>
                        </a:rPr>
                        <a:t>switch </a:t>
                      </a:r>
                      <a:r>
                        <a:rPr sz="1200" spc="-105" dirty="0">
                          <a:solidFill>
                            <a:srgbClr val="FFFFFF"/>
                          </a:solidFill>
                          <a:latin typeface="Arial MT"/>
                          <a:cs typeface="Arial MT"/>
                        </a:rPr>
                        <a:t>actuator</a:t>
                      </a:r>
                      <a:endParaRPr sz="1200">
                        <a:latin typeface="Arial MT"/>
                        <a:cs typeface="Arial MT"/>
                      </a:endParaRPr>
                    </a:p>
                  </a:txBody>
                  <a:tcPr marL="0" marR="0" marT="125730"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1"/>
                  </a:ext>
                </a:extLst>
              </a:tr>
              <a:tr h="611505">
                <a:tc vMerge="1">
                  <a:txBody>
                    <a:bodyPr/>
                    <a:lstStyle/>
                    <a:p>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gridSpan="2">
                  <a:txBody>
                    <a:bodyPr/>
                    <a:lstStyle/>
                    <a:p>
                      <a:pPr marL="238760">
                        <a:lnSpc>
                          <a:spcPct val="100000"/>
                        </a:lnSpc>
                        <a:spcBef>
                          <a:spcPts val="445"/>
                        </a:spcBef>
                      </a:pPr>
                      <a:r>
                        <a:rPr sz="800" spc="-25" dirty="0">
                          <a:latin typeface="Arial MT"/>
                          <a:cs typeface="Arial MT"/>
                        </a:rPr>
                        <a:t>CAN</a:t>
                      </a:r>
                      <a:endParaRPr sz="800">
                        <a:latin typeface="Arial MT"/>
                        <a:cs typeface="Arial MT"/>
                      </a:endParaRPr>
                    </a:p>
                  </a:txBody>
                  <a:tcPr marL="0" marR="0" marT="56515" marB="0">
                    <a:lnT w="57150">
                      <a:solidFill>
                        <a:srgbClr val="000000"/>
                      </a:solidFill>
                      <a:prstDash val="solid"/>
                    </a:lnT>
                    <a:lnB w="9525">
                      <a:solidFill>
                        <a:srgbClr val="FF0000"/>
                      </a:solidFill>
                      <a:prstDash val="sysDash"/>
                    </a:lnB>
                  </a:tcPr>
                </a:tc>
                <a:tc hMerge="1">
                  <a:txBody>
                    <a:bodyPr/>
                    <a:lstStyle/>
                    <a:p>
                      <a:endParaRPr/>
                    </a:p>
                  </a:txBody>
                  <a:tcPr marL="0" marR="0" marT="0" marB="0"/>
                </a:tc>
                <a:tc vMerge="1">
                  <a:txBody>
                    <a:bodyPr/>
                    <a:lstStyle/>
                    <a:p>
                      <a:endParaRPr/>
                    </a:p>
                  </a:txBody>
                  <a:tcPr marL="0" marR="0" marT="125730"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2"/>
                  </a:ext>
                </a:extLst>
              </a:tr>
            </a:tbl>
          </a:graphicData>
        </a:graphic>
      </p:graphicFrame>
      <p:sp>
        <p:nvSpPr>
          <p:cNvPr id="24" name="object 24"/>
          <p:cNvSpPr/>
          <p:nvPr/>
        </p:nvSpPr>
        <p:spPr>
          <a:xfrm>
            <a:off x="2974085" y="2998470"/>
            <a:ext cx="0" cy="330200"/>
          </a:xfrm>
          <a:custGeom>
            <a:avLst/>
            <a:gdLst/>
            <a:ahLst/>
            <a:cxnLst/>
            <a:rect l="l" t="t" r="r" b="b"/>
            <a:pathLst>
              <a:path h="330200">
                <a:moveTo>
                  <a:pt x="0" y="0"/>
                </a:moveTo>
                <a:lnTo>
                  <a:pt x="0" y="330200"/>
                </a:lnTo>
              </a:path>
            </a:pathLst>
          </a:custGeom>
          <a:ln w="53340">
            <a:solidFill>
              <a:srgbClr val="000000"/>
            </a:solidFill>
          </a:ln>
        </p:spPr>
        <p:txBody>
          <a:bodyPr wrap="square" lIns="0" tIns="0" rIns="0" bIns="0" rtlCol="0"/>
          <a:lstStyle/>
          <a:p>
            <a:endParaRPr/>
          </a:p>
        </p:txBody>
      </p:sp>
      <p:graphicFrame>
        <p:nvGraphicFramePr>
          <p:cNvPr id="25" name="object 25"/>
          <p:cNvGraphicFramePr>
            <a:graphicFrameLocks noGrp="1"/>
          </p:cNvGraphicFramePr>
          <p:nvPr>
            <p:extLst>
              <p:ext uri="{D42A27DB-BD31-4B8C-83A1-F6EECF244321}">
                <p14:modId xmlns:p14="http://schemas.microsoft.com/office/powerpoint/2010/main" val="3393995217"/>
              </p:ext>
            </p:extLst>
          </p:nvPr>
        </p:nvGraphicFramePr>
        <p:xfrm>
          <a:off x="410146" y="5102986"/>
          <a:ext cx="9003665" cy="1198880"/>
        </p:xfrm>
        <a:graphic>
          <a:graphicData uri="http://schemas.openxmlformats.org/drawingml/2006/table">
            <a:tbl>
              <a:tblPr firstRow="1" bandRow="1">
                <a:tableStyleId>{2D5ABB26-0587-4C30-8999-92F81FD0307C}</a:tableStyleId>
              </a:tblPr>
              <a:tblGrid>
                <a:gridCol w="1440180">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080770">
                  <a:extLst>
                    <a:ext uri="{9D8B030D-6E8A-4147-A177-3AD203B41FA5}">
                      <a16:colId xmlns:a16="http://schemas.microsoft.com/office/drawing/2014/main" val="20002"/>
                    </a:ext>
                  </a:extLst>
                </a:gridCol>
                <a:gridCol w="1080770">
                  <a:extLst>
                    <a:ext uri="{9D8B030D-6E8A-4147-A177-3AD203B41FA5}">
                      <a16:colId xmlns:a16="http://schemas.microsoft.com/office/drawing/2014/main" val="20003"/>
                    </a:ext>
                  </a:extLst>
                </a:gridCol>
                <a:gridCol w="4249420">
                  <a:extLst>
                    <a:ext uri="{9D8B030D-6E8A-4147-A177-3AD203B41FA5}">
                      <a16:colId xmlns:a16="http://schemas.microsoft.com/office/drawing/2014/main" val="20004"/>
                    </a:ext>
                  </a:extLst>
                </a:gridCol>
              </a:tblGrid>
              <a:tr h="291465">
                <a:tc>
                  <a:txBody>
                    <a:bodyPr/>
                    <a:lstStyle/>
                    <a:p>
                      <a:pPr marL="635" algn="ctr">
                        <a:lnSpc>
                          <a:spcPct val="100000"/>
                        </a:lnSpc>
                        <a:spcBef>
                          <a:spcPts val="395"/>
                        </a:spcBef>
                      </a:pPr>
                      <a:r>
                        <a:rPr sz="1200" b="1" spc="-10" dirty="0">
                          <a:solidFill>
                            <a:srgbClr val="FFFFFF"/>
                          </a:solidFill>
                          <a:latin typeface="Arial"/>
                          <a:cs typeface="Arial"/>
                        </a:rPr>
                        <a:t>Asset</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50" dirty="0">
                          <a:solidFill>
                            <a:srgbClr val="FFFFFF"/>
                          </a:solidFill>
                          <a:latin typeface="Arial"/>
                          <a:cs typeface="Arial"/>
                        </a:rPr>
                        <a:t>Confidentiality</a:t>
                      </a:r>
                      <a:endParaRPr sz="1200" dirty="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Integrity</a:t>
                      </a:r>
                      <a:endParaRPr sz="1200" dirty="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30" dirty="0">
                          <a:solidFill>
                            <a:srgbClr val="FFFFFF"/>
                          </a:solidFill>
                          <a:latin typeface="Arial"/>
                          <a:cs typeface="Arial"/>
                        </a:rPr>
                        <a:t>Availability</a:t>
                      </a:r>
                      <a:endParaRPr sz="1200" dirty="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marL="1270" algn="ctr">
                        <a:lnSpc>
                          <a:spcPct val="100000"/>
                        </a:lnSpc>
                        <a:spcBef>
                          <a:spcPts val="395"/>
                        </a:spcBef>
                      </a:pPr>
                      <a:r>
                        <a:rPr sz="1200" b="1" spc="-145" dirty="0">
                          <a:solidFill>
                            <a:srgbClr val="FFFFFF"/>
                          </a:solidFill>
                          <a:latin typeface="Arial"/>
                          <a:cs typeface="Arial"/>
                        </a:rPr>
                        <a:t>Damage</a:t>
                      </a:r>
                      <a:r>
                        <a:rPr sz="1200" b="1" spc="-30" dirty="0">
                          <a:solidFill>
                            <a:srgbClr val="FFFFFF"/>
                          </a:solidFill>
                          <a:latin typeface="Arial"/>
                          <a:cs typeface="Arial"/>
                        </a:rPr>
                        <a:t> </a:t>
                      </a:r>
                      <a:r>
                        <a:rPr sz="1200" b="1" spc="-10" dirty="0">
                          <a:solidFill>
                            <a:srgbClr val="FFFFFF"/>
                          </a:solidFill>
                          <a:latin typeface="Arial"/>
                          <a:cs typeface="Arial"/>
                        </a:rPr>
                        <a:t>scenario</a:t>
                      </a:r>
                      <a:endParaRPr sz="1200" dirty="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extLst>
                  <a:ext uri="{0D108BD9-81ED-4DB2-BD59-A6C34878D82A}">
                    <a16:rowId xmlns:a16="http://schemas.microsoft.com/office/drawing/2014/main" val="10000"/>
                  </a:ext>
                </a:extLst>
              </a:tr>
              <a:tr h="450215">
                <a:tc rowSpan="2">
                  <a:txBody>
                    <a:bodyPr/>
                    <a:lstStyle/>
                    <a:p>
                      <a:pPr marL="91440">
                        <a:lnSpc>
                          <a:spcPct val="100000"/>
                        </a:lnSpc>
                        <a:spcBef>
                          <a:spcPts val="295"/>
                        </a:spcBef>
                      </a:pPr>
                      <a:r>
                        <a:rPr sz="1200" spc="-114" dirty="0">
                          <a:latin typeface="Arial MT"/>
                          <a:cs typeface="Arial MT"/>
                        </a:rPr>
                        <a:t>Data</a:t>
                      </a:r>
                      <a:r>
                        <a:rPr sz="1200" spc="-50" dirty="0">
                          <a:latin typeface="Arial MT"/>
                          <a:cs typeface="Arial MT"/>
                        </a:rPr>
                        <a:t> </a:t>
                      </a:r>
                      <a:r>
                        <a:rPr sz="1200" spc="-45" dirty="0">
                          <a:latin typeface="Arial MT"/>
                          <a:cs typeface="Arial MT"/>
                        </a:rPr>
                        <a:t>communication</a:t>
                      </a:r>
                      <a:endParaRPr sz="1200" dirty="0">
                        <a:latin typeface="Arial MT"/>
                        <a:cs typeface="Arial MT"/>
                      </a:endParaRPr>
                    </a:p>
                    <a:p>
                      <a:pPr marL="91440">
                        <a:lnSpc>
                          <a:spcPct val="100000"/>
                        </a:lnSpc>
                      </a:pPr>
                      <a:r>
                        <a:rPr sz="1200" spc="-114" dirty="0">
                          <a:latin typeface="Arial MT"/>
                          <a:cs typeface="Arial MT"/>
                        </a:rPr>
                        <a:t>(lamp</a:t>
                      </a:r>
                      <a:r>
                        <a:rPr sz="1200" spc="-45" dirty="0">
                          <a:latin typeface="Arial MT"/>
                          <a:cs typeface="Arial MT"/>
                        </a:rPr>
                        <a:t> </a:t>
                      </a:r>
                      <a:r>
                        <a:rPr sz="1200" spc="-10" dirty="0">
                          <a:latin typeface="Arial MT"/>
                          <a:cs typeface="Arial MT"/>
                        </a:rPr>
                        <a:t>request)</a:t>
                      </a:r>
                      <a:endParaRPr sz="1200" dirty="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635" algn="ctr">
                        <a:lnSpc>
                          <a:spcPct val="100000"/>
                        </a:lnSpc>
                        <a:spcBef>
                          <a:spcPts val="295"/>
                        </a:spcBef>
                      </a:pPr>
                      <a:r>
                        <a:rPr sz="1200" spc="-50" dirty="0">
                          <a:latin typeface="Arial MT"/>
                          <a:cs typeface="Arial MT"/>
                        </a:rPr>
                        <a:t>-</a:t>
                      </a:r>
                      <a:endParaRPr sz="1200" dirty="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2540" algn="ctr">
                        <a:lnSpc>
                          <a:spcPct val="100000"/>
                        </a:lnSpc>
                        <a:spcBef>
                          <a:spcPts val="295"/>
                        </a:spcBef>
                      </a:pPr>
                      <a:r>
                        <a:rPr sz="1200" spc="-50" dirty="0">
                          <a:latin typeface="Arial MT"/>
                          <a:cs typeface="Arial MT"/>
                        </a:rPr>
                        <a:t>-</a:t>
                      </a:r>
                      <a:endParaRPr sz="1200" dirty="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270" algn="ctr">
                        <a:lnSpc>
                          <a:spcPct val="100000"/>
                        </a:lnSpc>
                        <a:spcBef>
                          <a:spcPts val="295"/>
                        </a:spcBef>
                      </a:pPr>
                      <a:r>
                        <a:rPr sz="1200" spc="-50" dirty="0">
                          <a:latin typeface="Arial MT"/>
                          <a:cs typeface="Arial MT"/>
                        </a:rPr>
                        <a:t>X</a:t>
                      </a:r>
                      <a:endParaRPr sz="1200" dirty="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92075">
                        <a:lnSpc>
                          <a:spcPct val="100000"/>
                        </a:lnSpc>
                        <a:spcBef>
                          <a:spcPts val="295"/>
                        </a:spcBef>
                      </a:pPr>
                      <a:r>
                        <a:rPr sz="1200" spc="-114" dirty="0">
                          <a:latin typeface="Arial MT"/>
                          <a:cs typeface="Arial MT"/>
                        </a:rPr>
                        <a:t>Vehicle</a:t>
                      </a:r>
                      <a:r>
                        <a:rPr sz="1200" spc="-55" dirty="0">
                          <a:latin typeface="Arial MT"/>
                          <a:cs typeface="Arial MT"/>
                        </a:rPr>
                        <a:t> </a:t>
                      </a:r>
                      <a:r>
                        <a:rPr sz="1200" spc="-114" dirty="0">
                          <a:latin typeface="Arial MT"/>
                          <a:cs typeface="Arial MT"/>
                        </a:rPr>
                        <a:t>cannot</a:t>
                      </a:r>
                      <a:r>
                        <a:rPr sz="1200" spc="-30" dirty="0">
                          <a:latin typeface="Arial MT"/>
                          <a:cs typeface="Arial MT"/>
                        </a:rPr>
                        <a:t> </a:t>
                      </a:r>
                      <a:r>
                        <a:rPr sz="1200" spc="-125" dirty="0">
                          <a:latin typeface="Arial MT"/>
                          <a:cs typeface="Arial MT"/>
                        </a:rPr>
                        <a:t>be</a:t>
                      </a:r>
                      <a:r>
                        <a:rPr sz="1200" spc="-25" dirty="0">
                          <a:latin typeface="Arial MT"/>
                          <a:cs typeface="Arial MT"/>
                        </a:rPr>
                        <a:t> </a:t>
                      </a:r>
                      <a:r>
                        <a:rPr sz="1200" spc="-105" dirty="0">
                          <a:latin typeface="Arial MT"/>
                          <a:cs typeface="Arial MT"/>
                        </a:rPr>
                        <a:t>driven</a:t>
                      </a:r>
                      <a:r>
                        <a:rPr sz="1200" spc="-55" dirty="0">
                          <a:latin typeface="Arial MT"/>
                          <a:cs typeface="Arial MT"/>
                        </a:rPr>
                        <a:t> </a:t>
                      </a:r>
                      <a:r>
                        <a:rPr sz="1200" spc="-100" dirty="0">
                          <a:latin typeface="Arial MT"/>
                          <a:cs typeface="Arial MT"/>
                        </a:rPr>
                        <a:t>at</a:t>
                      </a:r>
                      <a:r>
                        <a:rPr sz="1200" spc="-30" dirty="0">
                          <a:latin typeface="Arial MT"/>
                          <a:cs typeface="Arial MT"/>
                        </a:rPr>
                        <a:t> </a:t>
                      </a:r>
                      <a:r>
                        <a:rPr sz="1200" spc="-95" dirty="0">
                          <a:latin typeface="Arial MT"/>
                          <a:cs typeface="Arial MT"/>
                        </a:rPr>
                        <a:t>night,</a:t>
                      </a:r>
                      <a:r>
                        <a:rPr sz="1200" spc="-40" dirty="0">
                          <a:latin typeface="Arial MT"/>
                          <a:cs typeface="Arial MT"/>
                        </a:rPr>
                        <a:t> </a:t>
                      </a:r>
                      <a:r>
                        <a:rPr sz="1200" spc="-125" dirty="0">
                          <a:latin typeface="Arial MT"/>
                          <a:cs typeface="Arial MT"/>
                        </a:rPr>
                        <a:t>because</a:t>
                      </a:r>
                      <a:r>
                        <a:rPr sz="1200" spc="-50" dirty="0">
                          <a:latin typeface="Arial MT"/>
                          <a:cs typeface="Arial MT"/>
                        </a:rPr>
                        <a:t> </a:t>
                      </a:r>
                      <a:r>
                        <a:rPr sz="1200" spc="-100" dirty="0">
                          <a:latin typeface="Arial MT"/>
                          <a:cs typeface="Arial MT"/>
                        </a:rPr>
                        <a:t>the</a:t>
                      </a:r>
                      <a:r>
                        <a:rPr sz="1200" spc="-30" dirty="0">
                          <a:latin typeface="Arial MT"/>
                          <a:cs typeface="Arial MT"/>
                        </a:rPr>
                        <a:t> </a:t>
                      </a:r>
                      <a:r>
                        <a:rPr sz="1200" spc="-125" dirty="0">
                          <a:latin typeface="Arial MT"/>
                          <a:cs typeface="Arial MT"/>
                        </a:rPr>
                        <a:t>headlamp</a:t>
                      </a:r>
                      <a:r>
                        <a:rPr sz="1200" spc="-40" dirty="0">
                          <a:latin typeface="Arial MT"/>
                          <a:cs typeface="Arial MT"/>
                        </a:rPr>
                        <a:t> </a:t>
                      </a:r>
                      <a:r>
                        <a:rPr sz="1200" spc="-100" dirty="0">
                          <a:latin typeface="Arial MT"/>
                          <a:cs typeface="Arial MT"/>
                        </a:rPr>
                        <a:t>function</a:t>
                      </a:r>
                      <a:r>
                        <a:rPr sz="1200" spc="-40" dirty="0">
                          <a:latin typeface="Arial MT"/>
                          <a:cs typeface="Arial MT"/>
                        </a:rPr>
                        <a:t> </a:t>
                      </a:r>
                      <a:r>
                        <a:rPr sz="1200" spc="-25" dirty="0">
                          <a:latin typeface="Arial MT"/>
                          <a:cs typeface="Arial MT"/>
                        </a:rPr>
                        <a:t>was</a:t>
                      </a:r>
                      <a:endParaRPr sz="1200" dirty="0">
                        <a:latin typeface="Arial MT"/>
                        <a:cs typeface="Arial MT"/>
                      </a:endParaRPr>
                    </a:p>
                    <a:p>
                      <a:pPr marL="92075">
                        <a:lnSpc>
                          <a:spcPct val="100000"/>
                        </a:lnSpc>
                      </a:pPr>
                      <a:r>
                        <a:rPr sz="1200" spc="-100" dirty="0">
                          <a:latin typeface="Arial MT"/>
                          <a:cs typeface="Arial MT"/>
                        </a:rPr>
                        <a:t>inhibited</a:t>
                      </a:r>
                      <a:r>
                        <a:rPr sz="1200" spc="-35" dirty="0">
                          <a:latin typeface="Arial MT"/>
                          <a:cs typeface="Arial MT"/>
                        </a:rPr>
                        <a:t> </a:t>
                      </a:r>
                      <a:r>
                        <a:rPr sz="1200" spc="-105" dirty="0">
                          <a:latin typeface="Arial MT"/>
                          <a:cs typeface="Arial MT"/>
                        </a:rPr>
                        <a:t>while</a:t>
                      </a:r>
                      <a:r>
                        <a:rPr sz="1200" spc="-25" dirty="0">
                          <a:latin typeface="Arial MT"/>
                          <a:cs typeface="Arial MT"/>
                        </a:rPr>
                        <a:t> </a:t>
                      </a:r>
                      <a:r>
                        <a:rPr sz="1200" spc="-10" dirty="0">
                          <a:latin typeface="Arial MT"/>
                          <a:cs typeface="Arial MT"/>
                        </a:rPr>
                        <a:t>parked.</a:t>
                      </a:r>
                      <a:endParaRPr sz="1200" dirty="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r h="457200">
                <a:tc vMerge="1">
                  <a:txBody>
                    <a:bodyPr/>
                    <a:lstStyle/>
                    <a:p>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635" algn="ctr">
                        <a:lnSpc>
                          <a:spcPct val="100000"/>
                        </a:lnSpc>
                        <a:spcBef>
                          <a:spcPts val="345"/>
                        </a:spcBef>
                      </a:pPr>
                      <a:r>
                        <a:rPr sz="1200" spc="-50" dirty="0">
                          <a:latin typeface="Arial MT"/>
                          <a:cs typeface="Arial MT"/>
                        </a:rPr>
                        <a:t>-</a:t>
                      </a:r>
                      <a:endParaRPr sz="1200">
                        <a:latin typeface="Arial MT"/>
                        <a:cs typeface="Arial MT"/>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345"/>
                        </a:spcBef>
                      </a:pPr>
                      <a:r>
                        <a:rPr sz="1200" spc="-50" dirty="0">
                          <a:latin typeface="Arial MT"/>
                          <a:cs typeface="Arial MT"/>
                        </a:rPr>
                        <a:t>X</a:t>
                      </a:r>
                      <a:endParaRPr sz="1200">
                        <a:latin typeface="Arial MT"/>
                        <a:cs typeface="Arial MT"/>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345"/>
                        </a:spcBef>
                      </a:pPr>
                      <a:r>
                        <a:rPr sz="1200" spc="-50" dirty="0">
                          <a:latin typeface="Arial MT"/>
                          <a:cs typeface="Arial MT"/>
                        </a:rPr>
                        <a:t>-</a:t>
                      </a:r>
                      <a:endParaRPr sz="1200" dirty="0">
                        <a:latin typeface="Arial MT"/>
                        <a:cs typeface="Arial MT"/>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95"/>
                        </a:spcBef>
                      </a:pPr>
                      <a:r>
                        <a:rPr lang="en-US" sz="1200" spc="-114" dirty="0">
                          <a:latin typeface="Arial MT"/>
                          <a:cs typeface="Arial MT"/>
                        </a:rPr>
                        <a:t>Vehicle</a:t>
                      </a:r>
                      <a:r>
                        <a:rPr lang="en-US" sz="1200" spc="-55" dirty="0">
                          <a:latin typeface="Arial MT"/>
                          <a:cs typeface="Arial MT"/>
                        </a:rPr>
                        <a:t> </a:t>
                      </a:r>
                      <a:r>
                        <a:rPr lang="en-US" sz="1200" spc="-114" dirty="0">
                          <a:latin typeface="Arial MT"/>
                          <a:cs typeface="Arial MT"/>
                        </a:rPr>
                        <a:t>cannot</a:t>
                      </a:r>
                      <a:r>
                        <a:rPr lang="en-US" sz="1200" spc="-30" dirty="0">
                          <a:latin typeface="Arial MT"/>
                          <a:cs typeface="Arial MT"/>
                        </a:rPr>
                        <a:t> </a:t>
                      </a:r>
                      <a:r>
                        <a:rPr lang="en-US" sz="1200" spc="-125" dirty="0">
                          <a:latin typeface="Arial MT"/>
                          <a:cs typeface="Arial MT"/>
                        </a:rPr>
                        <a:t>be</a:t>
                      </a:r>
                      <a:r>
                        <a:rPr lang="en-US" sz="1200" spc="-25" dirty="0">
                          <a:latin typeface="Arial MT"/>
                          <a:cs typeface="Arial MT"/>
                        </a:rPr>
                        <a:t> </a:t>
                      </a:r>
                      <a:r>
                        <a:rPr lang="en-US" sz="1200" spc="-105" dirty="0">
                          <a:latin typeface="Arial MT"/>
                          <a:cs typeface="Arial MT"/>
                        </a:rPr>
                        <a:t>driven</a:t>
                      </a:r>
                      <a:r>
                        <a:rPr lang="en-US" sz="1200" spc="-55" dirty="0">
                          <a:latin typeface="Arial MT"/>
                          <a:cs typeface="Arial MT"/>
                        </a:rPr>
                        <a:t> </a:t>
                      </a:r>
                      <a:r>
                        <a:rPr lang="en-US" sz="1200" spc="-100" dirty="0">
                          <a:latin typeface="Arial MT"/>
                          <a:cs typeface="Arial MT"/>
                        </a:rPr>
                        <a:t>at</a:t>
                      </a:r>
                      <a:r>
                        <a:rPr lang="en-US" sz="1200" spc="-30" dirty="0">
                          <a:latin typeface="Arial MT"/>
                          <a:cs typeface="Arial MT"/>
                        </a:rPr>
                        <a:t> </a:t>
                      </a:r>
                      <a:r>
                        <a:rPr lang="en-US" sz="1200" spc="-95" dirty="0">
                          <a:latin typeface="Arial MT"/>
                          <a:cs typeface="Arial MT"/>
                        </a:rPr>
                        <a:t>night,</a:t>
                      </a:r>
                      <a:r>
                        <a:rPr lang="en-US" sz="1200" spc="-40" dirty="0">
                          <a:latin typeface="Arial MT"/>
                          <a:cs typeface="Arial MT"/>
                        </a:rPr>
                        <a:t> </a:t>
                      </a:r>
                      <a:r>
                        <a:rPr lang="en-US" sz="1200" spc="-125" dirty="0">
                          <a:latin typeface="Arial MT"/>
                          <a:cs typeface="Arial MT"/>
                        </a:rPr>
                        <a:t>because</a:t>
                      </a:r>
                      <a:r>
                        <a:rPr lang="en-US" sz="1200" spc="-50" dirty="0">
                          <a:latin typeface="Arial MT"/>
                          <a:cs typeface="Arial MT"/>
                        </a:rPr>
                        <a:t> </a:t>
                      </a:r>
                      <a:r>
                        <a:rPr lang="en-US" sz="1200" spc="-100" dirty="0">
                          <a:latin typeface="Arial MT"/>
                          <a:cs typeface="Arial MT"/>
                        </a:rPr>
                        <a:t>the</a:t>
                      </a:r>
                      <a:r>
                        <a:rPr lang="en-US" sz="1200" spc="-30" dirty="0">
                          <a:latin typeface="Arial MT"/>
                          <a:cs typeface="Arial MT"/>
                        </a:rPr>
                        <a:t> </a:t>
                      </a:r>
                      <a:r>
                        <a:rPr lang="en-US" sz="1200" spc="-125" dirty="0">
                          <a:latin typeface="Arial MT"/>
                          <a:cs typeface="Arial MT"/>
                        </a:rPr>
                        <a:t>headlamp</a:t>
                      </a:r>
                      <a:r>
                        <a:rPr lang="en-US" sz="1200" spc="-40" dirty="0">
                          <a:latin typeface="Arial MT"/>
                          <a:cs typeface="Arial MT"/>
                        </a:rPr>
                        <a:t> </a:t>
                      </a:r>
                      <a:r>
                        <a:rPr lang="en-US" sz="1200" spc="-100" dirty="0">
                          <a:latin typeface="Arial MT"/>
                          <a:cs typeface="Arial MT"/>
                        </a:rPr>
                        <a:t>function</a:t>
                      </a:r>
                      <a:r>
                        <a:rPr lang="en-US" sz="1200" spc="-40" dirty="0">
                          <a:latin typeface="Arial MT"/>
                          <a:cs typeface="Arial MT"/>
                        </a:rPr>
                        <a:t> </a:t>
                      </a:r>
                      <a:r>
                        <a:rPr lang="en-US" sz="1200" spc="-25" dirty="0">
                          <a:latin typeface="Arial MT"/>
                          <a:cs typeface="Arial MT"/>
                        </a:rPr>
                        <a:t>was</a:t>
                      </a:r>
                      <a:endParaRPr lang="en-US" sz="1200" dirty="0">
                        <a:latin typeface="Arial MT"/>
                        <a:cs typeface="Arial MT"/>
                      </a:endParaRPr>
                    </a:p>
                    <a:p>
                      <a:pPr marL="92075">
                        <a:lnSpc>
                          <a:spcPct val="100000"/>
                        </a:lnSpc>
                      </a:pPr>
                      <a:r>
                        <a:rPr lang="en-US" sz="1200" spc="-100" dirty="0">
                          <a:latin typeface="Arial MT"/>
                          <a:cs typeface="Arial MT"/>
                        </a:rPr>
                        <a:t>inhibited</a:t>
                      </a:r>
                      <a:r>
                        <a:rPr lang="en-US" sz="1200" spc="-35" dirty="0">
                          <a:latin typeface="Arial MT"/>
                          <a:cs typeface="Arial MT"/>
                        </a:rPr>
                        <a:t> </a:t>
                      </a:r>
                      <a:r>
                        <a:rPr lang="en-US" sz="1200" spc="-105" dirty="0">
                          <a:latin typeface="Arial MT"/>
                          <a:cs typeface="Arial MT"/>
                        </a:rPr>
                        <a:t>while</a:t>
                      </a:r>
                      <a:r>
                        <a:rPr lang="en-US" sz="1200" spc="-25" dirty="0">
                          <a:latin typeface="Arial MT"/>
                          <a:cs typeface="Arial MT"/>
                        </a:rPr>
                        <a:t> </a:t>
                      </a:r>
                      <a:r>
                        <a:rPr lang="en-US" sz="1200" spc="-10" dirty="0">
                          <a:latin typeface="Arial MT"/>
                          <a:cs typeface="Arial MT"/>
                        </a:rPr>
                        <a:t>parked.</a:t>
                      </a:r>
                      <a:endParaRPr lang="en-US" sz="1200" dirty="0">
                        <a:latin typeface="Arial MT"/>
                        <a:cs typeface="Arial MT"/>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pic>
        <p:nvPicPr>
          <p:cNvPr id="26" name="object 26"/>
          <p:cNvPicPr/>
          <p:nvPr/>
        </p:nvPicPr>
        <p:blipFill>
          <a:blip r:embed="rId9" cstate="print"/>
          <a:stretch>
            <a:fillRect/>
          </a:stretch>
        </p:blipFill>
        <p:spPr>
          <a:xfrm>
            <a:off x="8371078" y="281813"/>
            <a:ext cx="1236726" cy="155701"/>
          </a:xfrm>
          <a:prstGeom prst="rect">
            <a:avLst/>
          </a:prstGeom>
        </p:spPr>
      </p:pic>
      <p:sp>
        <p:nvSpPr>
          <p:cNvPr id="27" name="Action Button: Go Home 26">
            <a:hlinkClick r:id="rId10" action="ppaction://hlinksldjump" highlightClick="1"/>
            <a:extLst>
              <a:ext uri="{FF2B5EF4-FFF2-40B4-BE49-F238E27FC236}">
                <a16:creationId xmlns:a16="http://schemas.microsoft.com/office/drawing/2014/main" id="{2D39AADD-780A-496B-9D07-F0A0A7794AD7}"/>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52614"/>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sp>
          <p:nvSpPr>
            <p:cNvPr id="7" name="object 7"/>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948131" y="171830"/>
              <a:ext cx="1666417" cy="244221"/>
            </a:xfrm>
            <a:prstGeom prst="rect">
              <a:avLst/>
            </a:prstGeom>
          </p:spPr>
        </p:pic>
      </p:grpSp>
      <p:graphicFrame>
        <p:nvGraphicFramePr>
          <p:cNvPr id="9" name="object 9"/>
          <p:cNvGraphicFramePr>
            <a:graphicFrameLocks noGrp="1"/>
          </p:cNvGraphicFramePr>
          <p:nvPr/>
        </p:nvGraphicFramePr>
        <p:xfrm>
          <a:off x="194119" y="5158232"/>
          <a:ext cx="8930640" cy="1198880"/>
        </p:xfrm>
        <a:graphic>
          <a:graphicData uri="http://schemas.openxmlformats.org/drawingml/2006/table">
            <a:tbl>
              <a:tblPr firstRow="1" bandRow="1">
                <a:tableStyleId>{2D5ABB26-0587-4C30-8999-92F81FD0307C}</a:tableStyleId>
              </a:tblPr>
              <a:tblGrid>
                <a:gridCol w="4104640">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tblGrid>
              <a:tr h="291465">
                <a:tc>
                  <a:txBody>
                    <a:bodyPr/>
                    <a:lstStyle/>
                    <a:p>
                      <a:pPr algn="ctr">
                        <a:lnSpc>
                          <a:spcPct val="100000"/>
                        </a:lnSpc>
                        <a:spcBef>
                          <a:spcPts val="395"/>
                        </a:spcBef>
                      </a:pPr>
                      <a:r>
                        <a:rPr sz="1200" b="1" spc="-150" dirty="0">
                          <a:solidFill>
                            <a:srgbClr val="FFFFFF"/>
                          </a:solidFill>
                          <a:latin typeface="Arial"/>
                          <a:cs typeface="Arial"/>
                        </a:rPr>
                        <a:t>Damage</a:t>
                      </a:r>
                      <a:r>
                        <a:rPr sz="1200" b="1" spc="5" dirty="0">
                          <a:solidFill>
                            <a:srgbClr val="FFFFFF"/>
                          </a:solidFill>
                          <a:latin typeface="Arial"/>
                          <a:cs typeface="Arial"/>
                        </a:rPr>
                        <a:t> </a:t>
                      </a:r>
                      <a:r>
                        <a:rPr sz="1200" b="1" spc="-10" dirty="0">
                          <a:solidFill>
                            <a:srgbClr val="FFFFFF"/>
                          </a:solidFill>
                          <a:latin typeface="Arial"/>
                          <a:cs typeface="Arial"/>
                        </a:rPr>
                        <a:t>scenario</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Safety</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Financial</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35" dirty="0">
                          <a:solidFill>
                            <a:srgbClr val="FFFFFF"/>
                          </a:solidFill>
                          <a:latin typeface="Arial"/>
                          <a:cs typeface="Arial"/>
                        </a:rPr>
                        <a:t>Operational</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Privacy</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extLst>
                  <a:ext uri="{0D108BD9-81ED-4DB2-BD59-A6C34878D82A}">
                    <a16:rowId xmlns:a16="http://schemas.microsoft.com/office/drawing/2014/main" val="10000"/>
                  </a:ext>
                </a:extLst>
              </a:tr>
              <a:tr h="450215">
                <a:tc>
                  <a:txBody>
                    <a:bodyPr/>
                    <a:lstStyle/>
                    <a:p>
                      <a:pPr marL="91440" marR="130810">
                        <a:lnSpc>
                          <a:spcPct val="100000"/>
                        </a:lnSpc>
                        <a:spcBef>
                          <a:spcPts val="295"/>
                        </a:spcBef>
                      </a:pPr>
                      <a:r>
                        <a:rPr sz="1200" spc="-114" dirty="0">
                          <a:latin typeface="Arial MT"/>
                          <a:cs typeface="Arial MT"/>
                        </a:rPr>
                        <a:t>Vehicle</a:t>
                      </a:r>
                      <a:r>
                        <a:rPr sz="1200" spc="-55" dirty="0">
                          <a:latin typeface="Arial MT"/>
                          <a:cs typeface="Arial MT"/>
                        </a:rPr>
                        <a:t> </a:t>
                      </a:r>
                      <a:r>
                        <a:rPr sz="1200" spc="-114" dirty="0">
                          <a:latin typeface="Arial MT"/>
                          <a:cs typeface="Arial MT"/>
                        </a:rPr>
                        <a:t>cannot</a:t>
                      </a:r>
                      <a:r>
                        <a:rPr sz="1200" spc="-30" dirty="0">
                          <a:latin typeface="Arial MT"/>
                          <a:cs typeface="Arial MT"/>
                        </a:rPr>
                        <a:t> </a:t>
                      </a:r>
                      <a:r>
                        <a:rPr sz="1200" spc="-125" dirty="0">
                          <a:latin typeface="Arial MT"/>
                          <a:cs typeface="Arial MT"/>
                        </a:rPr>
                        <a:t>be</a:t>
                      </a:r>
                      <a:r>
                        <a:rPr sz="1200" spc="-25" dirty="0">
                          <a:latin typeface="Arial MT"/>
                          <a:cs typeface="Arial MT"/>
                        </a:rPr>
                        <a:t> </a:t>
                      </a:r>
                      <a:r>
                        <a:rPr sz="1200" spc="-105" dirty="0">
                          <a:latin typeface="Arial MT"/>
                          <a:cs typeface="Arial MT"/>
                        </a:rPr>
                        <a:t>driven</a:t>
                      </a:r>
                      <a:r>
                        <a:rPr sz="1200" spc="-55" dirty="0">
                          <a:latin typeface="Arial MT"/>
                          <a:cs typeface="Arial MT"/>
                        </a:rPr>
                        <a:t> </a:t>
                      </a:r>
                      <a:r>
                        <a:rPr sz="1200" spc="-100" dirty="0">
                          <a:latin typeface="Arial MT"/>
                          <a:cs typeface="Arial MT"/>
                        </a:rPr>
                        <a:t>at</a:t>
                      </a:r>
                      <a:r>
                        <a:rPr sz="1200" spc="-30" dirty="0">
                          <a:latin typeface="Arial MT"/>
                          <a:cs typeface="Arial MT"/>
                        </a:rPr>
                        <a:t> </a:t>
                      </a:r>
                      <a:r>
                        <a:rPr sz="1200" spc="-95" dirty="0">
                          <a:latin typeface="Arial MT"/>
                          <a:cs typeface="Arial MT"/>
                        </a:rPr>
                        <a:t>night,</a:t>
                      </a:r>
                      <a:r>
                        <a:rPr sz="1200" spc="-40" dirty="0">
                          <a:latin typeface="Arial MT"/>
                          <a:cs typeface="Arial MT"/>
                        </a:rPr>
                        <a:t> </a:t>
                      </a:r>
                      <a:r>
                        <a:rPr sz="1200" spc="-125" dirty="0">
                          <a:latin typeface="Arial MT"/>
                          <a:cs typeface="Arial MT"/>
                        </a:rPr>
                        <a:t>because</a:t>
                      </a:r>
                      <a:r>
                        <a:rPr sz="1200" spc="-50" dirty="0">
                          <a:latin typeface="Arial MT"/>
                          <a:cs typeface="Arial MT"/>
                        </a:rPr>
                        <a:t> </a:t>
                      </a:r>
                      <a:r>
                        <a:rPr sz="1200" spc="-100" dirty="0">
                          <a:latin typeface="Arial MT"/>
                          <a:cs typeface="Arial MT"/>
                        </a:rPr>
                        <a:t>the</a:t>
                      </a:r>
                      <a:r>
                        <a:rPr sz="1200" spc="-30" dirty="0">
                          <a:latin typeface="Arial MT"/>
                          <a:cs typeface="Arial MT"/>
                        </a:rPr>
                        <a:t> </a:t>
                      </a:r>
                      <a:r>
                        <a:rPr sz="1200" spc="-125" dirty="0">
                          <a:latin typeface="Arial MT"/>
                          <a:cs typeface="Arial MT"/>
                        </a:rPr>
                        <a:t>headlamp</a:t>
                      </a:r>
                      <a:r>
                        <a:rPr sz="1200" spc="-40" dirty="0">
                          <a:latin typeface="Arial MT"/>
                          <a:cs typeface="Arial MT"/>
                        </a:rPr>
                        <a:t> </a:t>
                      </a:r>
                      <a:r>
                        <a:rPr sz="1200" spc="-100" dirty="0">
                          <a:latin typeface="Arial MT"/>
                          <a:cs typeface="Arial MT"/>
                        </a:rPr>
                        <a:t>function</a:t>
                      </a:r>
                      <a:r>
                        <a:rPr sz="1200" spc="-40" dirty="0">
                          <a:latin typeface="Arial MT"/>
                          <a:cs typeface="Arial MT"/>
                        </a:rPr>
                        <a:t> </a:t>
                      </a:r>
                      <a:r>
                        <a:rPr sz="1200" spc="-45" dirty="0">
                          <a:latin typeface="Arial MT"/>
                          <a:cs typeface="Arial MT"/>
                        </a:rPr>
                        <a:t>was </a:t>
                      </a:r>
                      <a:r>
                        <a:rPr sz="1200" spc="-100" dirty="0">
                          <a:latin typeface="Arial MT"/>
                          <a:cs typeface="Arial MT"/>
                        </a:rPr>
                        <a:t>inhibited</a:t>
                      </a:r>
                      <a:r>
                        <a:rPr sz="1200" spc="-35" dirty="0">
                          <a:latin typeface="Arial MT"/>
                          <a:cs typeface="Arial MT"/>
                        </a:rPr>
                        <a:t> </a:t>
                      </a:r>
                      <a:r>
                        <a:rPr sz="1200" spc="-105" dirty="0">
                          <a:latin typeface="Arial MT"/>
                          <a:cs typeface="Arial MT"/>
                        </a:rPr>
                        <a:t>while</a:t>
                      </a:r>
                      <a:r>
                        <a:rPr sz="1200" spc="-20" dirty="0">
                          <a:latin typeface="Arial MT"/>
                          <a:cs typeface="Arial MT"/>
                        </a:rPr>
                        <a:t> </a:t>
                      </a:r>
                      <a:r>
                        <a:rPr sz="1200" spc="-10" dirty="0">
                          <a:latin typeface="Arial MT"/>
                          <a:cs typeface="Arial MT"/>
                        </a:rPr>
                        <a:t>parked.</a:t>
                      </a:r>
                      <a:endParaRPr sz="120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1015"/>
                        </a:spcBef>
                      </a:pPr>
                      <a:r>
                        <a:rPr sz="1200" spc="-10" dirty="0">
                          <a:latin typeface="Arial MT"/>
                          <a:cs typeface="Arial MT"/>
                        </a:rPr>
                        <a:t>Negligible</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00CC00"/>
                    </a:solidFill>
                  </a:tcPr>
                </a:tc>
                <a:tc>
                  <a:txBody>
                    <a:bodyPr/>
                    <a:lstStyle/>
                    <a:p>
                      <a:pPr algn="ctr">
                        <a:lnSpc>
                          <a:spcPct val="100000"/>
                        </a:lnSpc>
                        <a:spcBef>
                          <a:spcPts val="1015"/>
                        </a:spcBef>
                      </a:pPr>
                      <a:r>
                        <a:rPr sz="1200" spc="-10" dirty="0">
                          <a:latin typeface="Arial MT"/>
                          <a:cs typeface="Arial MT"/>
                        </a:rPr>
                        <a:t>Negligible</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00CC00"/>
                    </a:solidFill>
                  </a:tcPr>
                </a:tc>
                <a:tc>
                  <a:txBody>
                    <a:bodyPr/>
                    <a:lstStyle/>
                    <a:p>
                      <a:pPr marL="1270" algn="ctr">
                        <a:lnSpc>
                          <a:spcPct val="100000"/>
                        </a:lnSpc>
                        <a:spcBef>
                          <a:spcPts val="1015"/>
                        </a:spcBef>
                      </a:pPr>
                      <a:r>
                        <a:rPr sz="1200" spc="-10" dirty="0">
                          <a:latin typeface="Arial MT"/>
                          <a:cs typeface="Arial MT"/>
                        </a:rPr>
                        <a:t>Major</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FF9933"/>
                    </a:solidFill>
                  </a:tcPr>
                </a:tc>
                <a:tc>
                  <a:txBody>
                    <a:bodyPr/>
                    <a:lstStyle/>
                    <a:p>
                      <a:pPr marL="635" algn="ctr">
                        <a:lnSpc>
                          <a:spcPct val="100000"/>
                        </a:lnSpc>
                        <a:spcBef>
                          <a:spcPts val="1015"/>
                        </a:spcBef>
                      </a:pPr>
                      <a:r>
                        <a:rPr sz="1200" spc="-10" dirty="0">
                          <a:latin typeface="Arial MT"/>
                          <a:cs typeface="Arial MT"/>
                        </a:rPr>
                        <a:t>Negligible</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00CC00"/>
                    </a:solidFill>
                  </a:tcPr>
                </a:tc>
                <a:extLst>
                  <a:ext uri="{0D108BD9-81ED-4DB2-BD59-A6C34878D82A}">
                    <a16:rowId xmlns:a16="http://schemas.microsoft.com/office/drawing/2014/main" val="10001"/>
                  </a:ext>
                </a:extLst>
              </a:tr>
              <a:tr h="457200">
                <a:tc>
                  <a:txBody>
                    <a:bodyPr/>
                    <a:lstStyle/>
                    <a:p>
                      <a:pPr marL="91440" marR="252729">
                        <a:lnSpc>
                          <a:spcPct val="100000"/>
                        </a:lnSpc>
                        <a:spcBef>
                          <a:spcPts val="345"/>
                        </a:spcBef>
                      </a:pPr>
                      <a:r>
                        <a:rPr sz="1200" spc="-105" dirty="0">
                          <a:latin typeface="Arial MT"/>
                          <a:cs typeface="Arial MT"/>
                        </a:rPr>
                        <a:t>Front</a:t>
                      </a:r>
                      <a:r>
                        <a:rPr sz="1200" spc="-35" dirty="0">
                          <a:latin typeface="Arial MT"/>
                          <a:cs typeface="Arial MT"/>
                        </a:rPr>
                        <a:t> </a:t>
                      </a:r>
                      <a:r>
                        <a:rPr sz="1200" spc="-95" dirty="0">
                          <a:latin typeface="Arial MT"/>
                          <a:cs typeface="Arial MT"/>
                        </a:rPr>
                        <a:t>collision</a:t>
                      </a:r>
                      <a:r>
                        <a:rPr sz="1200" spc="-70" dirty="0">
                          <a:latin typeface="Arial MT"/>
                          <a:cs typeface="Arial MT"/>
                        </a:rPr>
                        <a:t> </a:t>
                      </a:r>
                      <a:r>
                        <a:rPr sz="1200" spc="-100" dirty="0">
                          <a:latin typeface="Arial MT"/>
                          <a:cs typeface="Arial MT"/>
                        </a:rPr>
                        <a:t>with</a:t>
                      </a:r>
                      <a:r>
                        <a:rPr sz="1200" spc="-25" dirty="0">
                          <a:latin typeface="Arial MT"/>
                          <a:cs typeface="Arial MT"/>
                        </a:rPr>
                        <a:t> </a:t>
                      </a:r>
                      <a:r>
                        <a:rPr sz="1200" spc="-125" dirty="0">
                          <a:latin typeface="Arial MT"/>
                          <a:cs typeface="Arial MT"/>
                        </a:rPr>
                        <a:t>a</a:t>
                      </a:r>
                      <a:r>
                        <a:rPr sz="1200" spc="-30" dirty="0">
                          <a:latin typeface="Arial MT"/>
                          <a:cs typeface="Arial MT"/>
                        </a:rPr>
                        <a:t> </a:t>
                      </a:r>
                      <a:r>
                        <a:rPr sz="1200" spc="-114" dirty="0">
                          <a:latin typeface="Arial MT"/>
                          <a:cs typeface="Arial MT"/>
                        </a:rPr>
                        <a:t>narrow</a:t>
                      </a:r>
                      <a:r>
                        <a:rPr sz="1200" spc="-15" dirty="0">
                          <a:latin typeface="Arial MT"/>
                          <a:cs typeface="Arial MT"/>
                        </a:rPr>
                        <a:t> </a:t>
                      </a:r>
                      <a:r>
                        <a:rPr sz="1200" spc="-105" dirty="0">
                          <a:latin typeface="Arial MT"/>
                          <a:cs typeface="Arial MT"/>
                        </a:rPr>
                        <a:t>stationary</a:t>
                      </a:r>
                      <a:r>
                        <a:rPr sz="1200" spc="-70" dirty="0">
                          <a:latin typeface="Arial MT"/>
                          <a:cs typeface="Arial MT"/>
                        </a:rPr>
                        <a:t> </a:t>
                      </a:r>
                      <a:r>
                        <a:rPr sz="1200" spc="-100" dirty="0">
                          <a:latin typeface="Arial MT"/>
                          <a:cs typeface="Arial MT"/>
                        </a:rPr>
                        <a:t>object</a:t>
                      </a:r>
                      <a:r>
                        <a:rPr sz="1200" spc="-55" dirty="0">
                          <a:latin typeface="Arial MT"/>
                          <a:cs typeface="Arial MT"/>
                        </a:rPr>
                        <a:t> </a:t>
                      </a:r>
                      <a:r>
                        <a:rPr sz="1200" spc="-120" dirty="0">
                          <a:latin typeface="Arial MT"/>
                          <a:cs typeface="Arial MT"/>
                        </a:rPr>
                        <a:t>caused</a:t>
                      </a:r>
                      <a:r>
                        <a:rPr sz="1200" spc="-45" dirty="0">
                          <a:latin typeface="Arial MT"/>
                          <a:cs typeface="Arial MT"/>
                        </a:rPr>
                        <a:t> </a:t>
                      </a:r>
                      <a:r>
                        <a:rPr sz="1200" spc="-114" dirty="0">
                          <a:latin typeface="Arial MT"/>
                          <a:cs typeface="Arial MT"/>
                        </a:rPr>
                        <a:t>by</a:t>
                      </a:r>
                      <a:r>
                        <a:rPr sz="1200" spc="-45" dirty="0">
                          <a:latin typeface="Arial MT"/>
                          <a:cs typeface="Arial MT"/>
                        </a:rPr>
                        <a:t> </a:t>
                      </a:r>
                      <a:r>
                        <a:rPr sz="1200" spc="-90" dirty="0">
                          <a:latin typeface="Arial MT"/>
                          <a:cs typeface="Arial MT"/>
                        </a:rPr>
                        <a:t>unintended </a:t>
                      </a:r>
                      <a:r>
                        <a:rPr sz="1200" spc="-100" dirty="0">
                          <a:latin typeface="Arial MT"/>
                          <a:cs typeface="Arial MT"/>
                        </a:rPr>
                        <a:t>turning-</a:t>
                      </a:r>
                      <a:r>
                        <a:rPr sz="1200" spc="-90" dirty="0">
                          <a:latin typeface="Arial MT"/>
                          <a:cs typeface="Arial MT"/>
                        </a:rPr>
                        <a:t>off</a:t>
                      </a:r>
                      <a:r>
                        <a:rPr sz="1200" spc="-55" dirty="0">
                          <a:latin typeface="Arial MT"/>
                          <a:cs typeface="Arial MT"/>
                        </a:rPr>
                        <a:t> </a:t>
                      </a:r>
                      <a:r>
                        <a:rPr sz="1200" spc="-100" dirty="0">
                          <a:latin typeface="Arial MT"/>
                          <a:cs typeface="Arial MT"/>
                        </a:rPr>
                        <a:t>of</a:t>
                      </a:r>
                      <a:r>
                        <a:rPr sz="1200" spc="-30" dirty="0">
                          <a:latin typeface="Arial MT"/>
                          <a:cs typeface="Arial MT"/>
                        </a:rPr>
                        <a:t> </a:t>
                      </a:r>
                      <a:r>
                        <a:rPr sz="1200" spc="-125" dirty="0">
                          <a:latin typeface="Arial MT"/>
                          <a:cs typeface="Arial MT"/>
                        </a:rPr>
                        <a:t>headlamp</a:t>
                      </a:r>
                      <a:r>
                        <a:rPr sz="1200" spc="-40" dirty="0">
                          <a:latin typeface="Arial MT"/>
                          <a:cs typeface="Arial MT"/>
                        </a:rPr>
                        <a:t> </a:t>
                      </a:r>
                      <a:r>
                        <a:rPr sz="1200" spc="-105" dirty="0">
                          <a:latin typeface="Arial MT"/>
                          <a:cs typeface="Arial MT"/>
                        </a:rPr>
                        <a:t>during</a:t>
                      </a:r>
                      <a:r>
                        <a:rPr sz="1200" spc="-40" dirty="0">
                          <a:latin typeface="Arial MT"/>
                          <a:cs typeface="Arial MT"/>
                        </a:rPr>
                        <a:t> </a:t>
                      </a:r>
                      <a:r>
                        <a:rPr sz="1200" spc="-100" dirty="0">
                          <a:latin typeface="Arial MT"/>
                          <a:cs typeface="Arial MT"/>
                        </a:rPr>
                        <a:t>night</a:t>
                      </a:r>
                      <a:r>
                        <a:rPr sz="1200" spc="-40" dirty="0">
                          <a:latin typeface="Arial MT"/>
                          <a:cs typeface="Arial MT"/>
                        </a:rPr>
                        <a:t> </a:t>
                      </a:r>
                      <a:r>
                        <a:rPr sz="1200" spc="-100" dirty="0">
                          <a:latin typeface="Arial MT"/>
                          <a:cs typeface="Arial MT"/>
                        </a:rPr>
                        <a:t>driving</a:t>
                      </a:r>
                      <a:r>
                        <a:rPr sz="1200" spc="-30" dirty="0">
                          <a:latin typeface="Arial MT"/>
                          <a:cs typeface="Arial MT"/>
                        </a:rPr>
                        <a:t> </a:t>
                      </a:r>
                      <a:r>
                        <a:rPr sz="1200" spc="-100" dirty="0">
                          <a:latin typeface="Arial MT"/>
                          <a:cs typeface="Arial MT"/>
                        </a:rPr>
                        <a:t>at</a:t>
                      </a:r>
                      <a:r>
                        <a:rPr sz="1200" spc="-30" dirty="0">
                          <a:latin typeface="Arial MT"/>
                          <a:cs typeface="Arial MT"/>
                        </a:rPr>
                        <a:t> </a:t>
                      </a:r>
                      <a:r>
                        <a:rPr sz="1200" spc="-135" dirty="0">
                          <a:latin typeface="Arial MT"/>
                          <a:cs typeface="Arial MT"/>
                        </a:rPr>
                        <a:t>medium</a:t>
                      </a:r>
                      <a:r>
                        <a:rPr sz="1200" spc="-30" dirty="0">
                          <a:latin typeface="Arial MT"/>
                          <a:cs typeface="Arial MT"/>
                        </a:rPr>
                        <a:t> </a:t>
                      </a:r>
                      <a:r>
                        <a:rPr sz="1200" spc="-20" dirty="0">
                          <a:latin typeface="Arial MT"/>
                          <a:cs typeface="Arial MT"/>
                        </a:rPr>
                        <a:t>speed</a:t>
                      </a:r>
                      <a:endParaRPr sz="1200">
                        <a:latin typeface="Arial MT"/>
                        <a:cs typeface="Arial MT"/>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65"/>
                        </a:spcBef>
                      </a:pPr>
                      <a:r>
                        <a:rPr sz="1200" spc="-10" dirty="0">
                          <a:latin typeface="Arial MT"/>
                          <a:cs typeface="Arial MT"/>
                        </a:rPr>
                        <a:t>Severe</a:t>
                      </a:r>
                      <a:endParaRPr sz="1200">
                        <a:latin typeface="Arial MT"/>
                        <a:cs typeface="Arial MT"/>
                      </a:endParaRPr>
                    </a:p>
                  </a:txBody>
                  <a:tcPr marL="0" marR="0" marT="135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0000"/>
                    </a:solidFill>
                  </a:tcPr>
                </a:tc>
                <a:tc>
                  <a:txBody>
                    <a:bodyPr/>
                    <a:lstStyle/>
                    <a:p>
                      <a:pPr marL="635" algn="ctr">
                        <a:lnSpc>
                          <a:spcPct val="100000"/>
                        </a:lnSpc>
                        <a:spcBef>
                          <a:spcPts val="1065"/>
                        </a:spcBef>
                      </a:pPr>
                      <a:r>
                        <a:rPr sz="1200" spc="-10" dirty="0">
                          <a:latin typeface="Arial MT"/>
                          <a:cs typeface="Arial MT"/>
                        </a:rPr>
                        <a:t>Major</a:t>
                      </a:r>
                      <a:endParaRPr sz="1200">
                        <a:latin typeface="Arial MT"/>
                        <a:cs typeface="Arial MT"/>
                      </a:endParaRPr>
                    </a:p>
                  </a:txBody>
                  <a:tcPr marL="0" marR="0" marT="135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9933"/>
                    </a:solidFill>
                  </a:tcPr>
                </a:tc>
                <a:tc>
                  <a:txBody>
                    <a:bodyPr/>
                    <a:lstStyle/>
                    <a:p>
                      <a:pPr marL="1270" algn="ctr">
                        <a:lnSpc>
                          <a:spcPct val="100000"/>
                        </a:lnSpc>
                        <a:spcBef>
                          <a:spcPts val="1065"/>
                        </a:spcBef>
                      </a:pPr>
                      <a:r>
                        <a:rPr sz="1200" spc="-10" dirty="0">
                          <a:latin typeface="Arial MT"/>
                          <a:cs typeface="Arial MT"/>
                        </a:rPr>
                        <a:t>Major</a:t>
                      </a:r>
                      <a:endParaRPr sz="1200">
                        <a:latin typeface="Arial MT"/>
                        <a:cs typeface="Arial MT"/>
                      </a:endParaRPr>
                    </a:p>
                  </a:txBody>
                  <a:tcPr marL="0" marR="0" marT="135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9933"/>
                    </a:solidFill>
                  </a:tcPr>
                </a:tc>
                <a:tc>
                  <a:txBody>
                    <a:bodyPr/>
                    <a:lstStyle/>
                    <a:p>
                      <a:pPr marL="635" algn="ctr">
                        <a:lnSpc>
                          <a:spcPct val="100000"/>
                        </a:lnSpc>
                        <a:spcBef>
                          <a:spcPts val="1065"/>
                        </a:spcBef>
                      </a:pPr>
                      <a:r>
                        <a:rPr sz="1200" spc="-10" dirty="0">
                          <a:latin typeface="Arial MT"/>
                          <a:cs typeface="Arial MT"/>
                        </a:rPr>
                        <a:t>Negligible</a:t>
                      </a:r>
                      <a:endParaRPr sz="1200" dirty="0">
                        <a:latin typeface="Arial MT"/>
                        <a:cs typeface="Arial MT"/>
                      </a:endParaRPr>
                    </a:p>
                  </a:txBody>
                  <a:tcPr marL="0" marR="0" marT="1352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CC00"/>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414527" y="2438400"/>
          <a:ext cx="1009015" cy="1438910"/>
        </p:xfrm>
        <a:graphic>
          <a:graphicData uri="http://schemas.openxmlformats.org/drawingml/2006/table">
            <a:tbl>
              <a:tblPr firstRow="1" bandRow="1">
                <a:tableStyleId>{2D5ABB26-0587-4C30-8999-92F81FD0307C}</a:tableStyleId>
              </a:tblPr>
              <a:tblGrid>
                <a:gridCol w="1009015">
                  <a:extLst>
                    <a:ext uri="{9D8B030D-6E8A-4147-A177-3AD203B41FA5}">
                      <a16:colId xmlns:a16="http://schemas.microsoft.com/office/drawing/2014/main" val="20000"/>
                    </a:ext>
                  </a:extLst>
                </a:gridCol>
              </a:tblGrid>
              <a:tr h="359410">
                <a:tc>
                  <a:txBody>
                    <a:bodyPr/>
                    <a:lstStyle/>
                    <a:p>
                      <a:pPr marL="1270" algn="ctr">
                        <a:lnSpc>
                          <a:spcPct val="100000"/>
                        </a:lnSpc>
                        <a:spcBef>
                          <a:spcPts val="310"/>
                        </a:spcBef>
                      </a:pPr>
                      <a:r>
                        <a:rPr sz="1800" spc="-25" dirty="0">
                          <a:latin typeface="Arial MT"/>
                          <a:cs typeface="Arial MT"/>
                        </a:rPr>
                        <a:t>Severe</a:t>
                      </a:r>
                      <a:endParaRPr sz="1800">
                        <a:latin typeface="Arial MT"/>
                        <a:cs typeface="Arial MT"/>
                      </a:endParaRPr>
                    </a:p>
                  </a:txBody>
                  <a:tcPr marL="0" marR="0" marT="3937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0000"/>
                    </a:solidFill>
                  </a:tcPr>
                </a:tc>
                <a:extLst>
                  <a:ext uri="{0D108BD9-81ED-4DB2-BD59-A6C34878D82A}">
                    <a16:rowId xmlns:a16="http://schemas.microsoft.com/office/drawing/2014/main" val="10000"/>
                  </a:ext>
                </a:extLst>
              </a:tr>
              <a:tr h="360680">
                <a:tc>
                  <a:txBody>
                    <a:bodyPr/>
                    <a:lstStyle/>
                    <a:p>
                      <a:pPr algn="ctr">
                        <a:lnSpc>
                          <a:spcPct val="100000"/>
                        </a:lnSpc>
                        <a:spcBef>
                          <a:spcPts val="310"/>
                        </a:spcBef>
                      </a:pPr>
                      <a:r>
                        <a:rPr sz="1800" spc="-10" dirty="0">
                          <a:latin typeface="Arial MT"/>
                          <a:cs typeface="Arial MT"/>
                        </a:rPr>
                        <a:t>Major</a:t>
                      </a:r>
                      <a:endParaRPr sz="1800">
                        <a:latin typeface="Arial MT"/>
                        <a:cs typeface="Arial MT"/>
                      </a:endParaRPr>
                    </a:p>
                  </a:txBody>
                  <a:tcPr marL="0" marR="0" marT="3937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9933"/>
                    </a:solidFill>
                  </a:tcPr>
                </a:tc>
                <a:extLst>
                  <a:ext uri="{0D108BD9-81ED-4DB2-BD59-A6C34878D82A}">
                    <a16:rowId xmlns:a16="http://schemas.microsoft.com/office/drawing/2014/main" val="10001"/>
                  </a:ext>
                </a:extLst>
              </a:tr>
              <a:tr h="359410">
                <a:tc>
                  <a:txBody>
                    <a:bodyPr/>
                    <a:lstStyle/>
                    <a:p>
                      <a:pPr marL="1270" algn="ctr">
                        <a:lnSpc>
                          <a:spcPct val="100000"/>
                        </a:lnSpc>
                        <a:spcBef>
                          <a:spcPts val="305"/>
                        </a:spcBef>
                      </a:pPr>
                      <a:r>
                        <a:rPr sz="1800" spc="-65" dirty="0">
                          <a:latin typeface="Arial MT"/>
                          <a:cs typeface="Arial MT"/>
                        </a:rPr>
                        <a:t>Moderate</a:t>
                      </a:r>
                      <a:endParaRPr sz="1800">
                        <a:latin typeface="Arial MT"/>
                        <a:cs typeface="Arial MT"/>
                      </a:endParaRPr>
                    </a:p>
                  </a:txBody>
                  <a:tcPr marL="0" marR="0" marT="3873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FF00"/>
                    </a:solidFill>
                  </a:tcPr>
                </a:tc>
                <a:extLst>
                  <a:ext uri="{0D108BD9-81ED-4DB2-BD59-A6C34878D82A}">
                    <a16:rowId xmlns:a16="http://schemas.microsoft.com/office/drawing/2014/main" val="10002"/>
                  </a:ext>
                </a:extLst>
              </a:tr>
              <a:tr h="359410">
                <a:tc>
                  <a:txBody>
                    <a:bodyPr/>
                    <a:lstStyle/>
                    <a:p>
                      <a:pPr marL="1270" algn="ctr">
                        <a:lnSpc>
                          <a:spcPct val="100000"/>
                        </a:lnSpc>
                        <a:spcBef>
                          <a:spcPts val="310"/>
                        </a:spcBef>
                      </a:pPr>
                      <a:r>
                        <a:rPr sz="1800" spc="-60" dirty="0">
                          <a:latin typeface="Arial MT"/>
                          <a:cs typeface="Arial MT"/>
                        </a:rPr>
                        <a:t>Negligible</a:t>
                      </a:r>
                      <a:endParaRPr sz="1800">
                        <a:latin typeface="Arial MT"/>
                        <a:cs typeface="Arial MT"/>
                      </a:endParaRPr>
                    </a:p>
                  </a:txBody>
                  <a:tcPr marL="0" marR="0" marT="3937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CC00"/>
                    </a:solidFill>
                  </a:tcPr>
                </a:tc>
                <a:extLst>
                  <a:ext uri="{0D108BD9-81ED-4DB2-BD59-A6C34878D82A}">
                    <a16:rowId xmlns:a16="http://schemas.microsoft.com/office/drawing/2014/main" val="10003"/>
                  </a:ext>
                </a:extLst>
              </a:tr>
            </a:tbl>
          </a:graphicData>
        </a:graphic>
      </p:graphicFrame>
      <p:grpSp>
        <p:nvGrpSpPr>
          <p:cNvPr id="11" name="object 11"/>
          <p:cNvGrpSpPr/>
          <p:nvPr/>
        </p:nvGrpSpPr>
        <p:grpSpPr>
          <a:xfrm>
            <a:off x="1639823" y="2510027"/>
            <a:ext cx="506095" cy="1300480"/>
            <a:chOff x="1639823" y="2510027"/>
            <a:chExt cx="506095" cy="1300480"/>
          </a:xfrm>
        </p:grpSpPr>
        <p:sp>
          <p:nvSpPr>
            <p:cNvPr id="12" name="object 12"/>
            <p:cNvSpPr/>
            <p:nvPr/>
          </p:nvSpPr>
          <p:spPr>
            <a:xfrm>
              <a:off x="1641347" y="2511551"/>
              <a:ext cx="502920" cy="1297305"/>
            </a:xfrm>
            <a:custGeom>
              <a:avLst/>
              <a:gdLst/>
              <a:ahLst/>
              <a:cxnLst/>
              <a:rect l="l" t="t" r="r" b="b"/>
              <a:pathLst>
                <a:path w="502919" h="1297304">
                  <a:moveTo>
                    <a:pt x="251459" y="0"/>
                  </a:moveTo>
                  <a:lnTo>
                    <a:pt x="0" y="251460"/>
                  </a:lnTo>
                  <a:lnTo>
                    <a:pt x="125729" y="251460"/>
                  </a:lnTo>
                  <a:lnTo>
                    <a:pt x="125729" y="1296924"/>
                  </a:lnTo>
                  <a:lnTo>
                    <a:pt x="377189" y="1296924"/>
                  </a:lnTo>
                  <a:lnTo>
                    <a:pt x="377189" y="251460"/>
                  </a:lnTo>
                  <a:lnTo>
                    <a:pt x="502919" y="251460"/>
                  </a:lnTo>
                  <a:lnTo>
                    <a:pt x="251459" y="0"/>
                  </a:lnTo>
                  <a:close/>
                </a:path>
              </a:pathLst>
            </a:custGeom>
            <a:solidFill>
              <a:srgbClr val="006FC0"/>
            </a:solidFill>
          </p:spPr>
          <p:txBody>
            <a:bodyPr wrap="square" lIns="0" tIns="0" rIns="0" bIns="0" rtlCol="0"/>
            <a:lstStyle/>
            <a:p>
              <a:endParaRPr/>
            </a:p>
          </p:txBody>
        </p:sp>
        <p:sp>
          <p:nvSpPr>
            <p:cNvPr id="13" name="object 13"/>
            <p:cNvSpPr/>
            <p:nvPr/>
          </p:nvSpPr>
          <p:spPr>
            <a:xfrm>
              <a:off x="1641347" y="2511551"/>
              <a:ext cx="502920" cy="1297305"/>
            </a:xfrm>
            <a:custGeom>
              <a:avLst/>
              <a:gdLst/>
              <a:ahLst/>
              <a:cxnLst/>
              <a:rect l="l" t="t" r="r" b="b"/>
              <a:pathLst>
                <a:path w="502919" h="1297304">
                  <a:moveTo>
                    <a:pt x="502919" y="251460"/>
                  </a:moveTo>
                  <a:lnTo>
                    <a:pt x="377189" y="251460"/>
                  </a:lnTo>
                  <a:lnTo>
                    <a:pt x="377189" y="1296924"/>
                  </a:lnTo>
                  <a:lnTo>
                    <a:pt x="125729" y="1296924"/>
                  </a:lnTo>
                  <a:lnTo>
                    <a:pt x="125729" y="251460"/>
                  </a:lnTo>
                  <a:lnTo>
                    <a:pt x="0" y="251460"/>
                  </a:lnTo>
                  <a:lnTo>
                    <a:pt x="251459" y="0"/>
                  </a:lnTo>
                  <a:lnTo>
                    <a:pt x="502919" y="251460"/>
                  </a:lnTo>
                  <a:close/>
                </a:path>
              </a:pathLst>
            </a:custGeom>
            <a:ln w="3175">
              <a:solidFill>
                <a:srgbClr val="000000"/>
              </a:solidFill>
            </a:ln>
          </p:spPr>
          <p:txBody>
            <a:bodyPr wrap="square" lIns="0" tIns="0" rIns="0" bIns="0" rtlCol="0"/>
            <a:lstStyle/>
            <a:p>
              <a:endParaRPr/>
            </a:p>
          </p:txBody>
        </p:sp>
      </p:grpSp>
      <p:sp>
        <p:nvSpPr>
          <p:cNvPr id="14" name="object 14"/>
          <p:cNvSpPr txBox="1"/>
          <p:nvPr/>
        </p:nvSpPr>
        <p:spPr>
          <a:xfrm>
            <a:off x="1797237" y="2976117"/>
            <a:ext cx="230504" cy="464184"/>
          </a:xfrm>
          <a:prstGeom prst="rect">
            <a:avLst/>
          </a:prstGeom>
        </p:spPr>
        <p:txBody>
          <a:bodyPr vert="vert" wrap="square" lIns="0" tIns="1270" rIns="0" bIns="0" rtlCol="0">
            <a:spAutoFit/>
          </a:bodyPr>
          <a:lstStyle/>
          <a:p>
            <a:pPr marL="12700">
              <a:lnSpc>
                <a:spcPct val="100000"/>
              </a:lnSpc>
              <a:spcBef>
                <a:spcPts val="10"/>
              </a:spcBef>
            </a:pPr>
            <a:r>
              <a:rPr sz="1400" spc="-120" dirty="0">
                <a:solidFill>
                  <a:srgbClr val="FFFFFF"/>
                </a:solidFill>
                <a:latin typeface="Arial MT"/>
                <a:cs typeface="Arial MT"/>
              </a:rPr>
              <a:t>Impact</a:t>
            </a:r>
            <a:endParaRPr sz="1400">
              <a:latin typeface="Arial MT"/>
              <a:cs typeface="Arial MT"/>
            </a:endParaRPr>
          </a:p>
        </p:txBody>
      </p:sp>
      <p:sp>
        <p:nvSpPr>
          <p:cNvPr id="15" name="object 15"/>
          <p:cNvSpPr txBox="1"/>
          <p:nvPr/>
        </p:nvSpPr>
        <p:spPr>
          <a:xfrm>
            <a:off x="79654" y="614526"/>
            <a:ext cx="9467215" cy="4491355"/>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60" dirty="0">
                <a:latin typeface="Arial MT"/>
                <a:cs typeface="Arial MT"/>
              </a:rPr>
              <a:t>Impact</a:t>
            </a:r>
            <a:r>
              <a:rPr sz="1600" spc="-85" dirty="0">
                <a:latin typeface="Arial MT"/>
                <a:cs typeface="Arial MT"/>
              </a:rPr>
              <a:t> </a:t>
            </a:r>
            <a:r>
              <a:rPr sz="1600" spc="-130" dirty="0">
                <a:latin typeface="Arial MT"/>
                <a:cs typeface="Arial MT"/>
              </a:rPr>
              <a:t>rating</a:t>
            </a:r>
            <a:r>
              <a:rPr sz="1600" spc="-70" dirty="0">
                <a:latin typeface="Arial MT"/>
                <a:cs typeface="Arial MT"/>
              </a:rPr>
              <a:t> </a:t>
            </a:r>
            <a:r>
              <a:rPr sz="1600" spc="-50" dirty="0">
                <a:latin typeface="Arial MT"/>
                <a:cs typeface="Arial MT"/>
              </a:rPr>
              <a:t>:</a:t>
            </a:r>
            <a:endParaRPr sz="1600" dirty="0">
              <a:latin typeface="Arial MT"/>
              <a:cs typeface="Arial MT"/>
            </a:endParaRPr>
          </a:p>
          <a:p>
            <a:pPr marL="646430" lvl="1" indent="-176530">
              <a:lnSpc>
                <a:spcPct val="100000"/>
              </a:lnSpc>
              <a:spcBef>
                <a:spcPts val="985"/>
              </a:spcBef>
              <a:buFont typeface="Wingdings"/>
              <a:buChar char=""/>
              <a:tabLst>
                <a:tab pos="646430" algn="l"/>
              </a:tabLst>
            </a:pPr>
            <a:r>
              <a:rPr sz="1600" spc="-160" dirty="0">
                <a:latin typeface="Arial MT"/>
                <a:cs typeface="Arial MT"/>
              </a:rPr>
              <a:t>Assess</a:t>
            </a:r>
            <a:r>
              <a:rPr sz="1600" spc="-50" dirty="0">
                <a:latin typeface="Arial MT"/>
                <a:cs typeface="Arial MT"/>
              </a:rPr>
              <a:t> </a:t>
            </a:r>
            <a:r>
              <a:rPr sz="1600" spc="-150" dirty="0">
                <a:latin typeface="Arial MT"/>
                <a:cs typeface="Arial MT"/>
              </a:rPr>
              <a:t>the</a:t>
            </a:r>
            <a:r>
              <a:rPr sz="1600" spc="-40" dirty="0">
                <a:latin typeface="Arial MT"/>
                <a:cs typeface="Arial MT"/>
              </a:rPr>
              <a:t> </a:t>
            </a:r>
            <a:r>
              <a:rPr sz="1600" spc="-185" dirty="0">
                <a:latin typeface="Arial MT"/>
                <a:cs typeface="Arial MT"/>
              </a:rPr>
              <a:t>damage</a:t>
            </a:r>
            <a:r>
              <a:rPr sz="1600" spc="-55" dirty="0">
                <a:latin typeface="Arial MT"/>
                <a:cs typeface="Arial MT"/>
              </a:rPr>
              <a:t> </a:t>
            </a:r>
            <a:r>
              <a:rPr sz="1600" spc="-150" dirty="0">
                <a:latin typeface="Arial MT"/>
                <a:cs typeface="Arial MT"/>
              </a:rPr>
              <a:t>scenarios</a:t>
            </a:r>
            <a:r>
              <a:rPr sz="1600" spc="-85" dirty="0">
                <a:latin typeface="Arial MT"/>
                <a:cs typeface="Arial MT"/>
              </a:rPr>
              <a:t> </a:t>
            </a:r>
            <a:r>
              <a:rPr sz="1600" spc="-140" dirty="0">
                <a:latin typeface="Arial MT"/>
                <a:cs typeface="Arial MT"/>
              </a:rPr>
              <a:t>against</a:t>
            </a:r>
            <a:r>
              <a:rPr sz="1600" spc="-65" dirty="0">
                <a:latin typeface="Arial MT"/>
                <a:cs typeface="Arial MT"/>
              </a:rPr>
              <a:t> </a:t>
            </a:r>
            <a:r>
              <a:rPr sz="1600" spc="-160" dirty="0">
                <a:latin typeface="Arial MT"/>
                <a:cs typeface="Arial MT"/>
              </a:rPr>
              <a:t>adverse</a:t>
            </a:r>
            <a:r>
              <a:rPr sz="1600" spc="-75" dirty="0">
                <a:latin typeface="Arial MT"/>
                <a:cs typeface="Arial MT"/>
              </a:rPr>
              <a:t> </a:t>
            </a:r>
            <a:r>
              <a:rPr sz="1600" spc="-165" dirty="0">
                <a:latin typeface="Arial MT"/>
                <a:cs typeface="Arial MT"/>
              </a:rPr>
              <a:t>consequences</a:t>
            </a:r>
            <a:r>
              <a:rPr sz="1600" spc="-70" dirty="0">
                <a:latin typeface="Arial MT"/>
                <a:cs typeface="Arial MT"/>
              </a:rPr>
              <a:t> </a:t>
            </a:r>
            <a:r>
              <a:rPr sz="1600" spc="-120" dirty="0">
                <a:latin typeface="Arial MT"/>
                <a:cs typeface="Arial MT"/>
              </a:rPr>
              <a:t>for</a:t>
            </a:r>
            <a:r>
              <a:rPr sz="1600" spc="-60" dirty="0">
                <a:latin typeface="Arial MT"/>
                <a:cs typeface="Arial MT"/>
              </a:rPr>
              <a:t> </a:t>
            </a:r>
            <a:r>
              <a:rPr sz="1600" spc="-55" dirty="0">
                <a:latin typeface="Arial MT"/>
                <a:cs typeface="Arial MT"/>
              </a:rPr>
              <a:t>stakeholders</a:t>
            </a:r>
            <a:endParaRPr sz="1600" dirty="0">
              <a:latin typeface="Arial MT"/>
              <a:cs typeface="Arial MT"/>
            </a:endParaRPr>
          </a:p>
          <a:p>
            <a:pPr marL="646430" lvl="1" indent="-176530">
              <a:lnSpc>
                <a:spcPct val="100000"/>
              </a:lnSpc>
              <a:spcBef>
                <a:spcPts val="985"/>
              </a:spcBef>
              <a:buFont typeface="Wingdings"/>
              <a:buChar char=""/>
              <a:tabLst>
                <a:tab pos="646430" algn="l"/>
              </a:tabLst>
            </a:pPr>
            <a:r>
              <a:rPr sz="1600" spc="-170" dirty="0">
                <a:latin typeface="Arial MT"/>
                <a:cs typeface="Arial MT"/>
              </a:rPr>
              <a:t>Depends</a:t>
            </a:r>
            <a:r>
              <a:rPr sz="1600" spc="-90" dirty="0">
                <a:latin typeface="Arial MT"/>
                <a:cs typeface="Arial MT"/>
              </a:rPr>
              <a:t> </a:t>
            </a:r>
            <a:r>
              <a:rPr sz="1600" spc="-170" dirty="0">
                <a:latin typeface="Arial MT"/>
                <a:cs typeface="Arial MT"/>
              </a:rPr>
              <a:t>on</a:t>
            </a:r>
            <a:r>
              <a:rPr sz="1600" spc="-75" dirty="0">
                <a:latin typeface="Arial MT"/>
                <a:cs typeface="Arial MT"/>
              </a:rPr>
              <a:t> </a:t>
            </a:r>
            <a:r>
              <a:rPr sz="1600" spc="-145" dirty="0">
                <a:latin typeface="Arial MT"/>
                <a:cs typeface="Arial MT"/>
              </a:rPr>
              <a:t>the</a:t>
            </a:r>
            <a:r>
              <a:rPr sz="1600" spc="-80" dirty="0">
                <a:latin typeface="Arial MT"/>
                <a:cs typeface="Arial MT"/>
              </a:rPr>
              <a:t> </a:t>
            </a:r>
            <a:r>
              <a:rPr sz="1600" spc="-135" dirty="0">
                <a:latin typeface="Arial MT"/>
                <a:cs typeface="Arial MT"/>
              </a:rPr>
              <a:t>point</a:t>
            </a:r>
            <a:r>
              <a:rPr sz="1600" spc="-80" dirty="0">
                <a:latin typeface="Arial MT"/>
                <a:cs typeface="Arial MT"/>
              </a:rPr>
              <a:t> </a:t>
            </a:r>
            <a:r>
              <a:rPr sz="1600" spc="-130" dirty="0">
                <a:latin typeface="Arial MT"/>
                <a:cs typeface="Arial MT"/>
              </a:rPr>
              <a:t>of</a:t>
            </a:r>
            <a:r>
              <a:rPr sz="1600" spc="-80" dirty="0">
                <a:latin typeface="Arial MT"/>
                <a:cs typeface="Arial MT"/>
              </a:rPr>
              <a:t> </a:t>
            </a:r>
            <a:r>
              <a:rPr sz="1600" spc="-20" dirty="0">
                <a:latin typeface="Arial MT"/>
                <a:cs typeface="Arial MT"/>
              </a:rPr>
              <a:t>view</a:t>
            </a:r>
            <a:endParaRPr sz="1600" dirty="0">
              <a:latin typeface="Arial MT"/>
              <a:cs typeface="Arial MT"/>
            </a:endParaRPr>
          </a:p>
          <a:p>
            <a:pPr marL="646430">
              <a:lnSpc>
                <a:spcPct val="100000"/>
              </a:lnSpc>
              <a:spcBef>
                <a:spcPts val="384"/>
              </a:spcBef>
            </a:pPr>
            <a:r>
              <a:rPr sz="1600" spc="-150" dirty="0">
                <a:latin typeface="Arial MT"/>
                <a:cs typeface="Arial MT"/>
              </a:rPr>
              <a:t>*Stakeholder</a:t>
            </a:r>
            <a:r>
              <a:rPr sz="1600" spc="-90" dirty="0">
                <a:latin typeface="Arial MT"/>
                <a:cs typeface="Arial MT"/>
              </a:rPr>
              <a:t> </a:t>
            </a:r>
            <a:r>
              <a:rPr sz="1600" spc="-114" dirty="0">
                <a:latin typeface="Arial MT"/>
                <a:cs typeface="Arial MT"/>
              </a:rPr>
              <a:t>is</a:t>
            </a:r>
            <a:r>
              <a:rPr sz="1600" spc="-50" dirty="0">
                <a:latin typeface="Arial MT"/>
                <a:cs typeface="Arial MT"/>
              </a:rPr>
              <a:t> </a:t>
            </a:r>
            <a:r>
              <a:rPr sz="1600" spc="-165" dirty="0">
                <a:latin typeface="Arial MT"/>
                <a:cs typeface="Arial MT"/>
              </a:rPr>
              <a:t>a</a:t>
            </a:r>
            <a:r>
              <a:rPr sz="1600" spc="-70" dirty="0">
                <a:latin typeface="Arial MT"/>
                <a:cs typeface="Arial MT"/>
              </a:rPr>
              <a:t> </a:t>
            </a:r>
            <a:r>
              <a:rPr sz="1600" spc="-155" dirty="0">
                <a:latin typeface="Arial MT"/>
                <a:cs typeface="Arial MT"/>
              </a:rPr>
              <a:t>person</a:t>
            </a:r>
            <a:r>
              <a:rPr sz="1600" spc="-70" dirty="0">
                <a:latin typeface="Arial MT"/>
                <a:cs typeface="Arial MT"/>
              </a:rPr>
              <a:t> </a:t>
            </a:r>
            <a:r>
              <a:rPr sz="1600" spc="-145" dirty="0">
                <a:latin typeface="Arial MT"/>
                <a:cs typeface="Arial MT"/>
              </a:rPr>
              <a:t>or</a:t>
            </a:r>
            <a:r>
              <a:rPr sz="1600" spc="-60" dirty="0">
                <a:latin typeface="Arial MT"/>
                <a:cs typeface="Arial MT"/>
              </a:rPr>
              <a:t> </a:t>
            </a:r>
            <a:r>
              <a:rPr sz="1600" spc="-145" dirty="0">
                <a:latin typeface="Arial MT"/>
                <a:cs typeface="Arial MT"/>
              </a:rPr>
              <a:t>organization</a:t>
            </a:r>
            <a:r>
              <a:rPr sz="1600" spc="-95" dirty="0">
                <a:latin typeface="Arial MT"/>
                <a:cs typeface="Arial MT"/>
              </a:rPr>
              <a:t> </a:t>
            </a:r>
            <a:r>
              <a:rPr sz="1600" spc="-130" dirty="0">
                <a:latin typeface="Arial MT"/>
                <a:cs typeface="Arial MT"/>
              </a:rPr>
              <a:t>that</a:t>
            </a:r>
            <a:r>
              <a:rPr sz="1600" spc="-75" dirty="0">
                <a:latin typeface="Arial MT"/>
                <a:cs typeface="Arial MT"/>
              </a:rPr>
              <a:t> </a:t>
            </a:r>
            <a:r>
              <a:rPr sz="1600" spc="-160" dirty="0">
                <a:latin typeface="Arial MT"/>
                <a:cs typeface="Arial MT"/>
              </a:rPr>
              <a:t>can</a:t>
            </a:r>
            <a:r>
              <a:rPr sz="1600" spc="-75" dirty="0">
                <a:latin typeface="Arial MT"/>
                <a:cs typeface="Arial MT"/>
              </a:rPr>
              <a:t> </a:t>
            </a:r>
            <a:r>
              <a:rPr sz="1600" spc="-170" dirty="0">
                <a:latin typeface="Arial MT"/>
                <a:cs typeface="Arial MT"/>
              </a:rPr>
              <a:t>be</a:t>
            </a:r>
            <a:r>
              <a:rPr sz="1600" spc="-70" dirty="0">
                <a:latin typeface="Arial MT"/>
                <a:cs typeface="Arial MT"/>
              </a:rPr>
              <a:t> </a:t>
            </a:r>
            <a:r>
              <a:rPr sz="1600" spc="-145" dirty="0">
                <a:latin typeface="Arial MT"/>
                <a:cs typeface="Arial MT"/>
              </a:rPr>
              <a:t>affected</a:t>
            </a:r>
            <a:r>
              <a:rPr sz="1600" spc="-70" dirty="0">
                <a:latin typeface="Arial MT"/>
                <a:cs typeface="Arial MT"/>
              </a:rPr>
              <a:t> </a:t>
            </a:r>
            <a:r>
              <a:rPr sz="1600" spc="-170" dirty="0">
                <a:latin typeface="Arial MT"/>
                <a:cs typeface="Arial MT"/>
              </a:rPr>
              <a:t>by</a:t>
            </a:r>
            <a:r>
              <a:rPr sz="1600" spc="-50" dirty="0">
                <a:latin typeface="Arial MT"/>
                <a:cs typeface="Arial MT"/>
              </a:rPr>
              <a:t> </a:t>
            </a:r>
            <a:r>
              <a:rPr sz="1600" spc="-165" dirty="0">
                <a:latin typeface="Arial MT"/>
                <a:cs typeface="Arial MT"/>
              </a:rPr>
              <a:t>a</a:t>
            </a:r>
            <a:r>
              <a:rPr sz="1600" spc="-60" dirty="0">
                <a:latin typeface="Arial MT"/>
                <a:cs typeface="Arial MT"/>
              </a:rPr>
              <a:t> </a:t>
            </a:r>
            <a:r>
              <a:rPr sz="1600" spc="-185" dirty="0">
                <a:latin typeface="Arial MT"/>
                <a:cs typeface="Arial MT"/>
              </a:rPr>
              <a:t>damage</a:t>
            </a:r>
            <a:r>
              <a:rPr sz="1600" spc="-65" dirty="0">
                <a:latin typeface="Arial MT"/>
                <a:cs typeface="Arial MT"/>
              </a:rPr>
              <a:t> </a:t>
            </a:r>
            <a:r>
              <a:rPr sz="1600" spc="-10" dirty="0">
                <a:latin typeface="Arial MT"/>
                <a:cs typeface="Arial MT"/>
              </a:rPr>
              <a:t>scenario</a:t>
            </a:r>
            <a:endParaRPr sz="1600" dirty="0">
              <a:latin typeface="Arial MT"/>
              <a:cs typeface="Arial MT"/>
            </a:endParaRPr>
          </a:p>
          <a:p>
            <a:pPr marR="310515" algn="ctr">
              <a:lnSpc>
                <a:spcPct val="100000"/>
              </a:lnSpc>
              <a:spcBef>
                <a:spcPts val="1614"/>
              </a:spcBef>
            </a:pPr>
            <a:r>
              <a:rPr sz="1400" spc="-155" dirty="0">
                <a:latin typeface="Arial MT"/>
                <a:cs typeface="Arial MT"/>
              </a:rPr>
              <a:t>The</a:t>
            </a:r>
            <a:r>
              <a:rPr sz="1400" spc="-50" dirty="0">
                <a:latin typeface="Arial MT"/>
                <a:cs typeface="Arial MT"/>
              </a:rPr>
              <a:t> </a:t>
            </a:r>
            <a:r>
              <a:rPr sz="1400" spc="-120" dirty="0">
                <a:latin typeface="Arial MT"/>
                <a:cs typeface="Arial MT"/>
              </a:rPr>
              <a:t>following</a:t>
            </a:r>
            <a:r>
              <a:rPr sz="1400" spc="-50" dirty="0">
                <a:latin typeface="Arial MT"/>
                <a:cs typeface="Arial MT"/>
              </a:rPr>
              <a:t> </a:t>
            </a:r>
            <a:r>
              <a:rPr sz="1400" spc="-130" dirty="0">
                <a:latin typeface="Arial MT"/>
                <a:cs typeface="Arial MT"/>
              </a:rPr>
              <a:t>impact</a:t>
            </a:r>
            <a:r>
              <a:rPr sz="1400" spc="-45" dirty="0">
                <a:latin typeface="Arial MT"/>
                <a:cs typeface="Arial MT"/>
              </a:rPr>
              <a:t> </a:t>
            </a:r>
            <a:r>
              <a:rPr sz="1400" spc="-125" dirty="0">
                <a:latin typeface="Arial MT"/>
                <a:cs typeface="Arial MT"/>
              </a:rPr>
              <a:t>categories</a:t>
            </a:r>
            <a:r>
              <a:rPr sz="1400" spc="-30" dirty="0">
                <a:latin typeface="Arial MT"/>
                <a:cs typeface="Arial MT"/>
              </a:rPr>
              <a:t> </a:t>
            </a:r>
            <a:r>
              <a:rPr sz="1400" spc="-140" dirty="0">
                <a:latin typeface="Arial MT"/>
                <a:cs typeface="Arial MT"/>
              </a:rPr>
              <a:t>have</a:t>
            </a:r>
            <a:r>
              <a:rPr sz="1400" spc="-40" dirty="0">
                <a:latin typeface="Arial MT"/>
                <a:cs typeface="Arial MT"/>
              </a:rPr>
              <a:t> </a:t>
            </a:r>
            <a:r>
              <a:rPr sz="1400" spc="-110" dirty="0">
                <a:latin typeface="Arial MT"/>
                <a:cs typeface="Arial MT"/>
              </a:rPr>
              <a:t>at</a:t>
            </a:r>
            <a:r>
              <a:rPr sz="1400" spc="-45" dirty="0">
                <a:latin typeface="Arial MT"/>
                <a:cs typeface="Arial MT"/>
              </a:rPr>
              <a:t> </a:t>
            </a:r>
            <a:r>
              <a:rPr sz="1400" spc="-120" dirty="0">
                <a:latin typeface="Arial MT"/>
                <a:cs typeface="Arial MT"/>
              </a:rPr>
              <a:t>least</a:t>
            </a:r>
            <a:r>
              <a:rPr sz="1400" spc="-30" dirty="0">
                <a:latin typeface="Arial MT"/>
                <a:cs typeface="Arial MT"/>
              </a:rPr>
              <a:t> </a:t>
            </a:r>
            <a:r>
              <a:rPr sz="1400" spc="-114" dirty="0">
                <a:latin typeface="Arial MT"/>
                <a:cs typeface="Arial MT"/>
              </a:rPr>
              <a:t>to</a:t>
            </a:r>
            <a:r>
              <a:rPr sz="1400" spc="-40" dirty="0">
                <a:latin typeface="Arial MT"/>
                <a:cs typeface="Arial MT"/>
              </a:rPr>
              <a:t> </a:t>
            </a:r>
            <a:r>
              <a:rPr sz="1400" spc="-150" dirty="0">
                <a:latin typeface="Arial MT"/>
                <a:cs typeface="Arial MT"/>
              </a:rPr>
              <a:t>be</a:t>
            </a:r>
            <a:r>
              <a:rPr sz="1400" spc="-50" dirty="0">
                <a:latin typeface="Arial MT"/>
                <a:cs typeface="Arial MT"/>
              </a:rPr>
              <a:t> </a:t>
            </a:r>
            <a:r>
              <a:rPr sz="1400" spc="-130" dirty="0">
                <a:latin typeface="Arial MT"/>
                <a:cs typeface="Arial MT"/>
              </a:rPr>
              <a:t>considered</a:t>
            </a:r>
            <a:r>
              <a:rPr sz="1400" spc="-40" dirty="0">
                <a:latin typeface="Arial MT"/>
                <a:cs typeface="Arial MT"/>
              </a:rPr>
              <a:t> </a:t>
            </a:r>
            <a:r>
              <a:rPr sz="1400" spc="-50" dirty="0">
                <a:latin typeface="Arial MT"/>
                <a:cs typeface="Arial MT"/>
              </a:rPr>
              <a:t>:</a:t>
            </a:r>
            <a:endParaRPr sz="1400" dirty="0">
              <a:latin typeface="Arial MT"/>
              <a:cs typeface="Arial MT"/>
            </a:endParaRPr>
          </a:p>
          <a:p>
            <a:pPr>
              <a:lnSpc>
                <a:spcPct val="100000"/>
              </a:lnSpc>
              <a:spcBef>
                <a:spcPts val="70"/>
              </a:spcBef>
            </a:pPr>
            <a:endParaRPr sz="1400" dirty="0">
              <a:latin typeface="Arial MT"/>
              <a:cs typeface="Arial MT"/>
            </a:endParaRPr>
          </a:p>
          <a:p>
            <a:pPr marL="2694305" lvl="2" indent="-177800">
              <a:lnSpc>
                <a:spcPct val="100000"/>
              </a:lnSpc>
              <a:buFont typeface="Wingdings"/>
              <a:buChar char=""/>
              <a:tabLst>
                <a:tab pos="2694305" algn="l"/>
              </a:tabLst>
            </a:pPr>
            <a:r>
              <a:rPr sz="1400" b="1" spc="-125" dirty="0">
                <a:solidFill>
                  <a:srgbClr val="21218A"/>
                </a:solidFill>
                <a:latin typeface="Arial"/>
                <a:cs typeface="Arial"/>
              </a:rPr>
              <a:t>S</a:t>
            </a:r>
            <a:r>
              <a:rPr sz="1400" spc="-125" dirty="0">
                <a:latin typeface="Arial MT"/>
                <a:cs typeface="Arial MT"/>
              </a:rPr>
              <a:t>afety</a:t>
            </a:r>
            <a:r>
              <a:rPr sz="1400" spc="-65" dirty="0">
                <a:latin typeface="Arial MT"/>
                <a:cs typeface="Arial MT"/>
              </a:rPr>
              <a:t> </a:t>
            </a:r>
            <a:r>
              <a:rPr sz="1400" spc="-10" dirty="0">
                <a:latin typeface="Arial MT"/>
                <a:cs typeface="Arial MT"/>
              </a:rPr>
              <a:t>impact</a:t>
            </a:r>
            <a:endParaRPr sz="1400" dirty="0">
              <a:latin typeface="Arial MT"/>
              <a:cs typeface="Arial MT"/>
            </a:endParaRPr>
          </a:p>
          <a:p>
            <a:pPr marL="2784475" lvl="3" indent="-89535">
              <a:lnSpc>
                <a:spcPct val="100000"/>
              </a:lnSpc>
              <a:buChar char="-"/>
              <a:tabLst>
                <a:tab pos="2784475" algn="l"/>
              </a:tabLst>
            </a:pPr>
            <a:r>
              <a:rPr sz="1400" spc="-110" dirty="0">
                <a:latin typeface="Arial MT"/>
                <a:cs typeface="Arial MT"/>
              </a:rPr>
              <a:t>injuries</a:t>
            </a:r>
            <a:r>
              <a:rPr sz="1400" spc="-30" dirty="0">
                <a:latin typeface="Arial MT"/>
                <a:cs typeface="Arial MT"/>
              </a:rPr>
              <a:t> </a:t>
            </a:r>
            <a:r>
              <a:rPr sz="1400" spc="-135" dirty="0">
                <a:latin typeface="Arial MT"/>
                <a:cs typeface="Arial MT"/>
              </a:rPr>
              <a:t>range</a:t>
            </a:r>
            <a:r>
              <a:rPr sz="1400" spc="-55" dirty="0">
                <a:latin typeface="Arial MT"/>
                <a:cs typeface="Arial MT"/>
              </a:rPr>
              <a:t> </a:t>
            </a:r>
            <a:r>
              <a:rPr sz="1400" spc="-135" dirty="0">
                <a:latin typeface="Arial MT"/>
                <a:cs typeface="Arial MT"/>
              </a:rPr>
              <a:t>from</a:t>
            </a:r>
            <a:r>
              <a:rPr sz="1400" spc="-20" dirty="0">
                <a:latin typeface="Arial MT"/>
                <a:cs typeface="Arial MT"/>
              </a:rPr>
              <a:t> </a:t>
            </a:r>
            <a:r>
              <a:rPr sz="1400" spc="-95" dirty="0">
                <a:solidFill>
                  <a:srgbClr val="0099FF"/>
                </a:solidFill>
                <a:latin typeface="Arial MT"/>
                <a:cs typeface="Arial MT"/>
              </a:rPr>
              <a:t>life-</a:t>
            </a:r>
            <a:r>
              <a:rPr sz="1400" spc="-120" dirty="0">
                <a:solidFill>
                  <a:srgbClr val="0099FF"/>
                </a:solidFill>
                <a:latin typeface="Arial MT"/>
                <a:cs typeface="Arial MT"/>
              </a:rPr>
              <a:t>threatening</a:t>
            </a:r>
            <a:r>
              <a:rPr sz="1400" spc="-20" dirty="0">
                <a:solidFill>
                  <a:srgbClr val="0099FF"/>
                </a:solidFill>
                <a:latin typeface="Arial MT"/>
                <a:cs typeface="Arial MT"/>
              </a:rPr>
              <a:t> </a:t>
            </a:r>
            <a:r>
              <a:rPr sz="1400" spc="-120" dirty="0">
                <a:latin typeface="Arial MT"/>
                <a:cs typeface="Arial MT"/>
              </a:rPr>
              <a:t>(severe)</a:t>
            </a:r>
            <a:r>
              <a:rPr sz="1400" spc="-35" dirty="0">
                <a:latin typeface="Arial MT"/>
                <a:cs typeface="Arial MT"/>
              </a:rPr>
              <a:t> </a:t>
            </a:r>
            <a:r>
              <a:rPr sz="1400" spc="-114" dirty="0">
                <a:latin typeface="Arial MT"/>
                <a:cs typeface="Arial MT"/>
              </a:rPr>
              <a:t>to</a:t>
            </a:r>
            <a:r>
              <a:rPr sz="1400" spc="-45" dirty="0">
                <a:latin typeface="Arial MT"/>
                <a:cs typeface="Arial MT"/>
              </a:rPr>
              <a:t> </a:t>
            </a:r>
            <a:r>
              <a:rPr sz="1400" spc="-140" dirty="0">
                <a:latin typeface="Arial MT"/>
                <a:cs typeface="Arial MT"/>
              </a:rPr>
              <a:t>moderate</a:t>
            </a:r>
            <a:r>
              <a:rPr sz="1400" spc="-35" dirty="0">
                <a:latin typeface="Arial MT"/>
                <a:cs typeface="Arial MT"/>
              </a:rPr>
              <a:t> </a:t>
            </a:r>
            <a:r>
              <a:rPr sz="1400" spc="-150" dirty="0">
                <a:latin typeface="Arial MT"/>
                <a:cs typeface="Arial MT"/>
              </a:rPr>
              <a:t>and</a:t>
            </a:r>
            <a:r>
              <a:rPr sz="1400" spc="-30" dirty="0">
                <a:latin typeface="Arial MT"/>
                <a:cs typeface="Arial MT"/>
              </a:rPr>
              <a:t> </a:t>
            </a:r>
            <a:r>
              <a:rPr sz="1400" spc="-150" dirty="0">
                <a:solidFill>
                  <a:srgbClr val="0099FF"/>
                </a:solidFill>
                <a:latin typeface="Arial MT"/>
                <a:cs typeface="Arial MT"/>
              </a:rPr>
              <a:t>no</a:t>
            </a:r>
            <a:r>
              <a:rPr sz="1400" spc="-50" dirty="0">
                <a:solidFill>
                  <a:srgbClr val="0099FF"/>
                </a:solidFill>
                <a:latin typeface="Arial MT"/>
                <a:cs typeface="Arial MT"/>
              </a:rPr>
              <a:t> </a:t>
            </a:r>
            <a:r>
              <a:rPr sz="1400" spc="-110" dirty="0">
                <a:solidFill>
                  <a:srgbClr val="0099FF"/>
                </a:solidFill>
                <a:latin typeface="Arial MT"/>
                <a:cs typeface="Arial MT"/>
              </a:rPr>
              <a:t>injuries</a:t>
            </a:r>
            <a:r>
              <a:rPr sz="1400" spc="-45" dirty="0">
                <a:solidFill>
                  <a:srgbClr val="0099FF"/>
                </a:solidFill>
                <a:latin typeface="Arial MT"/>
                <a:cs typeface="Arial MT"/>
              </a:rPr>
              <a:t> </a:t>
            </a:r>
            <a:r>
              <a:rPr sz="1400" spc="-10" dirty="0">
                <a:latin typeface="Arial MT"/>
                <a:cs typeface="Arial MT"/>
              </a:rPr>
              <a:t>(negligible)</a:t>
            </a:r>
            <a:endParaRPr sz="1400" dirty="0">
              <a:latin typeface="Arial MT"/>
              <a:cs typeface="Arial MT"/>
            </a:endParaRPr>
          </a:p>
          <a:p>
            <a:pPr marL="2694305" lvl="2" indent="-177800">
              <a:lnSpc>
                <a:spcPct val="100000"/>
              </a:lnSpc>
              <a:buFont typeface="Wingdings"/>
              <a:buChar char=""/>
              <a:tabLst>
                <a:tab pos="2694305" algn="l"/>
              </a:tabLst>
            </a:pPr>
            <a:r>
              <a:rPr sz="1400" b="1" spc="-125" dirty="0">
                <a:solidFill>
                  <a:srgbClr val="21218A"/>
                </a:solidFill>
                <a:latin typeface="Arial"/>
                <a:cs typeface="Arial"/>
              </a:rPr>
              <a:t>F</a:t>
            </a:r>
            <a:r>
              <a:rPr sz="1400" spc="-125" dirty="0">
                <a:latin typeface="Arial MT"/>
                <a:cs typeface="Arial MT"/>
              </a:rPr>
              <a:t>inancial</a:t>
            </a:r>
            <a:r>
              <a:rPr sz="1400" spc="-15" dirty="0">
                <a:latin typeface="Arial MT"/>
                <a:cs typeface="Arial MT"/>
              </a:rPr>
              <a:t> </a:t>
            </a:r>
            <a:r>
              <a:rPr sz="1400" spc="-10" dirty="0">
                <a:latin typeface="Arial MT"/>
                <a:cs typeface="Arial MT"/>
              </a:rPr>
              <a:t>impact</a:t>
            </a:r>
            <a:endParaRPr sz="1400" dirty="0">
              <a:latin typeface="Arial MT"/>
              <a:cs typeface="Arial MT"/>
            </a:endParaRPr>
          </a:p>
          <a:p>
            <a:pPr marL="2784475" lvl="3" indent="-89535">
              <a:lnSpc>
                <a:spcPct val="100000"/>
              </a:lnSpc>
              <a:buChar char="-"/>
              <a:tabLst>
                <a:tab pos="2784475" algn="l"/>
              </a:tabLst>
            </a:pPr>
            <a:r>
              <a:rPr sz="1400" spc="-114" dirty="0">
                <a:latin typeface="Arial MT"/>
                <a:cs typeface="Arial MT"/>
              </a:rPr>
              <a:t>financial</a:t>
            </a:r>
            <a:r>
              <a:rPr sz="1400" spc="-45" dirty="0">
                <a:latin typeface="Arial MT"/>
                <a:cs typeface="Arial MT"/>
              </a:rPr>
              <a:t> </a:t>
            </a:r>
            <a:r>
              <a:rPr sz="1400" spc="-160" dirty="0">
                <a:latin typeface="Arial MT"/>
                <a:cs typeface="Arial MT"/>
              </a:rPr>
              <a:t>damage</a:t>
            </a:r>
            <a:r>
              <a:rPr sz="1400" spc="-30" dirty="0">
                <a:latin typeface="Arial MT"/>
                <a:cs typeface="Arial MT"/>
              </a:rPr>
              <a:t> </a:t>
            </a:r>
            <a:r>
              <a:rPr sz="1400" spc="-135" dirty="0">
                <a:latin typeface="Arial MT"/>
                <a:cs typeface="Arial MT"/>
              </a:rPr>
              <a:t>from</a:t>
            </a:r>
            <a:r>
              <a:rPr sz="1400" spc="-25" dirty="0">
                <a:latin typeface="Arial MT"/>
                <a:cs typeface="Arial MT"/>
              </a:rPr>
              <a:t> </a:t>
            </a:r>
            <a:r>
              <a:rPr sz="1400" spc="-120" dirty="0">
                <a:solidFill>
                  <a:srgbClr val="0099FF"/>
                </a:solidFill>
                <a:latin typeface="Arial MT"/>
                <a:cs typeface="Arial MT"/>
              </a:rPr>
              <a:t>catastrophic</a:t>
            </a:r>
            <a:r>
              <a:rPr sz="1400" spc="-30" dirty="0">
                <a:solidFill>
                  <a:srgbClr val="0099FF"/>
                </a:solidFill>
                <a:latin typeface="Arial MT"/>
                <a:cs typeface="Arial MT"/>
              </a:rPr>
              <a:t> </a:t>
            </a:r>
            <a:r>
              <a:rPr sz="1400" spc="-120" dirty="0">
                <a:latin typeface="Arial MT"/>
                <a:cs typeface="Arial MT"/>
              </a:rPr>
              <a:t>(severe)</a:t>
            </a:r>
            <a:r>
              <a:rPr sz="1400" spc="-30" dirty="0">
                <a:latin typeface="Arial MT"/>
                <a:cs typeface="Arial MT"/>
              </a:rPr>
              <a:t> </a:t>
            </a:r>
            <a:r>
              <a:rPr sz="1400" spc="-114" dirty="0">
                <a:latin typeface="Arial MT"/>
                <a:cs typeface="Arial MT"/>
              </a:rPr>
              <a:t>to</a:t>
            </a:r>
            <a:r>
              <a:rPr sz="1400" spc="-40" dirty="0">
                <a:latin typeface="Arial MT"/>
                <a:cs typeface="Arial MT"/>
              </a:rPr>
              <a:t> </a:t>
            </a:r>
            <a:r>
              <a:rPr sz="1400" spc="-110" dirty="0">
                <a:solidFill>
                  <a:srgbClr val="0099FF"/>
                </a:solidFill>
                <a:latin typeface="Arial MT"/>
                <a:cs typeface="Arial MT"/>
              </a:rPr>
              <a:t>irrelevant</a:t>
            </a:r>
            <a:r>
              <a:rPr sz="1400" spc="-20" dirty="0">
                <a:solidFill>
                  <a:srgbClr val="0099FF"/>
                </a:solidFill>
                <a:latin typeface="Arial MT"/>
                <a:cs typeface="Arial MT"/>
              </a:rPr>
              <a:t> </a:t>
            </a:r>
            <a:r>
              <a:rPr sz="1400" spc="-114" dirty="0">
                <a:latin typeface="Arial MT"/>
                <a:cs typeface="Arial MT"/>
              </a:rPr>
              <a:t>(negligible)</a:t>
            </a:r>
            <a:r>
              <a:rPr sz="1400" spc="-25" dirty="0">
                <a:latin typeface="Arial MT"/>
                <a:cs typeface="Arial MT"/>
              </a:rPr>
              <a:t> </a:t>
            </a:r>
            <a:r>
              <a:rPr sz="1400" spc="-114" dirty="0">
                <a:latin typeface="Arial MT"/>
                <a:cs typeface="Arial MT"/>
              </a:rPr>
              <a:t>to</a:t>
            </a:r>
            <a:r>
              <a:rPr sz="1400" spc="-45" dirty="0">
                <a:latin typeface="Arial MT"/>
                <a:cs typeface="Arial MT"/>
              </a:rPr>
              <a:t> </a:t>
            </a:r>
            <a:r>
              <a:rPr sz="1400" spc="-125" dirty="0">
                <a:latin typeface="Arial MT"/>
                <a:cs typeface="Arial MT"/>
              </a:rPr>
              <a:t>the</a:t>
            </a:r>
            <a:r>
              <a:rPr sz="1400" spc="-30" dirty="0">
                <a:latin typeface="Arial MT"/>
                <a:cs typeface="Arial MT"/>
              </a:rPr>
              <a:t> </a:t>
            </a:r>
            <a:r>
              <a:rPr sz="1400" spc="-20" dirty="0">
                <a:latin typeface="Arial MT"/>
                <a:cs typeface="Arial MT"/>
              </a:rPr>
              <a:t>stakeholder</a:t>
            </a:r>
            <a:endParaRPr sz="1400" dirty="0">
              <a:latin typeface="Arial MT"/>
              <a:cs typeface="Arial MT"/>
            </a:endParaRPr>
          </a:p>
          <a:p>
            <a:pPr marL="2694305" lvl="2" indent="-177800">
              <a:lnSpc>
                <a:spcPct val="100000"/>
              </a:lnSpc>
              <a:buFont typeface="Wingdings"/>
              <a:buChar char=""/>
              <a:tabLst>
                <a:tab pos="2694305" algn="l"/>
              </a:tabLst>
            </a:pPr>
            <a:r>
              <a:rPr sz="1400" b="1" spc="-130" dirty="0">
                <a:solidFill>
                  <a:srgbClr val="21218A"/>
                </a:solidFill>
                <a:latin typeface="Arial"/>
                <a:cs typeface="Arial"/>
              </a:rPr>
              <a:t>O</a:t>
            </a:r>
            <a:r>
              <a:rPr sz="1400" spc="-130" dirty="0">
                <a:latin typeface="Arial MT"/>
                <a:cs typeface="Arial MT"/>
              </a:rPr>
              <a:t>perational</a:t>
            </a:r>
            <a:r>
              <a:rPr sz="1400" spc="5" dirty="0">
                <a:latin typeface="Arial MT"/>
                <a:cs typeface="Arial MT"/>
              </a:rPr>
              <a:t> </a:t>
            </a:r>
            <a:r>
              <a:rPr sz="1400" spc="-10" dirty="0">
                <a:latin typeface="Arial MT"/>
                <a:cs typeface="Arial MT"/>
              </a:rPr>
              <a:t>impact</a:t>
            </a:r>
            <a:endParaRPr sz="1400" dirty="0">
              <a:latin typeface="Arial MT"/>
              <a:cs typeface="Arial MT"/>
            </a:endParaRPr>
          </a:p>
          <a:p>
            <a:pPr marL="2784475" lvl="3" indent="-89535">
              <a:lnSpc>
                <a:spcPct val="100000"/>
              </a:lnSpc>
              <a:buChar char="-"/>
              <a:tabLst>
                <a:tab pos="2784475" algn="l"/>
              </a:tabLst>
            </a:pPr>
            <a:r>
              <a:rPr sz="1400" spc="-120" dirty="0">
                <a:latin typeface="Arial MT"/>
                <a:cs typeface="Arial MT"/>
              </a:rPr>
              <a:t>operational</a:t>
            </a:r>
            <a:r>
              <a:rPr sz="1400" spc="-30" dirty="0">
                <a:latin typeface="Arial MT"/>
                <a:cs typeface="Arial MT"/>
              </a:rPr>
              <a:t> </a:t>
            </a:r>
            <a:r>
              <a:rPr sz="1400" spc="-160" dirty="0">
                <a:latin typeface="Arial MT"/>
                <a:cs typeface="Arial MT"/>
              </a:rPr>
              <a:t>damage</a:t>
            </a:r>
            <a:r>
              <a:rPr sz="1400" spc="-30" dirty="0">
                <a:latin typeface="Arial MT"/>
                <a:cs typeface="Arial MT"/>
              </a:rPr>
              <a:t> </a:t>
            </a:r>
            <a:r>
              <a:rPr sz="1400" spc="-135" dirty="0">
                <a:latin typeface="Arial MT"/>
                <a:cs typeface="Arial MT"/>
              </a:rPr>
              <a:t>from</a:t>
            </a:r>
            <a:r>
              <a:rPr sz="1400" spc="-15" dirty="0">
                <a:latin typeface="Arial MT"/>
                <a:cs typeface="Arial MT"/>
              </a:rPr>
              <a:t> </a:t>
            </a:r>
            <a:r>
              <a:rPr sz="1400" spc="-125" dirty="0">
                <a:solidFill>
                  <a:srgbClr val="0099FF"/>
                </a:solidFill>
                <a:latin typeface="Arial MT"/>
                <a:cs typeface="Arial MT"/>
              </a:rPr>
              <a:t>not</a:t>
            </a:r>
            <a:r>
              <a:rPr sz="1400" spc="-25" dirty="0">
                <a:solidFill>
                  <a:srgbClr val="0099FF"/>
                </a:solidFill>
                <a:latin typeface="Arial MT"/>
                <a:cs typeface="Arial MT"/>
              </a:rPr>
              <a:t> </a:t>
            </a:r>
            <a:r>
              <a:rPr sz="1400" spc="-135" dirty="0">
                <a:solidFill>
                  <a:srgbClr val="0099FF"/>
                </a:solidFill>
                <a:latin typeface="Arial MT"/>
                <a:cs typeface="Arial MT"/>
              </a:rPr>
              <a:t>working</a:t>
            </a:r>
            <a:r>
              <a:rPr sz="1400" spc="-35" dirty="0">
                <a:solidFill>
                  <a:srgbClr val="0099FF"/>
                </a:solidFill>
                <a:latin typeface="Arial MT"/>
                <a:cs typeface="Arial MT"/>
              </a:rPr>
              <a:t> </a:t>
            </a:r>
            <a:r>
              <a:rPr sz="1400" spc="-120" dirty="0">
                <a:latin typeface="Arial MT"/>
                <a:cs typeface="Arial MT"/>
              </a:rPr>
              <a:t>(severe)</a:t>
            </a:r>
            <a:r>
              <a:rPr sz="1400" spc="-30" dirty="0">
                <a:latin typeface="Arial MT"/>
                <a:cs typeface="Arial MT"/>
              </a:rPr>
              <a:t> </a:t>
            </a:r>
            <a:r>
              <a:rPr sz="1400" spc="-114" dirty="0">
                <a:latin typeface="Arial MT"/>
                <a:cs typeface="Arial MT"/>
              </a:rPr>
              <a:t>to</a:t>
            </a:r>
            <a:r>
              <a:rPr sz="1400" spc="-35" dirty="0">
                <a:latin typeface="Arial MT"/>
                <a:cs typeface="Arial MT"/>
              </a:rPr>
              <a:t> </a:t>
            </a:r>
            <a:r>
              <a:rPr sz="1400" spc="-120" dirty="0">
                <a:solidFill>
                  <a:srgbClr val="0099FF"/>
                </a:solidFill>
                <a:latin typeface="Arial MT"/>
                <a:cs typeface="Arial MT"/>
              </a:rPr>
              <a:t>indiscernible</a:t>
            </a:r>
            <a:r>
              <a:rPr sz="1400" spc="-25" dirty="0">
                <a:solidFill>
                  <a:srgbClr val="0099FF"/>
                </a:solidFill>
                <a:latin typeface="Arial MT"/>
                <a:cs typeface="Arial MT"/>
              </a:rPr>
              <a:t> </a:t>
            </a:r>
            <a:r>
              <a:rPr sz="1400" spc="-110" dirty="0">
                <a:latin typeface="Arial MT"/>
                <a:cs typeface="Arial MT"/>
              </a:rPr>
              <a:t>(negligible)</a:t>
            </a:r>
            <a:r>
              <a:rPr sz="1400" spc="-40" dirty="0">
                <a:latin typeface="Arial MT"/>
                <a:cs typeface="Arial MT"/>
              </a:rPr>
              <a:t> </a:t>
            </a:r>
            <a:r>
              <a:rPr sz="1400" spc="-20" dirty="0">
                <a:latin typeface="Arial MT"/>
                <a:cs typeface="Arial MT"/>
              </a:rPr>
              <a:t>degradation</a:t>
            </a:r>
            <a:endParaRPr sz="1400" dirty="0">
              <a:latin typeface="Arial MT"/>
              <a:cs typeface="Arial MT"/>
            </a:endParaRPr>
          </a:p>
          <a:p>
            <a:pPr marL="2694305" lvl="2" indent="-177800">
              <a:lnSpc>
                <a:spcPct val="100000"/>
              </a:lnSpc>
              <a:buFont typeface="Wingdings"/>
              <a:buChar char=""/>
              <a:tabLst>
                <a:tab pos="2694305" algn="l"/>
              </a:tabLst>
            </a:pPr>
            <a:r>
              <a:rPr sz="1400" b="1" spc="-125" dirty="0">
                <a:solidFill>
                  <a:srgbClr val="21218A"/>
                </a:solidFill>
                <a:latin typeface="Arial"/>
                <a:cs typeface="Arial"/>
              </a:rPr>
              <a:t>P</a:t>
            </a:r>
            <a:r>
              <a:rPr sz="1400" spc="-125" dirty="0">
                <a:latin typeface="Arial MT"/>
                <a:cs typeface="Arial MT"/>
              </a:rPr>
              <a:t>rivacy</a:t>
            </a:r>
            <a:r>
              <a:rPr sz="1400" spc="-60" dirty="0">
                <a:latin typeface="Arial MT"/>
                <a:cs typeface="Arial MT"/>
              </a:rPr>
              <a:t> </a:t>
            </a:r>
            <a:r>
              <a:rPr sz="1400" spc="-10" dirty="0">
                <a:latin typeface="Arial MT"/>
                <a:cs typeface="Arial MT"/>
              </a:rPr>
              <a:t>impact</a:t>
            </a:r>
            <a:endParaRPr sz="1400" dirty="0">
              <a:latin typeface="Arial MT"/>
              <a:cs typeface="Arial MT"/>
            </a:endParaRPr>
          </a:p>
          <a:p>
            <a:pPr marL="2784475" lvl="3" indent="-89535">
              <a:lnSpc>
                <a:spcPct val="100000"/>
              </a:lnSpc>
              <a:spcBef>
                <a:spcPts val="5"/>
              </a:spcBef>
              <a:buChar char="-"/>
              <a:tabLst>
                <a:tab pos="2784475" algn="l"/>
              </a:tabLst>
            </a:pPr>
            <a:r>
              <a:rPr sz="1400" spc="-120" dirty="0">
                <a:latin typeface="Arial MT"/>
                <a:cs typeface="Arial MT"/>
              </a:rPr>
              <a:t>privacy</a:t>
            </a:r>
            <a:r>
              <a:rPr sz="1400" spc="-20" dirty="0">
                <a:latin typeface="Arial MT"/>
                <a:cs typeface="Arial MT"/>
              </a:rPr>
              <a:t> </a:t>
            </a:r>
            <a:r>
              <a:rPr sz="1400" spc="-135" dirty="0">
                <a:latin typeface="Arial MT"/>
                <a:cs typeface="Arial MT"/>
              </a:rPr>
              <a:t>from</a:t>
            </a:r>
            <a:r>
              <a:rPr sz="1400" spc="-30" dirty="0">
                <a:latin typeface="Arial MT"/>
                <a:cs typeface="Arial MT"/>
              </a:rPr>
              <a:t> </a:t>
            </a:r>
            <a:r>
              <a:rPr sz="1400" spc="-120" dirty="0">
                <a:solidFill>
                  <a:srgbClr val="0099FF"/>
                </a:solidFill>
                <a:latin typeface="Arial MT"/>
                <a:cs typeface="Arial MT"/>
              </a:rPr>
              <a:t>highly</a:t>
            </a:r>
            <a:r>
              <a:rPr sz="1400" spc="-30" dirty="0">
                <a:solidFill>
                  <a:srgbClr val="0099FF"/>
                </a:solidFill>
                <a:latin typeface="Arial MT"/>
                <a:cs typeface="Arial MT"/>
              </a:rPr>
              <a:t> </a:t>
            </a:r>
            <a:r>
              <a:rPr sz="1400" spc="-120" dirty="0">
                <a:solidFill>
                  <a:srgbClr val="0099FF"/>
                </a:solidFill>
                <a:latin typeface="Arial MT"/>
                <a:cs typeface="Arial MT"/>
              </a:rPr>
              <a:t>sensitive</a:t>
            </a:r>
            <a:r>
              <a:rPr sz="1400" spc="-40" dirty="0">
                <a:solidFill>
                  <a:srgbClr val="0099FF"/>
                </a:solidFill>
                <a:latin typeface="Arial MT"/>
                <a:cs typeface="Arial MT"/>
              </a:rPr>
              <a:t> </a:t>
            </a:r>
            <a:r>
              <a:rPr sz="1400" spc="-120" dirty="0">
                <a:latin typeface="Arial MT"/>
                <a:cs typeface="Arial MT"/>
              </a:rPr>
              <a:t>(severe)</a:t>
            </a:r>
            <a:r>
              <a:rPr sz="1400" spc="-10" dirty="0">
                <a:latin typeface="Arial MT"/>
                <a:cs typeface="Arial MT"/>
              </a:rPr>
              <a:t> </a:t>
            </a:r>
            <a:r>
              <a:rPr sz="1400" spc="-125" dirty="0">
                <a:latin typeface="Arial MT"/>
                <a:cs typeface="Arial MT"/>
              </a:rPr>
              <a:t>information</a:t>
            </a:r>
            <a:r>
              <a:rPr sz="1400" spc="-20" dirty="0">
                <a:latin typeface="Arial MT"/>
                <a:cs typeface="Arial MT"/>
              </a:rPr>
              <a:t> </a:t>
            </a:r>
            <a:r>
              <a:rPr sz="1400" spc="-114" dirty="0">
                <a:latin typeface="Arial MT"/>
                <a:cs typeface="Arial MT"/>
              </a:rPr>
              <a:t>to</a:t>
            </a:r>
            <a:r>
              <a:rPr sz="1400" spc="-25" dirty="0">
                <a:latin typeface="Arial MT"/>
                <a:cs typeface="Arial MT"/>
              </a:rPr>
              <a:t> </a:t>
            </a:r>
            <a:r>
              <a:rPr sz="1400" spc="-130" dirty="0">
                <a:solidFill>
                  <a:srgbClr val="0099FF"/>
                </a:solidFill>
                <a:latin typeface="Arial MT"/>
                <a:cs typeface="Arial MT"/>
              </a:rPr>
              <a:t>inconveniencies</a:t>
            </a:r>
            <a:r>
              <a:rPr sz="1400" spc="-25" dirty="0">
                <a:solidFill>
                  <a:srgbClr val="0099FF"/>
                </a:solidFill>
                <a:latin typeface="Arial MT"/>
                <a:cs typeface="Arial MT"/>
              </a:rPr>
              <a:t> </a:t>
            </a:r>
            <a:r>
              <a:rPr sz="1400" spc="-20" dirty="0">
                <a:latin typeface="Arial MT"/>
                <a:cs typeface="Arial MT"/>
              </a:rPr>
              <a:t>(negligible)</a:t>
            </a:r>
            <a:endParaRPr sz="1400" dirty="0">
              <a:latin typeface="Arial MT"/>
              <a:cs typeface="Arial MT"/>
            </a:endParaRPr>
          </a:p>
          <a:p>
            <a:pPr marL="189230" indent="-176530">
              <a:lnSpc>
                <a:spcPct val="100000"/>
              </a:lnSpc>
              <a:spcBef>
                <a:spcPts val="1490"/>
              </a:spcBef>
              <a:buFont typeface="Wingdings"/>
              <a:buChar char=""/>
              <a:tabLst>
                <a:tab pos="189230" algn="l"/>
              </a:tabLst>
            </a:pPr>
            <a:r>
              <a:rPr sz="1600" spc="-170" dirty="0">
                <a:latin typeface="Arial MT"/>
                <a:cs typeface="Arial MT"/>
              </a:rPr>
              <a:t>Each</a:t>
            </a:r>
            <a:r>
              <a:rPr sz="1600" spc="-55" dirty="0">
                <a:latin typeface="Arial MT"/>
                <a:cs typeface="Arial MT"/>
              </a:rPr>
              <a:t> </a:t>
            </a:r>
            <a:r>
              <a:rPr sz="1600" spc="-185" dirty="0">
                <a:latin typeface="Arial MT"/>
                <a:cs typeface="Arial MT"/>
              </a:rPr>
              <a:t>damage</a:t>
            </a:r>
            <a:r>
              <a:rPr sz="1600" spc="-85" dirty="0">
                <a:latin typeface="Arial MT"/>
                <a:cs typeface="Arial MT"/>
              </a:rPr>
              <a:t> </a:t>
            </a:r>
            <a:r>
              <a:rPr sz="1600" spc="-145" dirty="0">
                <a:latin typeface="Arial MT"/>
                <a:cs typeface="Arial MT"/>
              </a:rPr>
              <a:t>scenario</a:t>
            </a:r>
            <a:r>
              <a:rPr sz="1600" spc="-65" dirty="0">
                <a:latin typeface="Arial MT"/>
                <a:cs typeface="Arial MT"/>
              </a:rPr>
              <a:t> </a:t>
            </a:r>
            <a:r>
              <a:rPr sz="1600" spc="-114" dirty="0">
                <a:latin typeface="Arial MT"/>
                <a:cs typeface="Arial MT"/>
              </a:rPr>
              <a:t>is</a:t>
            </a:r>
            <a:r>
              <a:rPr sz="1600" spc="-50" dirty="0">
                <a:latin typeface="Arial MT"/>
                <a:cs typeface="Arial MT"/>
              </a:rPr>
              <a:t> </a:t>
            </a:r>
            <a:r>
              <a:rPr sz="1600" spc="-160" dirty="0">
                <a:latin typeface="Arial MT"/>
                <a:cs typeface="Arial MT"/>
              </a:rPr>
              <a:t>assessed</a:t>
            </a:r>
            <a:r>
              <a:rPr sz="1600" spc="-55" dirty="0">
                <a:latin typeface="Arial MT"/>
                <a:cs typeface="Arial MT"/>
              </a:rPr>
              <a:t> </a:t>
            </a:r>
            <a:r>
              <a:rPr sz="1600" spc="-150" dirty="0">
                <a:latin typeface="Arial MT"/>
                <a:cs typeface="Arial MT"/>
              </a:rPr>
              <a:t>regarding</a:t>
            </a:r>
            <a:r>
              <a:rPr sz="1600" spc="-90" dirty="0">
                <a:latin typeface="Arial MT"/>
                <a:cs typeface="Arial MT"/>
              </a:rPr>
              <a:t> </a:t>
            </a:r>
            <a:r>
              <a:rPr sz="1600" spc="-155" dirty="0">
                <a:latin typeface="Arial MT"/>
                <a:cs typeface="Arial MT"/>
              </a:rPr>
              <a:t>Safety,</a:t>
            </a:r>
            <a:r>
              <a:rPr sz="1600" spc="-50" dirty="0">
                <a:latin typeface="Arial MT"/>
                <a:cs typeface="Arial MT"/>
              </a:rPr>
              <a:t> </a:t>
            </a:r>
            <a:r>
              <a:rPr sz="1600" spc="-130" dirty="0">
                <a:latin typeface="Arial MT"/>
                <a:cs typeface="Arial MT"/>
              </a:rPr>
              <a:t>Financial,</a:t>
            </a:r>
            <a:r>
              <a:rPr sz="1600" spc="-85" dirty="0">
                <a:latin typeface="Arial MT"/>
                <a:cs typeface="Arial MT"/>
              </a:rPr>
              <a:t> </a:t>
            </a:r>
            <a:r>
              <a:rPr sz="1600" spc="-150" dirty="0">
                <a:latin typeface="Arial MT"/>
                <a:cs typeface="Arial MT"/>
              </a:rPr>
              <a:t>Operational</a:t>
            </a:r>
            <a:r>
              <a:rPr sz="1600" spc="-85" dirty="0">
                <a:latin typeface="Arial MT"/>
                <a:cs typeface="Arial MT"/>
              </a:rPr>
              <a:t> </a:t>
            </a:r>
            <a:r>
              <a:rPr sz="1600" spc="-170" dirty="0">
                <a:latin typeface="Arial MT"/>
                <a:cs typeface="Arial MT"/>
              </a:rPr>
              <a:t>and</a:t>
            </a:r>
            <a:r>
              <a:rPr sz="1600" spc="-75" dirty="0">
                <a:latin typeface="Arial MT"/>
                <a:cs typeface="Arial MT"/>
              </a:rPr>
              <a:t> </a:t>
            </a:r>
            <a:r>
              <a:rPr sz="1600" spc="-150" dirty="0">
                <a:latin typeface="Arial MT"/>
                <a:cs typeface="Arial MT"/>
              </a:rPr>
              <a:t>Privacy</a:t>
            </a:r>
            <a:r>
              <a:rPr sz="1600" spc="-30" dirty="0">
                <a:latin typeface="Arial MT"/>
                <a:cs typeface="Arial MT"/>
              </a:rPr>
              <a:t> </a:t>
            </a:r>
            <a:r>
              <a:rPr sz="1600" spc="-165" dirty="0">
                <a:latin typeface="Arial MT"/>
                <a:cs typeface="Arial MT"/>
              </a:rPr>
              <a:t>(S,F,O,P)</a:t>
            </a:r>
            <a:r>
              <a:rPr sz="1600" spc="-40" dirty="0">
                <a:latin typeface="Arial MT"/>
                <a:cs typeface="Arial MT"/>
              </a:rPr>
              <a:t> </a:t>
            </a:r>
            <a:r>
              <a:rPr sz="1600" spc="-150" dirty="0">
                <a:latin typeface="Arial MT"/>
                <a:cs typeface="Arial MT"/>
              </a:rPr>
              <a:t>impact</a:t>
            </a:r>
            <a:r>
              <a:rPr sz="1600" spc="-65" dirty="0">
                <a:latin typeface="Arial MT"/>
                <a:cs typeface="Arial MT"/>
              </a:rPr>
              <a:t> </a:t>
            </a:r>
            <a:r>
              <a:rPr sz="1600" spc="-150" dirty="0">
                <a:latin typeface="Arial MT"/>
                <a:cs typeface="Arial MT"/>
              </a:rPr>
              <a:t>which</a:t>
            </a:r>
            <a:r>
              <a:rPr sz="1600" spc="-40" dirty="0">
                <a:latin typeface="Arial MT"/>
                <a:cs typeface="Arial MT"/>
              </a:rPr>
              <a:t> </a:t>
            </a:r>
            <a:r>
              <a:rPr sz="1600" spc="-130" dirty="0">
                <a:latin typeface="Arial MT"/>
                <a:cs typeface="Arial MT"/>
              </a:rPr>
              <a:t>results</a:t>
            </a:r>
            <a:r>
              <a:rPr sz="1600" spc="-50" dirty="0">
                <a:latin typeface="Arial MT"/>
                <a:cs typeface="Arial MT"/>
              </a:rPr>
              <a:t> </a:t>
            </a:r>
            <a:r>
              <a:rPr sz="1600" spc="-114" dirty="0">
                <a:latin typeface="Arial MT"/>
                <a:cs typeface="Arial MT"/>
              </a:rPr>
              <a:t>in</a:t>
            </a:r>
            <a:r>
              <a:rPr sz="1600" spc="-60" dirty="0">
                <a:latin typeface="Arial MT"/>
                <a:cs typeface="Arial MT"/>
              </a:rPr>
              <a:t> </a:t>
            </a:r>
            <a:r>
              <a:rPr sz="1600" spc="-20" dirty="0">
                <a:latin typeface="Arial MT"/>
                <a:cs typeface="Arial MT"/>
              </a:rPr>
              <a:t>four</a:t>
            </a:r>
            <a:endParaRPr sz="1600" dirty="0">
              <a:latin typeface="Arial MT"/>
              <a:cs typeface="Arial MT"/>
            </a:endParaRPr>
          </a:p>
          <a:p>
            <a:pPr marL="189230">
              <a:lnSpc>
                <a:spcPct val="100000"/>
              </a:lnSpc>
              <a:spcBef>
                <a:spcPts val="385"/>
              </a:spcBef>
            </a:pPr>
            <a:r>
              <a:rPr sz="1600" spc="-10" dirty="0">
                <a:latin typeface="Arial MT"/>
                <a:cs typeface="Arial MT"/>
              </a:rPr>
              <a:t>values</a:t>
            </a:r>
            <a:endParaRPr sz="1600" dirty="0">
              <a:latin typeface="Arial MT"/>
              <a:cs typeface="Arial MT"/>
            </a:endParaRPr>
          </a:p>
        </p:txBody>
      </p:sp>
      <p:pic>
        <p:nvPicPr>
          <p:cNvPr id="16" name="object 16"/>
          <p:cNvPicPr/>
          <p:nvPr/>
        </p:nvPicPr>
        <p:blipFill>
          <a:blip r:embed="rId6" cstate="print"/>
          <a:stretch>
            <a:fillRect/>
          </a:stretch>
        </p:blipFill>
        <p:spPr>
          <a:xfrm>
            <a:off x="8371078" y="281813"/>
            <a:ext cx="1236726" cy="155701"/>
          </a:xfrm>
          <a:prstGeom prst="rect">
            <a:avLst/>
          </a:prstGeom>
        </p:spPr>
      </p:pic>
      <p:sp>
        <p:nvSpPr>
          <p:cNvPr id="17" name="Action Button: Go Home 16">
            <a:hlinkClick r:id="rId7" action="ppaction://hlinksldjump" highlightClick="1"/>
            <a:extLst>
              <a:ext uri="{FF2B5EF4-FFF2-40B4-BE49-F238E27FC236}">
                <a16:creationId xmlns:a16="http://schemas.microsoft.com/office/drawing/2014/main" id="{08D1F2E8-1593-4876-BC03-DDA353128202}"/>
              </a:ext>
            </a:extLst>
          </p:cNvPr>
          <p:cNvSpPr/>
          <p:nvPr/>
        </p:nvSpPr>
        <p:spPr>
          <a:xfrm>
            <a:off x="9523134" y="562821"/>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207764" y="19811"/>
            <a:ext cx="1455420" cy="250190"/>
          </a:xfrm>
          <a:custGeom>
            <a:avLst/>
            <a:gdLst/>
            <a:ahLst/>
            <a:cxnLst/>
            <a:rect l="l" t="t" r="r" b="b"/>
            <a:pathLst>
              <a:path w="1455420" h="250190">
                <a:moveTo>
                  <a:pt x="0" y="249935"/>
                </a:moveTo>
                <a:lnTo>
                  <a:pt x="1455419" y="249935"/>
                </a:lnTo>
                <a:lnTo>
                  <a:pt x="1455419" y="0"/>
                </a:lnTo>
                <a:lnTo>
                  <a:pt x="0" y="0"/>
                </a:lnTo>
                <a:lnTo>
                  <a:pt x="0" y="249935"/>
                </a:lnTo>
                <a:close/>
              </a:path>
            </a:pathLst>
          </a:custGeom>
          <a:ln w="6096">
            <a:solidFill>
              <a:srgbClr val="D9D9D9"/>
            </a:solidFill>
          </a:ln>
        </p:spPr>
        <p:txBody>
          <a:bodyPr wrap="square" lIns="0" tIns="0" rIns="0" bIns="0" rtlCol="0"/>
          <a:lstStyle/>
          <a:p>
            <a:endParaRPr/>
          </a:p>
        </p:txBody>
      </p:sp>
      <p:sp>
        <p:nvSpPr>
          <p:cNvPr id="3" name="object 3"/>
          <p:cNvSpPr txBox="1"/>
          <p:nvPr/>
        </p:nvSpPr>
        <p:spPr>
          <a:xfrm>
            <a:off x="4287773" y="49149"/>
            <a:ext cx="1287780"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4" name="object 4"/>
          <p:cNvPicPr/>
          <p:nvPr/>
        </p:nvPicPr>
        <p:blipFill>
          <a:blip r:embed="rId2" cstate="print"/>
          <a:stretch>
            <a:fillRect/>
          </a:stretch>
        </p:blipFill>
        <p:spPr>
          <a:xfrm>
            <a:off x="9400031" y="6452614"/>
            <a:ext cx="484631" cy="390144"/>
          </a:xfrm>
          <a:prstGeom prst="rect">
            <a:avLst/>
          </a:prstGeom>
        </p:spPr>
      </p:pic>
      <p:pic>
        <p:nvPicPr>
          <p:cNvPr id="5" name="object 5"/>
          <p:cNvPicPr/>
          <p:nvPr/>
        </p:nvPicPr>
        <p:blipFill>
          <a:blip r:embed="rId3" cstate="print"/>
          <a:stretch>
            <a:fillRect/>
          </a:stretch>
        </p:blipFill>
        <p:spPr>
          <a:xfrm>
            <a:off x="227115" y="6416517"/>
            <a:ext cx="530273" cy="262697"/>
          </a:xfrm>
          <a:prstGeom prst="rect">
            <a:avLst/>
          </a:prstGeom>
        </p:spPr>
      </p:pic>
      <p:grpSp>
        <p:nvGrpSpPr>
          <p:cNvPr id="6" name="object 6"/>
          <p:cNvGrpSpPr/>
          <p:nvPr/>
        </p:nvGrpSpPr>
        <p:grpSpPr>
          <a:xfrm>
            <a:off x="0" y="0"/>
            <a:ext cx="9906000" cy="1158240"/>
            <a:chOff x="0" y="0"/>
            <a:chExt cx="9906000" cy="1158240"/>
          </a:xfrm>
        </p:grpSpPr>
        <p:pic>
          <p:nvPicPr>
            <p:cNvPr id="7" name="object 7"/>
            <p:cNvPicPr/>
            <p:nvPr/>
          </p:nvPicPr>
          <p:blipFill>
            <a:blip r:embed="rId4" cstate="print"/>
            <a:stretch>
              <a:fillRect/>
            </a:stretch>
          </p:blipFill>
          <p:spPr>
            <a:xfrm>
              <a:off x="0" y="0"/>
              <a:ext cx="9906000" cy="1158239"/>
            </a:xfrm>
            <a:prstGeom prst="rect">
              <a:avLst/>
            </a:prstGeom>
          </p:spPr>
        </p:pic>
        <p:sp>
          <p:nvSpPr>
            <p:cNvPr id="8" name="object 8"/>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9" name="object 9"/>
            <p:cNvPicPr/>
            <p:nvPr/>
          </p:nvPicPr>
          <p:blipFill>
            <a:blip r:embed="rId5" cstate="print"/>
            <a:stretch>
              <a:fillRect/>
            </a:stretch>
          </p:blipFill>
          <p:spPr>
            <a:xfrm>
              <a:off x="948131" y="162305"/>
              <a:ext cx="3416223" cy="198247"/>
            </a:xfrm>
            <a:prstGeom prst="rect">
              <a:avLst/>
            </a:prstGeom>
          </p:spPr>
        </p:pic>
      </p:grpSp>
      <p:sp>
        <p:nvSpPr>
          <p:cNvPr id="10" name="object 10"/>
          <p:cNvSpPr txBox="1"/>
          <p:nvPr/>
        </p:nvSpPr>
        <p:spPr>
          <a:xfrm>
            <a:off x="79654" y="614526"/>
            <a:ext cx="6746240" cy="1501775"/>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55" dirty="0">
                <a:latin typeface="Arial MT"/>
                <a:cs typeface="Arial MT"/>
              </a:rPr>
              <a:t>Negative</a:t>
            </a:r>
            <a:r>
              <a:rPr sz="1600" spc="-85" dirty="0">
                <a:latin typeface="Arial MT"/>
                <a:cs typeface="Arial MT"/>
              </a:rPr>
              <a:t> </a:t>
            </a:r>
            <a:r>
              <a:rPr sz="1600" spc="-140" dirty="0">
                <a:latin typeface="Arial MT"/>
                <a:cs typeface="Arial MT"/>
              </a:rPr>
              <a:t>actions</a:t>
            </a:r>
            <a:r>
              <a:rPr sz="1600" spc="-65" dirty="0">
                <a:latin typeface="Arial MT"/>
                <a:cs typeface="Arial MT"/>
              </a:rPr>
              <a:t> </a:t>
            </a:r>
            <a:r>
              <a:rPr sz="1600" spc="-170" dirty="0">
                <a:latin typeface="Arial MT"/>
                <a:cs typeface="Arial MT"/>
              </a:rPr>
              <a:t>need</a:t>
            </a:r>
            <a:r>
              <a:rPr sz="1600" spc="-80" dirty="0">
                <a:latin typeface="Arial MT"/>
                <a:cs typeface="Arial MT"/>
              </a:rPr>
              <a:t> </a:t>
            </a:r>
            <a:r>
              <a:rPr sz="1600" spc="-135" dirty="0">
                <a:latin typeface="Arial MT"/>
                <a:cs typeface="Arial MT"/>
              </a:rPr>
              <a:t>to</a:t>
            </a:r>
            <a:r>
              <a:rPr sz="1600" spc="-65" dirty="0">
                <a:latin typeface="Arial MT"/>
                <a:cs typeface="Arial MT"/>
              </a:rPr>
              <a:t> </a:t>
            </a:r>
            <a:r>
              <a:rPr sz="1600" spc="-170" dirty="0">
                <a:latin typeface="Arial MT"/>
                <a:cs typeface="Arial MT"/>
              </a:rPr>
              <a:t>be</a:t>
            </a:r>
            <a:r>
              <a:rPr sz="1600" spc="-70" dirty="0">
                <a:latin typeface="Arial MT"/>
                <a:cs typeface="Arial MT"/>
              </a:rPr>
              <a:t> </a:t>
            </a:r>
            <a:r>
              <a:rPr sz="1600" spc="-130" dirty="0">
                <a:latin typeface="Arial MT"/>
                <a:cs typeface="Arial MT"/>
              </a:rPr>
              <a:t>identified</a:t>
            </a:r>
            <a:r>
              <a:rPr sz="1600" spc="-80" dirty="0">
                <a:latin typeface="Arial MT"/>
                <a:cs typeface="Arial MT"/>
              </a:rPr>
              <a:t> </a:t>
            </a:r>
            <a:r>
              <a:rPr sz="1600" spc="-130" dirty="0">
                <a:latin typeface="Arial MT"/>
                <a:cs typeface="Arial MT"/>
              </a:rPr>
              <a:t>that</a:t>
            </a:r>
            <a:r>
              <a:rPr sz="1600" spc="-75" dirty="0">
                <a:latin typeface="Arial MT"/>
                <a:cs typeface="Arial MT"/>
              </a:rPr>
              <a:t> </a:t>
            </a:r>
            <a:r>
              <a:rPr sz="1600" spc="-140" dirty="0">
                <a:latin typeface="Arial MT"/>
                <a:cs typeface="Arial MT"/>
              </a:rPr>
              <a:t>lead</a:t>
            </a:r>
            <a:r>
              <a:rPr sz="1600" spc="-70" dirty="0">
                <a:latin typeface="Arial MT"/>
                <a:cs typeface="Arial MT"/>
              </a:rPr>
              <a:t> </a:t>
            </a:r>
            <a:r>
              <a:rPr sz="1600" spc="-135" dirty="0">
                <a:latin typeface="Arial MT"/>
                <a:cs typeface="Arial MT"/>
              </a:rPr>
              <a:t>to</a:t>
            </a:r>
            <a:r>
              <a:rPr sz="1600" spc="-65" dirty="0">
                <a:latin typeface="Arial MT"/>
                <a:cs typeface="Arial MT"/>
              </a:rPr>
              <a:t> </a:t>
            </a:r>
            <a:r>
              <a:rPr sz="1600" spc="-165" dirty="0">
                <a:latin typeface="Arial MT"/>
                <a:cs typeface="Arial MT"/>
              </a:rPr>
              <a:t>a</a:t>
            </a:r>
            <a:r>
              <a:rPr sz="1600" spc="-70" dirty="0">
                <a:latin typeface="Arial MT"/>
                <a:cs typeface="Arial MT"/>
              </a:rPr>
              <a:t> </a:t>
            </a:r>
            <a:r>
              <a:rPr sz="1600" spc="-185" dirty="0">
                <a:latin typeface="Arial MT"/>
                <a:cs typeface="Arial MT"/>
              </a:rPr>
              <a:t>damage</a:t>
            </a:r>
            <a:r>
              <a:rPr sz="1600" spc="-95" dirty="0">
                <a:latin typeface="Arial MT"/>
                <a:cs typeface="Arial MT"/>
              </a:rPr>
              <a:t> </a:t>
            </a:r>
            <a:r>
              <a:rPr sz="1600" spc="-145" dirty="0">
                <a:latin typeface="Arial MT"/>
                <a:cs typeface="Arial MT"/>
              </a:rPr>
              <a:t>scenario</a:t>
            </a:r>
            <a:r>
              <a:rPr sz="1600" spc="-75" dirty="0">
                <a:latin typeface="Arial MT"/>
                <a:cs typeface="Arial MT"/>
              </a:rPr>
              <a:t> </a:t>
            </a:r>
            <a:r>
              <a:rPr sz="1600" spc="-114" dirty="0">
                <a:latin typeface="Arial MT"/>
                <a:cs typeface="Arial MT"/>
              </a:rPr>
              <a:t>in</a:t>
            </a:r>
            <a:r>
              <a:rPr sz="1600" spc="-75" dirty="0">
                <a:latin typeface="Arial MT"/>
                <a:cs typeface="Arial MT"/>
              </a:rPr>
              <a:t> </a:t>
            </a:r>
            <a:r>
              <a:rPr sz="1600" spc="-165" dirty="0">
                <a:latin typeface="Arial MT"/>
                <a:cs typeface="Arial MT"/>
              </a:rPr>
              <a:t>a</a:t>
            </a:r>
            <a:r>
              <a:rPr sz="1600" spc="-60" dirty="0">
                <a:latin typeface="Arial MT"/>
                <a:cs typeface="Arial MT"/>
              </a:rPr>
              <a:t> </a:t>
            </a:r>
            <a:r>
              <a:rPr sz="1600" spc="-140" dirty="0">
                <a:latin typeface="Arial MT"/>
                <a:cs typeface="Arial MT"/>
              </a:rPr>
              <a:t>threat</a:t>
            </a:r>
            <a:r>
              <a:rPr sz="1600" spc="-80" dirty="0">
                <a:latin typeface="Arial MT"/>
                <a:cs typeface="Arial MT"/>
              </a:rPr>
              <a:t> </a:t>
            </a:r>
            <a:r>
              <a:rPr sz="1600" spc="-85" dirty="0">
                <a:latin typeface="Arial MT"/>
                <a:cs typeface="Arial MT"/>
              </a:rPr>
              <a:t>scenario</a:t>
            </a:r>
            <a:endParaRPr sz="1600">
              <a:latin typeface="Arial MT"/>
              <a:cs typeface="Arial MT"/>
            </a:endParaRPr>
          </a:p>
          <a:p>
            <a:pPr marL="189230" indent="-176530">
              <a:lnSpc>
                <a:spcPct val="100000"/>
              </a:lnSpc>
              <a:spcBef>
                <a:spcPts val="985"/>
              </a:spcBef>
              <a:buFont typeface="Wingdings"/>
              <a:buChar char=""/>
              <a:tabLst>
                <a:tab pos="189230" algn="l"/>
              </a:tabLst>
            </a:pPr>
            <a:r>
              <a:rPr sz="1600" spc="-165" dirty="0">
                <a:latin typeface="Arial MT"/>
                <a:cs typeface="Arial MT"/>
              </a:rPr>
              <a:t>The</a:t>
            </a:r>
            <a:r>
              <a:rPr sz="1600" spc="-60" dirty="0">
                <a:latin typeface="Arial MT"/>
                <a:cs typeface="Arial MT"/>
              </a:rPr>
              <a:t> </a:t>
            </a:r>
            <a:r>
              <a:rPr sz="1600" spc="-125" dirty="0">
                <a:latin typeface="Arial MT"/>
                <a:cs typeface="Arial MT"/>
              </a:rPr>
              <a:t>identification</a:t>
            </a:r>
            <a:r>
              <a:rPr sz="1600" spc="-85" dirty="0">
                <a:latin typeface="Arial MT"/>
                <a:cs typeface="Arial MT"/>
              </a:rPr>
              <a:t> </a:t>
            </a:r>
            <a:r>
              <a:rPr sz="1600" spc="-135" dirty="0">
                <a:latin typeface="Arial MT"/>
                <a:cs typeface="Arial MT"/>
              </a:rPr>
              <a:t>of</a:t>
            </a:r>
            <a:r>
              <a:rPr sz="1600" spc="-50" dirty="0">
                <a:latin typeface="Arial MT"/>
                <a:cs typeface="Arial MT"/>
              </a:rPr>
              <a:t> </a:t>
            </a:r>
            <a:r>
              <a:rPr sz="1600" spc="-140" dirty="0">
                <a:latin typeface="Arial MT"/>
                <a:cs typeface="Arial MT"/>
              </a:rPr>
              <a:t>threat</a:t>
            </a:r>
            <a:r>
              <a:rPr sz="1600" spc="-65" dirty="0">
                <a:latin typeface="Arial MT"/>
                <a:cs typeface="Arial MT"/>
              </a:rPr>
              <a:t> </a:t>
            </a:r>
            <a:r>
              <a:rPr sz="1600" spc="-150" dirty="0">
                <a:latin typeface="Arial MT"/>
                <a:cs typeface="Arial MT"/>
              </a:rPr>
              <a:t>scenarios</a:t>
            </a:r>
            <a:r>
              <a:rPr sz="1600" spc="-60" dirty="0">
                <a:latin typeface="Arial MT"/>
                <a:cs typeface="Arial MT"/>
              </a:rPr>
              <a:t> </a:t>
            </a:r>
            <a:r>
              <a:rPr sz="1600" spc="-50" dirty="0">
                <a:latin typeface="Arial MT"/>
                <a:cs typeface="Arial MT"/>
              </a:rPr>
              <a:t>:</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30" dirty="0">
                <a:latin typeface="Arial MT"/>
                <a:cs typeface="Arial MT"/>
              </a:rPr>
              <a:t>Is</a:t>
            </a:r>
            <a:r>
              <a:rPr sz="1600" spc="-55" dirty="0">
                <a:latin typeface="Arial MT"/>
                <a:cs typeface="Arial MT"/>
              </a:rPr>
              <a:t> </a:t>
            </a:r>
            <a:r>
              <a:rPr sz="1600" spc="-165" dirty="0">
                <a:latin typeface="Arial MT"/>
                <a:cs typeface="Arial MT"/>
              </a:rPr>
              <a:t>a</a:t>
            </a:r>
            <a:r>
              <a:rPr sz="1600" spc="-80" dirty="0">
                <a:latin typeface="Arial MT"/>
                <a:cs typeface="Arial MT"/>
              </a:rPr>
              <a:t> </a:t>
            </a:r>
            <a:r>
              <a:rPr sz="1600" spc="-130" dirty="0">
                <a:latin typeface="Arial MT"/>
                <a:cs typeface="Arial MT"/>
              </a:rPr>
              <a:t>result</a:t>
            </a:r>
            <a:r>
              <a:rPr sz="1600" spc="-70" dirty="0">
                <a:latin typeface="Arial MT"/>
                <a:cs typeface="Arial MT"/>
              </a:rPr>
              <a:t> </a:t>
            </a:r>
            <a:r>
              <a:rPr sz="1600" spc="-135" dirty="0">
                <a:latin typeface="Arial MT"/>
                <a:cs typeface="Arial MT"/>
              </a:rPr>
              <a:t>of</a:t>
            </a:r>
            <a:r>
              <a:rPr sz="1600" spc="-65" dirty="0">
                <a:latin typeface="Arial MT"/>
                <a:cs typeface="Arial MT"/>
              </a:rPr>
              <a:t> </a:t>
            </a:r>
            <a:r>
              <a:rPr sz="1600" spc="-165" dirty="0">
                <a:latin typeface="Arial MT"/>
                <a:cs typeface="Arial MT"/>
              </a:rPr>
              <a:t>a</a:t>
            </a:r>
            <a:r>
              <a:rPr sz="1600" spc="-65" dirty="0">
                <a:latin typeface="Arial MT"/>
                <a:cs typeface="Arial MT"/>
              </a:rPr>
              <a:t> </a:t>
            </a:r>
            <a:r>
              <a:rPr sz="1600" spc="-175" dirty="0">
                <a:latin typeface="Arial MT"/>
                <a:cs typeface="Arial MT"/>
              </a:rPr>
              <a:t>team</a:t>
            </a:r>
            <a:r>
              <a:rPr sz="1600" spc="-90" dirty="0">
                <a:latin typeface="Arial MT"/>
                <a:cs typeface="Arial MT"/>
              </a:rPr>
              <a:t> </a:t>
            </a:r>
            <a:r>
              <a:rPr sz="1600" spc="-150" dirty="0">
                <a:latin typeface="Arial MT"/>
                <a:cs typeface="Arial MT"/>
              </a:rPr>
              <a:t>work,</a:t>
            </a:r>
            <a:r>
              <a:rPr sz="1600" spc="-60" dirty="0">
                <a:latin typeface="Arial MT"/>
                <a:cs typeface="Arial MT"/>
              </a:rPr>
              <a:t> </a:t>
            </a:r>
            <a:r>
              <a:rPr sz="1600" spc="-140" dirty="0">
                <a:latin typeface="Arial MT"/>
                <a:cs typeface="Arial MT"/>
              </a:rPr>
              <a:t>not</a:t>
            </a:r>
            <a:r>
              <a:rPr sz="1600" spc="-80" dirty="0">
                <a:latin typeface="Arial MT"/>
                <a:cs typeface="Arial MT"/>
              </a:rPr>
              <a:t> </a:t>
            </a:r>
            <a:r>
              <a:rPr sz="1600" spc="-170" dirty="0">
                <a:latin typeface="Arial MT"/>
                <a:cs typeface="Arial MT"/>
              </a:rPr>
              <a:t>by</a:t>
            </a:r>
            <a:r>
              <a:rPr sz="1600" spc="-55" dirty="0">
                <a:latin typeface="Arial MT"/>
                <a:cs typeface="Arial MT"/>
              </a:rPr>
              <a:t> </a:t>
            </a:r>
            <a:r>
              <a:rPr sz="1600" spc="-165" dirty="0">
                <a:latin typeface="Arial MT"/>
                <a:cs typeface="Arial MT"/>
              </a:rPr>
              <a:t>a</a:t>
            </a:r>
            <a:r>
              <a:rPr sz="1600" spc="-65" dirty="0">
                <a:latin typeface="Arial MT"/>
                <a:cs typeface="Arial MT"/>
              </a:rPr>
              <a:t> </a:t>
            </a:r>
            <a:r>
              <a:rPr sz="1600" spc="-135" dirty="0">
                <a:latin typeface="Arial MT"/>
                <a:cs typeface="Arial MT"/>
              </a:rPr>
              <a:t>single</a:t>
            </a:r>
            <a:r>
              <a:rPr sz="1600" spc="-90" dirty="0">
                <a:latin typeface="Arial MT"/>
                <a:cs typeface="Arial MT"/>
              </a:rPr>
              <a:t> </a:t>
            </a:r>
            <a:r>
              <a:rPr sz="1600" spc="-10" dirty="0">
                <a:latin typeface="Arial MT"/>
                <a:cs typeface="Arial MT"/>
              </a:rPr>
              <a:t>person</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75" dirty="0">
                <a:latin typeface="Arial MT"/>
                <a:cs typeface="Arial MT"/>
              </a:rPr>
              <a:t>Uses</a:t>
            </a:r>
            <a:r>
              <a:rPr sz="1600" spc="-10" dirty="0">
                <a:latin typeface="Arial MT"/>
                <a:cs typeface="Arial MT"/>
              </a:rPr>
              <a:t> </a:t>
            </a:r>
            <a:r>
              <a:rPr sz="1600" spc="-165" dirty="0">
                <a:latin typeface="Arial MT"/>
                <a:cs typeface="Arial MT"/>
              </a:rPr>
              <a:t>a</a:t>
            </a:r>
            <a:r>
              <a:rPr sz="1600" spc="-20" dirty="0">
                <a:latin typeface="Arial MT"/>
                <a:cs typeface="Arial MT"/>
              </a:rPr>
              <a:t> </a:t>
            </a:r>
            <a:r>
              <a:rPr sz="1600" spc="-150" dirty="0">
                <a:latin typeface="Arial MT"/>
                <a:cs typeface="Arial MT"/>
              </a:rPr>
              <a:t>brainstorming-</a:t>
            </a:r>
            <a:r>
              <a:rPr sz="1600" spc="-170" dirty="0">
                <a:latin typeface="Arial MT"/>
                <a:cs typeface="Arial MT"/>
              </a:rPr>
              <a:t>based</a:t>
            </a:r>
            <a:r>
              <a:rPr sz="1600" spc="-65" dirty="0">
                <a:latin typeface="Arial MT"/>
                <a:cs typeface="Arial MT"/>
              </a:rPr>
              <a:t> </a:t>
            </a:r>
            <a:r>
              <a:rPr sz="1600" spc="-30" dirty="0">
                <a:latin typeface="Arial MT"/>
                <a:cs typeface="Arial MT"/>
              </a:rPr>
              <a:t>approach</a:t>
            </a:r>
            <a:endParaRPr sz="1600">
              <a:latin typeface="Arial MT"/>
              <a:cs typeface="Arial MT"/>
            </a:endParaRPr>
          </a:p>
        </p:txBody>
      </p:sp>
      <p:sp>
        <p:nvSpPr>
          <p:cNvPr id="11" name="object 11"/>
          <p:cNvSpPr txBox="1"/>
          <p:nvPr/>
        </p:nvSpPr>
        <p:spPr>
          <a:xfrm>
            <a:off x="994359" y="2091080"/>
            <a:ext cx="812800" cy="763270"/>
          </a:xfrm>
          <a:prstGeom prst="rect">
            <a:avLst/>
          </a:prstGeom>
        </p:spPr>
        <p:txBody>
          <a:bodyPr vert="horz" wrap="square" lIns="0" tIns="137795" rIns="0" bIns="0" rtlCol="0">
            <a:spAutoFit/>
          </a:bodyPr>
          <a:lstStyle/>
          <a:p>
            <a:pPr marL="189230" indent="-176530">
              <a:lnSpc>
                <a:spcPct val="100000"/>
              </a:lnSpc>
              <a:spcBef>
                <a:spcPts val="1085"/>
              </a:spcBef>
              <a:buFont typeface="Wingdings"/>
              <a:buChar char=""/>
              <a:tabLst>
                <a:tab pos="189230" algn="l"/>
              </a:tabLst>
            </a:pPr>
            <a:r>
              <a:rPr sz="1600" spc="-165" dirty="0">
                <a:latin typeface="Arial MT"/>
                <a:cs typeface="Arial MT"/>
              </a:rPr>
              <a:t>STRIDE</a:t>
            </a:r>
            <a:endParaRPr sz="1600">
              <a:latin typeface="Arial MT"/>
              <a:cs typeface="Arial MT"/>
            </a:endParaRPr>
          </a:p>
          <a:p>
            <a:pPr marL="189230" indent="-176530">
              <a:lnSpc>
                <a:spcPct val="100000"/>
              </a:lnSpc>
              <a:spcBef>
                <a:spcPts val="980"/>
              </a:spcBef>
              <a:buFont typeface="Wingdings"/>
              <a:buChar char=""/>
              <a:tabLst>
                <a:tab pos="189230" algn="l"/>
              </a:tabLst>
            </a:pPr>
            <a:r>
              <a:rPr sz="1600" spc="-355" dirty="0">
                <a:latin typeface="Arial MT"/>
                <a:cs typeface="Arial MT"/>
              </a:rPr>
              <a:t>…</a:t>
            </a:r>
            <a:endParaRPr sz="1600">
              <a:latin typeface="Arial MT"/>
              <a:cs typeface="Arial MT"/>
            </a:endParaRPr>
          </a:p>
        </p:txBody>
      </p:sp>
      <p:sp>
        <p:nvSpPr>
          <p:cNvPr id="12" name="object 12"/>
          <p:cNvSpPr txBox="1"/>
          <p:nvPr/>
        </p:nvSpPr>
        <p:spPr>
          <a:xfrm>
            <a:off x="2937510" y="4530090"/>
            <a:ext cx="3312160" cy="576580"/>
          </a:xfrm>
          <a:prstGeom prst="rect">
            <a:avLst/>
          </a:prstGeom>
          <a:ln w="28955">
            <a:solidFill>
              <a:srgbClr val="000000"/>
            </a:solidFill>
          </a:ln>
        </p:spPr>
        <p:txBody>
          <a:bodyPr vert="horz" wrap="square" lIns="0" tIns="10160" rIns="0" bIns="0" rtlCol="0">
            <a:spAutoFit/>
          </a:bodyPr>
          <a:lstStyle/>
          <a:p>
            <a:pPr marL="90805" marR="117475">
              <a:lnSpc>
                <a:spcPct val="100000"/>
              </a:lnSpc>
              <a:spcBef>
                <a:spcPts val="80"/>
              </a:spcBef>
            </a:pPr>
            <a:r>
              <a:rPr sz="1200" spc="-105" dirty="0">
                <a:latin typeface="Arial MT"/>
                <a:cs typeface="Arial MT"/>
              </a:rPr>
              <a:t>Front</a:t>
            </a:r>
            <a:r>
              <a:rPr sz="1200" spc="-35" dirty="0">
                <a:latin typeface="Arial MT"/>
                <a:cs typeface="Arial MT"/>
              </a:rPr>
              <a:t> </a:t>
            </a:r>
            <a:r>
              <a:rPr sz="1200" spc="-95" dirty="0">
                <a:latin typeface="Arial MT"/>
                <a:cs typeface="Arial MT"/>
              </a:rPr>
              <a:t>collision</a:t>
            </a:r>
            <a:r>
              <a:rPr sz="1200" spc="-60" dirty="0">
                <a:latin typeface="Arial MT"/>
                <a:cs typeface="Arial MT"/>
              </a:rPr>
              <a:t> </a:t>
            </a:r>
            <a:r>
              <a:rPr sz="1200" spc="-100" dirty="0">
                <a:latin typeface="Arial MT"/>
                <a:cs typeface="Arial MT"/>
              </a:rPr>
              <a:t>with</a:t>
            </a:r>
            <a:r>
              <a:rPr sz="1200" spc="-25" dirty="0">
                <a:latin typeface="Arial MT"/>
                <a:cs typeface="Arial MT"/>
              </a:rPr>
              <a:t> </a:t>
            </a:r>
            <a:r>
              <a:rPr sz="1200" spc="-125" dirty="0">
                <a:latin typeface="Arial MT"/>
                <a:cs typeface="Arial MT"/>
              </a:rPr>
              <a:t>a</a:t>
            </a:r>
            <a:r>
              <a:rPr sz="1200" spc="-25" dirty="0">
                <a:latin typeface="Arial MT"/>
                <a:cs typeface="Arial MT"/>
              </a:rPr>
              <a:t> </a:t>
            </a:r>
            <a:r>
              <a:rPr sz="1200" spc="-114" dirty="0">
                <a:latin typeface="Arial MT"/>
                <a:cs typeface="Arial MT"/>
              </a:rPr>
              <a:t>narrow</a:t>
            </a:r>
            <a:r>
              <a:rPr sz="1200" spc="-35" dirty="0">
                <a:latin typeface="Arial MT"/>
                <a:cs typeface="Arial MT"/>
              </a:rPr>
              <a:t> </a:t>
            </a:r>
            <a:r>
              <a:rPr sz="1200" spc="-105" dirty="0">
                <a:latin typeface="Arial MT"/>
                <a:cs typeface="Arial MT"/>
              </a:rPr>
              <a:t>stationary</a:t>
            </a:r>
            <a:r>
              <a:rPr sz="1200" spc="-60" dirty="0">
                <a:latin typeface="Arial MT"/>
                <a:cs typeface="Arial MT"/>
              </a:rPr>
              <a:t> </a:t>
            </a:r>
            <a:r>
              <a:rPr sz="1200" spc="-100" dirty="0">
                <a:latin typeface="Arial MT"/>
                <a:cs typeface="Arial MT"/>
              </a:rPr>
              <a:t>object</a:t>
            </a:r>
            <a:r>
              <a:rPr sz="1200" spc="-55" dirty="0">
                <a:latin typeface="Arial MT"/>
                <a:cs typeface="Arial MT"/>
              </a:rPr>
              <a:t> </a:t>
            </a:r>
            <a:r>
              <a:rPr sz="1200" spc="-120" dirty="0">
                <a:latin typeface="Arial MT"/>
                <a:cs typeface="Arial MT"/>
              </a:rPr>
              <a:t>caused</a:t>
            </a:r>
            <a:r>
              <a:rPr sz="1200" spc="-40" dirty="0">
                <a:latin typeface="Arial MT"/>
                <a:cs typeface="Arial MT"/>
              </a:rPr>
              <a:t> </a:t>
            </a:r>
            <a:r>
              <a:rPr sz="1200" spc="-25" dirty="0">
                <a:latin typeface="Arial MT"/>
                <a:cs typeface="Arial MT"/>
              </a:rPr>
              <a:t>by </a:t>
            </a:r>
            <a:r>
              <a:rPr sz="1200" spc="-114" dirty="0">
                <a:latin typeface="Arial MT"/>
                <a:cs typeface="Arial MT"/>
              </a:rPr>
              <a:t>unintended</a:t>
            </a:r>
            <a:r>
              <a:rPr sz="1200" spc="-40" dirty="0">
                <a:latin typeface="Arial MT"/>
                <a:cs typeface="Arial MT"/>
              </a:rPr>
              <a:t> </a:t>
            </a:r>
            <a:r>
              <a:rPr sz="1200" spc="-100" dirty="0">
                <a:latin typeface="Arial MT"/>
                <a:cs typeface="Arial MT"/>
              </a:rPr>
              <a:t>turning-</a:t>
            </a:r>
            <a:r>
              <a:rPr sz="1200" spc="-90" dirty="0">
                <a:latin typeface="Arial MT"/>
                <a:cs typeface="Arial MT"/>
              </a:rPr>
              <a:t>off</a:t>
            </a:r>
            <a:r>
              <a:rPr sz="1200" spc="-35" dirty="0">
                <a:latin typeface="Arial MT"/>
                <a:cs typeface="Arial MT"/>
              </a:rPr>
              <a:t> </a:t>
            </a:r>
            <a:r>
              <a:rPr sz="1200" spc="-100" dirty="0">
                <a:latin typeface="Arial MT"/>
                <a:cs typeface="Arial MT"/>
              </a:rPr>
              <a:t>of</a:t>
            </a:r>
            <a:r>
              <a:rPr sz="1200" spc="-15" dirty="0">
                <a:latin typeface="Arial MT"/>
                <a:cs typeface="Arial MT"/>
              </a:rPr>
              <a:t> </a:t>
            </a:r>
            <a:r>
              <a:rPr sz="1200" spc="-125" dirty="0">
                <a:latin typeface="Arial MT"/>
                <a:cs typeface="Arial MT"/>
              </a:rPr>
              <a:t>headlamp</a:t>
            </a:r>
            <a:r>
              <a:rPr sz="1200" spc="-15" dirty="0">
                <a:latin typeface="Arial MT"/>
                <a:cs typeface="Arial MT"/>
              </a:rPr>
              <a:t> </a:t>
            </a:r>
            <a:r>
              <a:rPr sz="1200" spc="-105" dirty="0">
                <a:latin typeface="Arial MT"/>
                <a:cs typeface="Arial MT"/>
              </a:rPr>
              <a:t>during</a:t>
            </a:r>
            <a:r>
              <a:rPr sz="1200" spc="-25" dirty="0">
                <a:latin typeface="Arial MT"/>
                <a:cs typeface="Arial MT"/>
              </a:rPr>
              <a:t> </a:t>
            </a:r>
            <a:r>
              <a:rPr sz="1200" spc="-100" dirty="0">
                <a:latin typeface="Arial MT"/>
                <a:cs typeface="Arial MT"/>
              </a:rPr>
              <a:t>night</a:t>
            </a:r>
            <a:r>
              <a:rPr sz="1200" spc="-25" dirty="0">
                <a:latin typeface="Arial MT"/>
                <a:cs typeface="Arial MT"/>
              </a:rPr>
              <a:t> </a:t>
            </a:r>
            <a:r>
              <a:rPr sz="1200" spc="-10" dirty="0">
                <a:latin typeface="Arial MT"/>
                <a:cs typeface="Arial MT"/>
              </a:rPr>
              <a:t>driving </a:t>
            </a:r>
            <a:r>
              <a:rPr sz="1200" spc="-100" dirty="0">
                <a:latin typeface="Arial MT"/>
                <a:cs typeface="Arial MT"/>
              </a:rPr>
              <a:t>at</a:t>
            </a:r>
            <a:r>
              <a:rPr sz="1200" spc="-45" dirty="0">
                <a:latin typeface="Arial MT"/>
                <a:cs typeface="Arial MT"/>
              </a:rPr>
              <a:t> </a:t>
            </a:r>
            <a:r>
              <a:rPr sz="1200" spc="-135" dirty="0">
                <a:latin typeface="Arial MT"/>
                <a:cs typeface="Arial MT"/>
              </a:rPr>
              <a:t>medium</a:t>
            </a:r>
            <a:r>
              <a:rPr sz="1200" spc="-40" dirty="0">
                <a:latin typeface="Arial MT"/>
                <a:cs typeface="Arial MT"/>
              </a:rPr>
              <a:t> </a:t>
            </a:r>
            <a:r>
              <a:rPr sz="1200" spc="-20" dirty="0">
                <a:latin typeface="Arial MT"/>
                <a:cs typeface="Arial MT"/>
              </a:rPr>
              <a:t>speed</a:t>
            </a:r>
            <a:endParaRPr sz="1200">
              <a:latin typeface="Arial MT"/>
              <a:cs typeface="Arial MT"/>
            </a:endParaRPr>
          </a:p>
        </p:txBody>
      </p:sp>
      <p:sp>
        <p:nvSpPr>
          <p:cNvPr id="13" name="object 13"/>
          <p:cNvSpPr txBox="1"/>
          <p:nvPr/>
        </p:nvSpPr>
        <p:spPr>
          <a:xfrm>
            <a:off x="778001" y="5461253"/>
            <a:ext cx="3312160" cy="576580"/>
          </a:xfrm>
          <a:prstGeom prst="rect">
            <a:avLst/>
          </a:prstGeom>
          <a:ln w="28955">
            <a:solidFill>
              <a:srgbClr val="000000"/>
            </a:solidFill>
          </a:ln>
        </p:spPr>
        <p:txBody>
          <a:bodyPr vert="horz" wrap="square" lIns="0" tIns="102235" rIns="0" bIns="0" rtlCol="0">
            <a:spAutoFit/>
          </a:bodyPr>
          <a:lstStyle/>
          <a:p>
            <a:pPr marL="89535" marR="203200">
              <a:lnSpc>
                <a:spcPct val="100000"/>
              </a:lnSpc>
              <a:spcBef>
                <a:spcPts val="805"/>
              </a:spcBef>
            </a:pPr>
            <a:r>
              <a:rPr sz="1200" spc="-114" dirty="0">
                <a:latin typeface="Arial MT"/>
                <a:cs typeface="Arial MT"/>
              </a:rPr>
              <a:t>Spoofing</a:t>
            </a:r>
            <a:r>
              <a:rPr sz="1200" spc="-40" dirty="0">
                <a:latin typeface="Arial MT"/>
                <a:cs typeface="Arial MT"/>
              </a:rPr>
              <a:t> </a:t>
            </a:r>
            <a:r>
              <a:rPr sz="1200" spc="-70" dirty="0">
                <a:latin typeface="Arial MT"/>
                <a:cs typeface="Arial MT"/>
              </a:rPr>
              <a:t>:</a:t>
            </a:r>
            <a:r>
              <a:rPr sz="1200" spc="-90" dirty="0">
                <a:latin typeface="Arial MT"/>
                <a:cs typeface="Arial MT"/>
              </a:rPr>
              <a:t> </a:t>
            </a:r>
            <a:r>
              <a:rPr sz="1200" spc="-110" dirty="0">
                <a:latin typeface="Arial MT"/>
                <a:cs typeface="Arial MT"/>
              </a:rPr>
              <a:t>Attacker</a:t>
            </a:r>
            <a:r>
              <a:rPr sz="1200" spc="-45" dirty="0">
                <a:latin typeface="Arial MT"/>
                <a:cs typeface="Arial MT"/>
              </a:rPr>
              <a:t> </a:t>
            </a:r>
            <a:r>
              <a:rPr sz="1200" spc="-110" dirty="0">
                <a:latin typeface="Arial MT"/>
                <a:cs typeface="Arial MT"/>
              </a:rPr>
              <a:t>claims</a:t>
            </a:r>
            <a:r>
              <a:rPr sz="1200" spc="-40" dirty="0">
                <a:latin typeface="Arial MT"/>
                <a:cs typeface="Arial MT"/>
              </a:rPr>
              <a:t> </a:t>
            </a:r>
            <a:r>
              <a:rPr sz="1200" spc="-100" dirty="0">
                <a:latin typeface="Arial MT"/>
                <a:cs typeface="Arial MT"/>
              </a:rPr>
              <a:t>to</a:t>
            </a:r>
            <a:r>
              <a:rPr sz="1200" spc="-20" dirty="0">
                <a:latin typeface="Arial MT"/>
                <a:cs typeface="Arial MT"/>
              </a:rPr>
              <a:t> </a:t>
            </a:r>
            <a:r>
              <a:rPr sz="1200" spc="-125" dirty="0">
                <a:latin typeface="Arial MT"/>
                <a:cs typeface="Arial MT"/>
              </a:rPr>
              <a:t>be</a:t>
            </a:r>
            <a:r>
              <a:rPr sz="1200" spc="-30" dirty="0">
                <a:latin typeface="Arial MT"/>
                <a:cs typeface="Arial MT"/>
              </a:rPr>
              <a:t> </a:t>
            </a:r>
            <a:r>
              <a:rPr sz="1200" spc="-120" dirty="0">
                <a:latin typeface="Arial MT"/>
                <a:cs typeface="Arial MT"/>
              </a:rPr>
              <a:t>body</a:t>
            </a:r>
            <a:r>
              <a:rPr sz="1200" spc="-35" dirty="0">
                <a:latin typeface="Arial MT"/>
                <a:cs typeface="Arial MT"/>
              </a:rPr>
              <a:t> </a:t>
            </a:r>
            <a:r>
              <a:rPr sz="1200" spc="-100" dirty="0">
                <a:latin typeface="Arial MT"/>
                <a:cs typeface="Arial MT"/>
              </a:rPr>
              <a:t>control</a:t>
            </a:r>
            <a:r>
              <a:rPr sz="1200" spc="-55" dirty="0">
                <a:latin typeface="Arial MT"/>
                <a:cs typeface="Arial MT"/>
              </a:rPr>
              <a:t> </a:t>
            </a:r>
            <a:r>
              <a:rPr sz="1200" spc="-160" dirty="0">
                <a:latin typeface="Arial MT"/>
                <a:cs typeface="Arial MT"/>
              </a:rPr>
              <a:t>ECU</a:t>
            </a:r>
            <a:r>
              <a:rPr sz="1200" spc="-25" dirty="0">
                <a:latin typeface="Arial MT"/>
                <a:cs typeface="Arial MT"/>
              </a:rPr>
              <a:t> </a:t>
            </a:r>
            <a:r>
              <a:rPr sz="1200" spc="-75" dirty="0">
                <a:latin typeface="Arial MT"/>
                <a:cs typeface="Arial MT"/>
              </a:rPr>
              <a:t>and </a:t>
            </a:r>
            <a:r>
              <a:rPr sz="1200" spc="-120" dirty="0">
                <a:latin typeface="Arial MT"/>
                <a:cs typeface="Arial MT"/>
              </a:rPr>
              <a:t>sends</a:t>
            </a:r>
            <a:r>
              <a:rPr sz="1200" spc="-45" dirty="0">
                <a:latin typeface="Arial MT"/>
                <a:cs typeface="Arial MT"/>
              </a:rPr>
              <a:t> </a:t>
            </a:r>
            <a:r>
              <a:rPr sz="1200" spc="-130" dirty="0">
                <a:latin typeface="Arial MT"/>
                <a:cs typeface="Arial MT"/>
              </a:rPr>
              <a:t>“Lamp</a:t>
            </a:r>
            <a:r>
              <a:rPr sz="1200" spc="-10" dirty="0">
                <a:latin typeface="Arial MT"/>
                <a:cs typeface="Arial MT"/>
              </a:rPr>
              <a:t> </a:t>
            </a:r>
            <a:r>
              <a:rPr sz="1200" spc="-110" dirty="0">
                <a:latin typeface="Arial MT"/>
                <a:cs typeface="Arial MT"/>
              </a:rPr>
              <a:t>request”</a:t>
            </a:r>
            <a:r>
              <a:rPr sz="1200" spc="-50" dirty="0">
                <a:latin typeface="Arial MT"/>
                <a:cs typeface="Arial MT"/>
              </a:rPr>
              <a:t> </a:t>
            </a:r>
            <a:r>
              <a:rPr sz="1200" spc="-10" dirty="0">
                <a:latin typeface="Arial MT"/>
                <a:cs typeface="Arial MT"/>
              </a:rPr>
              <a:t>signal</a:t>
            </a:r>
            <a:endParaRPr sz="1200">
              <a:latin typeface="Arial MT"/>
              <a:cs typeface="Arial MT"/>
            </a:endParaRPr>
          </a:p>
        </p:txBody>
      </p:sp>
      <p:sp>
        <p:nvSpPr>
          <p:cNvPr id="14" name="object 14"/>
          <p:cNvSpPr txBox="1"/>
          <p:nvPr/>
        </p:nvSpPr>
        <p:spPr>
          <a:xfrm>
            <a:off x="5170170" y="5465826"/>
            <a:ext cx="3312160" cy="576580"/>
          </a:xfrm>
          <a:prstGeom prst="rect">
            <a:avLst/>
          </a:prstGeom>
          <a:ln w="28955">
            <a:solidFill>
              <a:srgbClr val="000000"/>
            </a:solidFill>
          </a:ln>
        </p:spPr>
        <p:txBody>
          <a:bodyPr vert="horz" wrap="square" lIns="0" tIns="18415" rIns="0" bIns="0" rtlCol="0">
            <a:spAutoFit/>
          </a:bodyPr>
          <a:lstStyle/>
          <a:p>
            <a:pPr>
              <a:lnSpc>
                <a:spcPct val="100000"/>
              </a:lnSpc>
              <a:spcBef>
                <a:spcPts val="145"/>
              </a:spcBef>
            </a:pPr>
            <a:endParaRPr sz="1200">
              <a:latin typeface="Times New Roman"/>
              <a:cs typeface="Times New Roman"/>
            </a:endParaRPr>
          </a:p>
          <a:p>
            <a:pPr marL="90805">
              <a:lnSpc>
                <a:spcPct val="100000"/>
              </a:lnSpc>
            </a:pPr>
            <a:r>
              <a:rPr sz="1200" spc="-135" dirty="0">
                <a:latin typeface="Arial MT"/>
                <a:cs typeface="Arial MT"/>
              </a:rPr>
              <a:t>Tampering</a:t>
            </a:r>
            <a:r>
              <a:rPr sz="1200" spc="-40" dirty="0">
                <a:latin typeface="Arial MT"/>
                <a:cs typeface="Arial MT"/>
              </a:rPr>
              <a:t> </a:t>
            </a:r>
            <a:r>
              <a:rPr sz="1200" spc="-70" dirty="0">
                <a:latin typeface="Arial MT"/>
                <a:cs typeface="Arial MT"/>
              </a:rPr>
              <a:t>:</a:t>
            </a:r>
            <a:r>
              <a:rPr sz="1200" spc="-95" dirty="0">
                <a:latin typeface="Arial MT"/>
                <a:cs typeface="Arial MT"/>
              </a:rPr>
              <a:t> </a:t>
            </a:r>
            <a:r>
              <a:rPr sz="1200" spc="-110" dirty="0">
                <a:latin typeface="Arial MT"/>
                <a:cs typeface="Arial MT"/>
              </a:rPr>
              <a:t>Attacker</a:t>
            </a:r>
            <a:r>
              <a:rPr sz="1200" spc="-55" dirty="0">
                <a:latin typeface="Arial MT"/>
                <a:cs typeface="Arial MT"/>
              </a:rPr>
              <a:t> </a:t>
            </a:r>
            <a:r>
              <a:rPr sz="1200" spc="-110" dirty="0">
                <a:latin typeface="Arial MT"/>
                <a:cs typeface="Arial MT"/>
              </a:rPr>
              <a:t>modifies</a:t>
            </a:r>
            <a:r>
              <a:rPr sz="1200" spc="-45" dirty="0">
                <a:latin typeface="Arial MT"/>
                <a:cs typeface="Arial MT"/>
              </a:rPr>
              <a:t> </a:t>
            </a:r>
            <a:r>
              <a:rPr sz="1200" spc="-130" dirty="0">
                <a:latin typeface="Arial MT"/>
                <a:cs typeface="Arial MT"/>
              </a:rPr>
              <a:t>“Lamp</a:t>
            </a:r>
            <a:r>
              <a:rPr sz="1200" spc="-25" dirty="0">
                <a:latin typeface="Arial MT"/>
                <a:cs typeface="Arial MT"/>
              </a:rPr>
              <a:t> </a:t>
            </a:r>
            <a:r>
              <a:rPr sz="1200" spc="-105" dirty="0">
                <a:latin typeface="Arial MT"/>
                <a:cs typeface="Arial MT"/>
              </a:rPr>
              <a:t>on”</a:t>
            </a:r>
            <a:r>
              <a:rPr sz="1200" spc="-40" dirty="0">
                <a:latin typeface="Arial MT"/>
                <a:cs typeface="Arial MT"/>
              </a:rPr>
              <a:t> </a:t>
            </a:r>
            <a:r>
              <a:rPr sz="1200" spc="-100" dirty="0">
                <a:latin typeface="Arial MT"/>
                <a:cs typeface="Arial MT"/>
              </a:rPr>
              <a:t>to</a:t>
            </a:r>
            <a:r>
              <a:rPr sz="1200" spc="-30" dirty="0">
                <a:latin typeface="Arial MT"/>
                <a:cs typeface="Arial MT"/>
              </a:rPr>
              <a:t> </a:t>
            </a:r>
            <a:r>
              <a:rPr sz="1200" spc="-130" dirty="0">
                <a:latin typeface="Arial MT"/>
                <a:cs typeface="Arial MT"/>
              </a:rPr>
              <a:t>“Lamp</a:t>
            </a:r>
            <a:r>
              <a:rPr sz="1200" spc="-25" dirty="0">
                <a:latin typeface="Arial MT"/>
                <a:cs typeface="Arial MT"/>
              </a:rPr>
              <a:t> </a:t>
            </a:r>
            <a:r>
              <a:rPr sz="1200" spc="-20" dirty="0">
                <a:latin typeface="Arial MT"/>
                <a:cs typeface="Arial MT"/>
              </a:rPr>
              <a:t>off”</a:t>
            </a:r>
            <a:endParaRPr sz="1200">
              <a:latin typeface="Arial MT"/>
              <a:cs typeface="Arial MT"/>
            </a:endParaRPr>
          </a:p>
        </p:txBody>
      </p:sp>
      <p:sp>
        <p:nvSpPr>
          <p:cNvPr id="15" name="object 15"/>
          <p:cNvSpPr txBox="1"/>
          <p:nvPr/>
        </p:nvSpPr>
        <p:spPr>
          <a:xfrm>
            <a:off x="4096258" y="4250563"/>
            <a:ext cx="1233170" cy="239395"/>
          </a:xfrm>
          <a:prstGeom prst="rect">
            <a:avLst/>
          </a:prstGeom>
        </p:spPr>
        <p:txBody>
          <a:bodyPr vert="horz" wrap="square" lIns="0" tIns="12700" rIns="0" bIns="0" rtlCol="0">
            <a:spAutoFit/>
          </a:bodyPr>
          <a:lstStyle/>
          <a:p>
            <a:pPr marL="12700">
              <a:lnSpc>
                <a:spcPct val="100000"/>
              </a:lnSpc>
              <a:spcBef>
                <a:spcPts val="100"/>
              </a:spcBef>
            </a:pPr>
            <a:r>
              <a:rPr sz="1400" b="1" spc="-170" dirty="0">
                <a:latin typeface="Arial"/>
                <a:cs typeface="Arial"/>
              </a:rPr>
              <a:t>Damage</a:t>
            </a:r>
            <a:r>
              <a:rPr sz="1400" b="1" spc="-65" dirty="0">
                <a:latin typeface="Arial"/>
                <a:cs typeface="Arial"/>
              </a:rPr>
              <a:t> </a:t>
            </a:r>
            <a:r>
              <a:rPr sz="1400" b="1" spc="-120" dirty="0">
                <a:latin typeface="Arial"/>
                <a:cs typeface="Arial"/>
              </a:rPr>
              <a:t>scenario</a:t>
            </a:r>
            <a:endParaRPr sz="1400">
              <a:latin typeface="Arial"/>
              <a:cs typeface="Arial"/>
            </a:endParaRPr>
          </a:p>
        </p:txBody>
      </p:sp>
      <p:sp>
        <p:nvSpPr>
          <p:cNvPr id="16" name="object 16"/>
          <p:cNvSpPr txBox="1"/>
          <p:nvPr/>
        </p:nvSpPr>
        <p:spPr>
          <a:xfrm>
            <a:off x="711504" y="5206746"/>
            <a:ext cx="1234440" cy="239395"/>
          </a:xfrm>
          <a:prstGeom prst="rect">
            <a:avLst/>
          </a:prstGeom>
        </p:spPr>
        <p:txBody>
          <a:bodyPr vert="horz" wrap="square" lIns="0" tIns="12700" rIns="0" bIns="0" rtlCol="0">
            <a:spAutoFit/>
          </a:bodyPr>
          <a:lstStyle/>
          <a:p>
            <a:pPr marL="12700">
              <a:lnSpc>
                <a:spcPct val="100000"/>
              </a:lnSpc>
              <a:spcBef>
                <a:spcPts val="100"/>
              </a:spcBef>
            </a:pPr>
            <a:r>
              <a:rPr sz="1400" b="1" spc="-135" dirty="0">
                <a:latin typeface="Arial"/>
                <a:cs typeface="Arial"/>
              </a:rPr>
              <a:t>Threat</a:t>
            </a:r>
            <a:r>
              <a:rPr sz="1400" b="1" spc="-45" dirty="0">
                <a:latin typeface="Arial"/>
                <a:cs typeface="Arial"/>
              </a:rPr>
              <a:t> </a:t>
            </a:r>
            <a:r>
              <a:rPr sz="1400" b="1" spc="-135" dirty="0">
                <a:latin typeface="Arial"/>
                <a:cs typeface="Arial"/>
              </a:rPr>
              <a:t>scenario</a:t>
            </a:r>
            <a:r>
              <a:rPr sz="1400" b="1" spc="-45" dirty="0">
                <a:latin typeface="Arial"/>
                <a:cs typeface="Arial"/>
              </a:rPr>
              <a:t> </a:t>
            </a:r>
            <a:r>
              <a:rPr sz="1400" b="1" spc="-50" dirty="0">
                <a:latin typeface="Arial"/>
                <a:cs typeface="Arial"/>
              </a:rPr>
              <a:t>1</a:t>
            </a:r>
            <a:endParaRPr sz="1400">
              <a:latin typeface="Arial"/>
              <a:cs typeface="Arial"/>
            </a:endParaRPr>
          </a:p>
        </p:txBody>
      </p:sp>
      <p:sp>
        <p:nvSpPr>
          <p:cNvPr id="17" name="object 17"/>
          <p:cNvSpPr txBox="1"/>
          <p:nvPr/>
        </p:nvSpPr>
        <p:spPr>
          <a:xfrm>
            <a:off x="7193026" y="5206746"/>
            <a:ext cx="1234440" cy="239395"/>
          </a:xfrm>
          <a:prstGeom prst="rect">
            <a:avLst/>
          </a:prstGeom>
        </p:spPr>
        <p:txBody>
          <a:bodyPr vert="horz" wrap="square" lIns="0" tIns="12700" rIns="0" bIns="0" rtlCol="0">
            <a:spAutoFit/>
          </a:bodyPr>
          <a:lstStyle/>
          <a:p>
            <a:pPr marL="12700">
              <a:lnSpc>
                <a:spcPct val="100000"/>
              </a:lnSpc>
              <a:spcBef>
                <a:spcPts val="100"/>
              </a:spcBef>
            </a:pPr>
            <a:r>
              <a:rPr sz="1400" b="1" spc="-135" dirty="0">
                <a:latin typeface="Arial"/>
                <a:cs typeface="Arial"/>
              </a:rPr>
              <a:t>Threat</a:t>
            </a:r>
            <a:r>
              <a:rPr sz="1400" b="1" spc="-45" dirty="0">
                <a:latin typeface="Arial"/>
                <a:cs typeface="Arial"/>
              </a:rPr>
              <a:t> </a:t>
            </a:r>
            <a:r>
              <a:rPr sz="1400" b="1" spc="-135" dirty="0">
                <a:latin typeface="Arial"/>
                <a:cs typeface="Arial"/>
              </a:rPr>
              <a:t>scenario</a:t>
            </a:r>
            <a:r>
              <a:rPr sz="1400" b="1" spc="-45" dirty="0">
                <a:latin typeface="Arial"/>
                <a:cs typeface="Arial"/>
              </a:rPr>
              <a:t> </a:t>
            </a:r>
            <a:r>
              <a:rPr sz="1400" b="1" spc="-50" dirty="0">
                <a:latin typeface="Arial"/>
                <a:cs typeface="Arial"/>
              </a:rPr>
              <a:t>2</a:t>
            </a:r>
            <a:endParaRPr sz="1400">
              <a:latin typeface="Arial"/>
              <a:cs typeface="Arial"/>
            </a:endParaRPr>
          </a:p>
        </p:txBody>
      </p:sp>
      <p:grpSp>
        <p:nvGrpSpPr>
          <p:cNvPr id="18" name="object 18"/>
          <p:cNvGrpSpPr/>
          <p:nvPr/>
        </p:nvGrpSpPr>
        <p:grpSpPr>
          <a:xfrm>
            <a:off x="2394204" y="5105400"/>
            <a:ext cx="4396740" cy="354965"/>
            <a:chOff x="2394204" y="5105400"/>
            <a:chExt cx="4396740" cy="354965"/>
          </a:xfrm>
        </p:grpSpPr>
        <p:sp>
          <p:nvSpPr>
            <p:cNvPr id="19" name="object 19"/>
            <p:cNvSpPr/>
            <p:nvPr/>
          </p:nvSpPr>
          <p:spPr>
            <a:xfrm>
              <a:off x="2432304" y="5330952"/>
              <a:ext cx="4320540" cy="0"/>
            </a:xfrm>
            <a:custGeom>
              <a:avLst/>
              <a:gdLst/>
              <a:ahLst/>
              <a:cxnLst/>
              <a:rect l="l" t="t" r="r" b="b"/>
              <a:pathLst>
                <a:path w="4320540">
                  <a:moveTo>
                    <a:pt x="0" y="0"/>
                  </a:moveTo>
                  <a:lnTo>
                    <a:pt x="4320540" y="0"/>
                  </a:lnTo>
                </a:path>
              </a:pathLst>
            </a:custGeom>
            <a:ln w="9144">
              <a:solidFill>
                <a:srgbClr val="000000"/>
              </a:solidFill>
            </a:ln>
          </p:spPr>
          <p:txBody>
            <a:bodyPr wrap="square" lIns="0" tIns="0" rIns="0" bIns="0" rtlCol="0"/>
            <a:lstStyle/>
            <a:p>
              <a:endParaRPr/>
            </a:p>
          </p:txBody>
        </p:sp>
        <p:pic>
          <p:nvPicPr>
            <p:cNvPr id="20" name="object 20"/>
            <p:cNvPicPr/>
            <p:nvPr/>
          </p:nvPicPr>
          <p:blipFill>
            <a:blip r:embed="rId6" cstate="print"/>
            <a:stretch>
              <a:fillRect/>
            </a:stretch>
          </p:blipFill>
          <p:spPr>
            <a:xfrm>
              <a:off x="2394204" y="5330952"/>
              <a:ext cx="76200" cy="129412"/>
            </a:xfrm>
            <a:prstGeom prst="rect">
              <a:avLst/>
            </a:prstGeom>
          </p:spPr>
        </p:pic>
        <p:pic>
          <p:nvPicPr>
            <p:cNvPr id="21" name="object 21"/>
            <p:cNvPicPr/>
            <p:nvPr/>
          </p:nvPicPr>
          <p:blipFill>
            <a:blip r:embed="rId6" cstate="print"/>
            <a:stretch>
              <a:fillRect/>
            </a:stretch>
          </p:blipFill>
          <p:spPr>
            <a:xfrm>
              <a:off x="6714744" y="5330952"/>
              <a:ext cx="76200" cy="129412"/>
            </a:xfrm>
            <a:prstGeom prst="rect">
              <a:avLst/>
            </a:prstGeom>
          </p:spPr>
        </p:pic>
        <p:sp>
          <p:nvSpPr>
            <p:cNvPr id="22" name="object 22"/>
            <p:cNvSpPr/>
            <p:nvPr/>
          </p:nvSpPr>
          <p:spPr>
            <a:xfrm>
              <a:off x="4593336" y="5105400"/>
              <a:ext cx="0" cy="226060"/>
            </a:xfrm>
            <a:custGeom>
              <a:avLst/>
              <a:gdLst/>
              <a:ahLst/>
              <a:cxnLst/>
              <a:rect l="l" t="t" r="r" b="b"/>
              <a:pathLst>
                <a:path h="226060">
                  <a:moveTo>
                    <a:pt x="0" y="0"/>
                  </a:moveTo>
                  <a:lnTo>
                    <a:pt x="0" y="225933"/>
                  </a:lnTo>
                </a:path>
              </a:pathLst>
            </a:custGeom>
            <a:ln w="9144">
              <a:solidFill>
                <a:srgbClr val="000000"/>
              </a:solidFill>
            </a:ln>
          </p:spPr>
          <p:txBody>
            <a:bodyPr wrap="square" lIns="0" tIns="0" rIns="0" bIns="0" rtlCol="0"/>
            <a:lstStyle/>
            <a:p>
              <a:endParaRPr/>
            </a:p>
          </p:txBody>
        </p:sp>
      </p:grpSp>
      <p:graphicFrame>
        <p:nvGraphicFramePr>
          <p:cNvPr id="23" name="object 23"/>
          <p:cNvGraphicFramePr>
            <a:graphicFrameLocks noGrp="1"/>
          </p:cNvGraphicFramePr>
          <p:nvPr/>
        </p:nvGraphicFramePr>
        <p:xfrm>
          <a:off x="1913254" y="2282189"/>
          <a:ext cx="3437890" cy="1466850"/>
        </p:xfrm>
        <a:graphic>
          <a:graphicData uri="http://schemas.openxmlformats.org/drawingml/2006/table">
            <a:tbl>
              <a:tblPr firstRow="1" bandRow="1">
                <a:tableStyleId>{2D5ABB26-0587-4C30-8999-92F81FD0307C}</a:tableStyleId>
              </a:tblPr>
              <a:tblGrid>
                <a:gridCol w="1202055">
                  <a:extLst>
                    <a:ext uri="{9D8B030D-6E8A-4147-A177-3AD203B41FA5}">
                      <a16:colId xmlns:a16="http://schemas.microsoft.com/office/drawing/2014/main" val="20000"/>
                    </a:ext>
                  </a:extLst>
                </a:gridCol>
                <a:gridCol w="2235835">
                  <a:extLst>
                    <a:ext uri="{9D8B030D-6E8A-4147-A177-3AD203B41FA5}">
                      <a16:colId xmlns:a16="http://schemas.microsoft.com/office/drawing/2014/main" val="20001"/>
                    </a:ext>
                  </a:extLst>
                </a:gridCol>
              </a:tblGrid>
              <a:tr h="209550">
                <a:tc>
                  <a:txBody>
                    <a:bodyPr/>
                    <a:lstStyle/>
                    <a:p>
                      <a:pPr algn="ctr">
                        <a:lnSpc>
                          <a:spcPct val="100000"/>
                        </a:lnSpc>
                        <a:spcBef>
                          <a:spcPts val="160"/>
                        </a:spcBef>
                      </a:pPr>
                      <a:r>
                        <a:rPr sz="1100" spc="-10" dirty="0">
                          <a:solidFill>
                            <a:srgbClr val="FFFFFF"/>
                          </a:solidFill>
                          <a:latin typeface="Arial MT"/>
                          <a:cs typeface="Arial MT"/>
                        </a:rPr>
                        <a:t>Threat</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tc>
                  <a:txBody>
                    <a:bodyPr/>
                    <a:lstStyle/>
                    <a:p>
                      <a:pPr algn="ctr">
                        <a:lnSpc>
                          <a:spcPct val="100000"/>
                        </a:lnSpc>
                        <a:spcBef>
                          <a:spcPts val="160"/>
                        </a:spcBef>
                      </a:pPr>
                      <a:r>
                        <a:rPr sz="1100" spc="-10" dirty="0">
                          <a:solidFill>
                            <a:srgbClr val="FFFFFF"/>
                          </a:solidFill>
                          <a:latin typeface="Arial MT"/>
                          <a:cs typeface="Arial MT"/>
                        </a:rPr>
                        <a:t>Description</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extLst>
                  <a:ext uri="{0D108BD9-81ED-4DB2-BD59-A6C34878D82A}">
                    <a16:rowId xmlns:a16="http://schemas.microsoft.com/office/drawing/2014/main" val="10000"/>
                  </a:ext>
                </a:extLst>
              </a:tr>
              <a:tr h="209550">
                <a:tc>
                  <a:txBody>
                    <a:bodyPr/>
                    <a:lstStyle/>
                    <a:p>
                      <a:pPr marL="9525">
                        <a:lnSpc>
                          <a:spcPct val="100000"/>
                        </a:lnSpc>
                        <a:spcBef>
                          <a:spcPts val="160"/>
                        </a:spcBef>
                      </a:pPr>
                      <a:r>
                        <a:rPr sz="1100" b="1" spc="-10" dirty="0">
                          <a:solidFill>
                            <a:srgbClr val="0000CC"/>
                          </a:solidFill>
                          <a:latin typeface="Arial"/>
                          <a:cs typeface="Arial"/>
                        </a:rPr>
                        <a:t>S</a:t>
                      </a:r>
                      <a:r>
                        <a:rPr sz="1100" spc="-10" dirty="0">
                          <a:latin typeface="Arial MT"/>
                          <a:cs typeface="Arial MT"/>
                        </a:rPr>
                        <a:t>poofing</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0"/>
                        </a:spcBef>
                      </a:pPr>
                      <a:r>
                        <a:rPr sz="1100" spc="-110" dirty="0">
                          <a:latin typeface="Arial MT"/>
                          <a:cs typeface="Arial MT"/>
                        </a:rPr>
                        <a:t>Pretending</a:t>
                      </a:r>
                      <a:r>
                        <a:rPr sz="1100" spc="-55" dirty="0">
                          <a:latin typeface="Arial MT"/>
                          <a:cs typeface="Arial MT"/>
                        </a:rPr>
                        <a:t> </a:t>
                      </a:r>
                      <a:r>
                        <a:rPr sz="1100" spc="-90" dirty="0">
                          <a:latin typeface="Arial MT"/>
                          <a:cs typeface="Arial MT"/>
                        </a:rPr>
                        <a:t>of</a:t>
                      </a:r>
                      <a:r>
                        <a:rPr sz="1100" spc="-10" dirty="0">
                          <a:latin typeface="Arial MT"/>
                          <a:cs typeface="Arial MT"/>
                        </a:rPr>
                        <a:t> </a:t>
                      </a:r>
                      <a:r>
                        <a:rPr sz="1100" spc="-120" dirty="0">
                          <a:latin typeface="Arial MT"/>
                          <a:cs typeface="Arial MT"/>
                        </a:rPr>
                        <a:t>a</a:t>
                      </a:r>
                      <a:r>
                        <a:rPr sz="1100" spc="-20" dirty="0">
                          <a:latin typeface="Arial MT"/>
                          <a:cs typeface="Arial MT"/>
                        </a:rPr>
                        <a:t> </a:t>
                      </a:r>
                      <a:r>
                        <a:rPr sz="1100" spc="-95" dirty="0">
                          <a:latin typeface="Arial MT"/>
                          <a:cs typeface="Arial MT"/>
                        </a:rPr>
                        <a:t>false</a:t>
                      </a:r>
                      <a:r>
                        <a:rPr sz="1100" spc="-40" dirty="0">
                          <a:latin typeface="Arial MT"/>
                          <a:cs typeface="Arial MT"/>
                        </a:rPr>
                        <a:t> </a:t>
                      </a:r>
                      <a:r>
                        <a:rPr sz="1100" spc="-10" dirty="0">
                          <a:latin typeface="Arial MT"/>
                          <a:cs typeface="Arial MT"/>
                        </a:rPr>
                        <a:t>identity</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a:txBody>
                    <a:bodyPr/>
                    <a:lstStyle/>
                    <a:p>
                      <a:pPr marL="9525">
                        <a:lnSpc>
                          <a:spcPct val="100000"/>
                        </a:lnSpc>
                        <a:spcBef>
                          <a:spcPts val="165"/>
                        </a:spcBef>
                      </a:pPr>
                      <a:r>
                        <a:rPr sz="1100" b="1" spc="-10" dirty="0">
                          <a:solidFill>
                            <a:srgbClr val="0000CC"/>
                          </a:solidFill>
                          <a:latin typeface="Arial"/>
                          <a:cs typeface="Arial"/>
                        </a:rPr>
                        <a:t>T</a:t>
                      </a:r>
                      <a:r>
                        <a:rPr sz="1100" spc="-10" dirty="0">
                          <a:latin typeface="Arial MT"/>
                          <a:cs typeface="Arial MT"/>
                        </a:rPr>
                        <a:t>ampering</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5"/>
                        </a:spcBef>
                      </a:pPr>
                      <a:r>
                        <a:rPr sz="1100" spc="-105" dirty="0">
                          <a:latin typeface="Arial MT"/>
                          <a:cs typeface="Arial MT"/>
                        </a:rPr>
                        <a:t>Manipulation</a:t>
                      </a:r>
                      <a:r>
                        <a:rPr sz="1100" spc="-55" dirty="0">
                          <a:latin typeface="Arial MT"/>
                          <a:cs typeface="Arial MT"/>
                        </a:rPr>
                        <a:t> </a:t>
                      </a:r>
                      <a:r>
                        <a:rPr sz="1100" spc="-85" dirty="0">
                          <a:latin typeface="Arial MT"/>
                          <a:cs typeface="Arial MT"/>
                        </a:rPr>
                        <a:t>of</a:t>
                      </a:r>
                      <a:r>
                        <a:rPr sz="1100" spc="-20" dirty="0">
                          <a:latin typeface="Arial MT"/>
                          <a:cs typeface="Arial MT"/>
                        </a:rPr>
                        <a:t> data</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9550">
                <a:tc>
                  <a:txBody>
                    <a:bodyPr/>
                    <a:lstStyle/>
                    <a:p>
                      <a:pPr marL="9525">
                        <a:lnSpc>
                          <a:spcPct val="100000"/>
                        </a:lnSpc>
                        <a:spcBef>
                          <a:spcPts val="160"/>
                        </a:spcBef>
                      </a:pPr>
                      <a:r>
                        <a:rPr sz="1100" b="1" spc="-20" dirty="0">
                          <a:solidFill>
                            <a:srgbClr val="0000CC"/>
                          </a:solidFill>
                          <a:latin typeface="Arial"/>
                          <a:cs typeface="Arial"/>
                        </a:rPr>
                        <a:t>R</a:t>
                      </a:r>
                      <a:r>
                        <a:rPr sz="1100" spc="-20" dirty="0">
                          <a:latin typeface="Arial MT"/>
                          <a:cs typeface="Arial MT"/>
                        </a:rPr>
                        <a:t>epudiation</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0"/>
                        </a:spcBef>
                      </a:pPr>
                      <a:r>
                        <a:rPr sz="1100" spc="-120" dirty="0">
                          <a:latin typeface="Arial MT"/>
                          <a:cs typeface="Arial MT"/>
                        </a:rPr>
                        <a:t>Denying</a:t>
                      </a:r>
                      <a:r>
                        <a:rPr sz="1100" spc="-45" dirty="0">
                          <a:latin typeface="Arial MT"/>
                          <a:cs typeface="Arial MT"/>
                        </a:rPr>
                        <a:t> </a:t>
                      </a:r>
                      <a:r>
                        <a:rPr sz="1100" spc="-114" dirty="0">
                          <a:latin typeface="Arial MT"/>
                          <a:cs typeface="Arial MT"/>
                        </a:rPr>
                        <a:t>an</a:t>
                      </a:r>
                      <a:r>
                        <a:rPr sz="1100" spc="-25" dirty="0">
                          <a:latin typeface="Arial MT"/>
                          <a:cs typeface="Arial MT"/>
                        </a:rPr>
                        <a:t> </a:t>
                      </a:r>
                      <a:r>
                        <a:rPr sz="1100" spc="-85" dirty="0">
                          <a:latin typeface="Arial MT"/>
                          <a:cs typeface="Arial MT"/>
                        </a:rPr>
                        <a:t>illegal</a:t>
                      </a:r>
                      <a:r>
                        <a:rPr sz="1100" spc="-60" dirty="0">
                          <a:latin typeface="Arial MT"/>
                          <a:cs typeface="Arial MT"/>
                        </a:rPr>
                        <a:t> </a:t>
                      </a:r>
                      <a:r>
                        <a:rPr sz="1100" spc="-10" dirty="0">
                          <a:latin typeface="Arial MT"/>
                          <a:cs typeface="Arial MT"/>
                        </a:rPr>
                        <a:t>action</a:t>
                      </a:r>
                      <a:endParaRPr sz="1100">
                        <a:latin typeface="Arial MT"/>
                        <a:cs typeface="Arial MT"/>
                      </a:endParaRPr>
                    </a:p>
                  </a:txBody>
                  <a:tcPr marL="0" marR="0" marT="203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9550">
                <a:tc>
                  <a:txBody>
                    <a:bodyPr/>
                    <a:lstStyle/>
                    <a:p>
                      <a:pPr marL="9525">
                        <a:lnSpc>
                          <a:spcPct val="100000"/>
                        </a:lnSpc>
                        <a:spcBef>
                          <a:spcPts val="165"/>
                        </a:spcBef>
                      </a:pPr>
                      <a:r>
                        <a:rPr sz="1100" b="1" spc="-100" dirty="0">
                          <a:solidFill>
                            <a:srgbClr val="0000CC"/>
                          </a:solidFill>
                          <a:latin typeface="Arial"/>
                          <a:cs typeface="Arial"/>
                        </a:rPr>
                        <a:t>I</a:t>
                      </a:r>
                      <a:r>
                        <a:rPr sz="1100" spc="-100" dirty="0">
                          <a:latin typeface="Arial MT"/>
                          <a:cs typeface="Arial MT"/>
                        </a:rPr>
                        <a:t>nformation</a:t>
                      </a:r>
                      <a:r>
                        <a:rPr sz="1100" spc="-15" dirty="0">
                          <a:latin typeface="Arial MT"/>
                          <a:cs typeface="Arial MT"/>
                        </a:rPr>
                        <a:t> </a:t>
                      </a:r>
                      <a:r>
                        <a:rPr sz="1100" spc="-55" dirty="0">
                          <a:latin typeface="Arial MT"/>
                          <a:cs typeface="Arial MT"/>
                        </a:rPr>
                        <a:t>Disclosure</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5"/>
                        </a:spcBef>
                      </a:pPr>
                      <a:r>
                        <a:rPr sz="1100" spc="-114" dirty="0">
                          <a:latin typeface="Arial MT"/>
                          <a:cs typeface="Arial MT"/>
                        </a:rPr>
                        <a:t>Revealing</a:t>
                      </a:r>
                      <a:r>
                        <a:rPr sz="1100" spc="-15" dirty="0">
                          <a:latin typeface="Arial MT"/>
                          <a:cs typeface="Arial MT"/>
                        </a:rPr>
                        <a:t> </a:t>
                      </a:r>
                      <a:r>
                        <a:rPr sz="1100" spc="-95" dirty="0">
                          <a:latin typeface="Arial MT"/>
                          <a:cs typeface="Arial MT"/>
                        </a:rPr>
                        <a:t>sensitive</a:t>
                      </a:r>
                      <a:r>
                        <a:rPr sz="1100" spc="-15" dirty="0">
                          <a:latin typeface="Arial MT"/>
                          <a:cs typeface="Arial MT"/>
                        </a:rPr>
                        <a:t> </a:t>
                      </a:r>
                      <a:r>
                        <a:rPr sz="1100" spc="-10" dirty="0">
                          <a:latin typeface="Arial MT"/>
                          <a:cs typeface="Arial MT"/>
                        </a:rPr>
                        <a:t>information</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9550">
                <a:tc>
                  <a:txBody>
                    <a:bodyPr/>
                    <a:lstStyle/>
                    <a:p>
                      <a:pPr marL="9525">
                        <a:lnSpc>
                          <a:spcPct val="100000"/>
                        </a:lnSpc>
                        <a:spcBef>
                          <a:spcPts val="165"/>
                        </a:spcBef>
                      </a:pPr>
                      <a:r>
                        <a:rPr sz="1100" b="1" spc="-110" dirty="0">
                          <a:solidFill>
                            <a:srgbClr val="0000CC"/>
                          </a:solidFill>
                          <a:latin typeface="Arial"/>
                          <a:cs typeface="Arial"/>
                        </a:rPr>
                        <a:t>D</a:t>
                      </a:r>
                      <a:r>
                        <a:rPr sz="1100" spc="-110" dirty="0">
                          <a:latin typeface="Arial MT"/>
                          <a:cs typeface="Arial MT"/>
                        </a:rPr>
                        <a:t>enial</a:t>
                      </a:r>
                      <a:r>
                        <a:rPr sz="1100" spc="-50" dirty="0">
                          <a:latin typeface="Arial MT"/>
                          <a:cs typeface="Arial MT"/>
                        </a:rPr>
                        <a:t> </a:t>
                      </a:r>
                      <a:r>
                        <a:rPr sz="1100" spc="-90" dirty="0">
                          <a:latin typeface="Arial MT"/>
                          <a:cs typeface="Arial MT"/>
                        </a:rPr>
                        <a:t>of</a:t>
                      </a:r>
                      <a:r>
                        <a:rPr sz="1100" spc="-30" dirty="0">
                          <a:latin typeface="Arial MT"/>
                          <a:cs typeface="Arial MT"/>
                        </a:rPr>
                        <a:t> </a:t>
                      </a:r>
                      <a:r>
                        <a:rPr sz="1100" spc="-10" dirty="0">
                          <a:latin typeface="Arial MT"/>
                          <a:cs typeface="Arial MT"/>
                        </a:rPr>
                        <a:t>Service</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5"/>
                        </a:spcBef>
                      </a:pPr>
                      <a:r>
                        <a:rPr sz="1100" spc="-120" dirty="0">
                          <a:latin typeface="Arial MT"/>
                          <a:cs typeface="Arial MT"/>
                        </a:rPr>
                        <a:t>Making</a:t>
                      </a:r>
                      <a:r>
                        <a:rPr sz="1100" spc="-50" dirty="0">
                          <a:latin typeface="Arial MT"/>
                          <a:cs typeface="Arial MT"/>
                        </a:rPr>
                        <a:t> </a:t>
                      </a:r>
                      <a:r>
                        <a:rPr sz="1100" spc="-105" dirty="0">
                          <a:latin typeface="Arial MT"/>
                          <a:cs typeface="Arial MT"/>
                        </a:rPr>
                        <a:t>unavailable</a:t>
                      </a:r>
                      <a:r>
                        <a:rPr sz="1100" spc="-65" dirty="0">
                          <a:latin typeface="Arial MT"/>
                          <a:cs typeface="Arial MT"/>
                        </a:rPr>
                        <a:t> </a:t>
                      </a:r>
                      <a:r>
                        <a:rPr sz="1100" spc="-90" dirty="0">
                          <a:latin typeface="Arial MT"/>
                          <a:cs typeface="Arial MT"/>
                        </a:rPr>
                        <a:t>to</a:t>
                      </a:r>
                      <a:r>
                        <a:rPr sz="1100" spc="-5" dirty="0">
                          <a:latin typeface="Arial MT"/>
                          <a:cs typeface="Arial MT"/>
                        </a:rPr>
                        <a:t> </a:t>
                      </a:r>
                      <a:r>
                        <a:rPr sz="1100" spc="-75" dirty="0">
                          <a:latin typeface="Arial MT"/>
                          <a:cs typeface="Arial MT"/>
                        </a:rPr>
                        <a:t>its</a:t>
                      </a:r>
                      <a:r>
                        <a:rPr sz="1100" spc="-20" dirty="0">
                          <a:latin typeface="Arial MT"/>
                          <a:cs typeface="Arial MT"/>
                        </a:rPr>
                        <a:t> </a:t>
                      </a:r>
                      <a:r>
                        <a:rPr sz="1100" spc="-105" dirty="0">
                          <a:latin typeface="Arial MT"/>
                          <a:cs typeface="Arial MT"/>
                        </a:rPr>
                        <a:t>intended</a:t>
                      </a:r>
                      <a:r>
                        <a:rPr sz="1100" spc="-50" dirty="0">
                          <a:latin typeface="Arial MT"/>
                          <a:cs typeface="Arial MT"/>
                        </a:rPr>
                        <a:t> </a:t>
                      </a:r>
                      <a:r>
                        <a:rPr sz="1100" spc="-10" dirty="0">
                          <a:latin typeface="Arial MT"/>
                          <a:cs typeface="Arial MT"/>
                        </a:rPr>
                        <a:t>users</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09550">
                <a:tc>
                  <a:txBody>
                    <a:bodyPr/>
                    <a:lstStyle/>
                    <a:p>
                      <a:pPr marL="9525">
                        <a:lnSpc>
                          <a:spcPct val="100000"/>
                        </a:lnSpc>
                        <a:spcBef>
                          <a:spcPts val="165"/>
                        </a:spcBef>
                      </a:pPr>
                      <a:r>
                        <a:rPr sz="1100" b="1" spc="-105" dirty="0">
                          <a:solidFill>
                            <a:srgbClr val="0000CC"/>
                          </a:solidFill>
                          <a:latin typeface="Arial"/>
                          <a:cs typeface="Arial"/>
                        </a:rPr>
                        <a:t>E</a:t>
                      </a:r>
                      <a:r>
                        <a:rPr sz="1100" spc="-105" dirty="0">
                          <a:latin typeface="Arial MT"/>
                          <a:cs typeface="Arial MT"/>
                        </a:rPr>
                        <a:t>levation</a:t>
                      </a:r>
                      <a:r>
                        <a:rPr sz="1100" spc="-50" dirty="0">
                          <a:latin typeface="Arial MT"/>
                          <a:cs typeface="Arial MT"/>
                        </a:rPr>
                        <a:t> </a:t>
                      </a:r>
                      <a:r>
                        <a:rPr sz="1100" spc="-85" dirty="0">
                          <a:latin typeface="Arial MT"/>
                          <a:cs typeface="Arial MT"/>
                        </a:rPr>
                        <a:t>of</a:t>
                      </a:r>
                      <a:r>
                        <a:rPr sz="1100" spc="-15" dirty="0">
                          <a:latin typeface="Arial MT"/>
                          <a:cs typeface="Arial MT"/>
                        </a:rPr>
                        <a:t> </a:t>
                      </a:r>
                      <a:r>
                        <a:rPr sz="1100" spc="-40" dirty="0">
                          <a:latin typeface="Arial MT"/>
                          <a:cs typeface="Arial MT"/>
                        </a:rPr>
                        <a:t>Privileges</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525">
                        <a:lnSpc>
                          <a:spcPct val="100000"/>
                        </a:lnSpc>
                        <a:spcBef>
                          <a:spcPts val="165"/>
                        </a:spcBef>
                      </a:pPr>
                      <a:r>
                        <a:rPr sz="1100" spc="-114" dirty="0">
                          <a:latin typeface="Arial MT"/>
                          <a:cs typeface="Arial MT"/>
                        </a:rPr>
                        <a:t>Perform</a:t>
                      </a:r>
                      <a:r>
                        <a:rPr sz="1100" spc="-35" dirty="0">
                          <a:latin typeface="Arial MT"/>
                          <a:cs typeface="Arial MT"/>
                        </a:rPr>
                        <a:t> </a:t>
                      </a:r>
                      <a:r>
                        <a:rPr sz="1100" spc="-120" dirty="0">
                          <a:latin typeface="Arial MT"/>
                          <a:cs typeface="Arial MT"/>
                        </a:rPr>
                        <a:t>an</a:t>
                      </a:r>
                      <a:r>
                        <a:rPr sz="1100" spc="-5" dirty="0">
                          <a:latin typeface="Arial MT"/>
                          <a:cs typeface="Arial MT"/>
                        </a:rPr>
                        <a:t> </a:t>
                      </a:r>
                      <a:r>
                        <a:rPr sz="1100" spc="-105" dirty="0">
                          <a:latin typeface="Arial MT"/>
                          <a:cs typeface="Arial MT"/>
                        </a:rPr>
                        <a:t>unauthorized</a:t>
                      </a:r>
                      <a:r>
                        <a:rPr sz="1100" spc="-45" dirty="0">
                          <a:latin typeface="Arial MT"/>
                          <a:cs typeface="Arial MT"/>
                        </a:rPr>
                        <a:t> </a:t>
                      </a:r>
                      <a:r>
                        <a:rPr sz="1100" spc="-10" dirty="0">
                          <a:latin typeface="Arial MT"/>
                          <a:cs typeface="Arial MT"/>
                        </a:rPr>
                        <a:t>action</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24" name="object 24"/>
          <p:cNvSpPr txBox="1"/>
          <p:nvPr/>
        </p:nvSpPr>
        <p:spPr>
          <a:xfrm>
            <a:off x="5464555" y="2432126"/>
            <a:ext cx="4229100" cy="453390"/>
          </a:xfrm>
          <a:prstGeom prst="rect">
            <a:avLst/>
          </a:prstGeom>
        </p:spPr>
        <p:txBody>
          <a:bodyPr vert="horz" wrap="square" lIns="0" tIns="13335" rIns="0" bIns="0" rtlCol="0">
            <a:spAutoFit/>
          </a:bodyPr>
          <a:lstStyle/>
          <a:p>
            <a:pPr marL="12700">
              <a:lnSpc>
                <a:spcPct val="100000"/>
              </a:lnSpc>
              <a:spcBef>
                <a:spcPts val="105"/>
              </a:spcBef>
            </a:pPr>
            <a:r>
              <a:rPr sz="1400" spc="-160" dirty="0">
                <a:latin typeface="Arial MT"/>
                <a:cs typeface="Arial MT"/>
              </a:rPr>
              <a:t>STRIDE</a:t>
            </a:r>
            <a:r>
              <a:rPr sz="1400" spc="-80" dirty="0">
                <a:latin typeface="Arial MT"/>
                <a:cs typeface="Arial MT"/>
              </a:rPr>
              <a:t> </a:t>
            </a:r>
            <a:r>
              <a:rPr sz="1400" spc="-130" dirty="0">
                <a:latin typeface="Arial MT"/>
                <a:cs typeface="Arial MT"/>
              </a:rPr>
              <a:t>helps</a:t>
            </a:r>
            <a:r>
              <a:rPr sz="1400" spc="-50" dirty="0">
                <a:latin typeface="Arial MT"/>
                <a:cs typeface="Arial MT"/>
              </a:rPr>
              <a:t> </a:t>
            </a:r>
            <a:r>
              <a:rPr sz="1400" spc="-110" dirty="0">
                <a:latin typeface="Arial MT"/>
                <a:cs typeface="Arial MT"/>
              </a:rPr>
              <a:t>to</a:t>
            </a:r>
            <a:r>
              <a:rPr sz="1400" spc="-40" dirty="0">
                <a:latin typeface="Arial MT"/>
                <a:cs typeface="Arial MT"/>
              </a:rPr>
              <a:t> </a:t>
            </a:r>
            <a:r>
              <a:rPr sz="1400" spc="-130" dirty="0">
                <a:latin typeface="Arial MT"/>
                <a:cs typeface="Arial MT"/>
              </a:rPr>
              <a:t>consider</a:t>
            </a:r>
            <a:r>
              <a:rPr sz="1400" spc="-50" dirty="0">
                <a:latin typeface="Arial MT"/>
                <a:cs typeface="Arial MT"/>
              </a:rPr>
              <a:t> </a:t>
            </a:r>
            <a:r>
              <a:rPr sz="1400" spc="-120" dirty="0">
                <a:latin typeface="Arial MT"/>
                <a:cs typeface="Arial MT"/>
              </a:rPr>
              <a:t>multiple</a:t>
            </a:r>
            <a:r>
              <a:rPr sz="1400" spc="-65" dirty="0">
                <a:latin typeface="Arial MT"/>
                <a:cs typeface="Arial MT"/>
              </a:rPr>
              <a:t> </a:t>
            </a:r>
            <a:r>
              <a:rPr sz="1400" spc="-114" dirty="0">
                <a:latin typeface="Arial MT"/>
                <a:cs typeface="Arial MT"/>
              </a:rPr>
              <a:t>threats</a:t>
            </a:r>
            <a:r>
              <a:rPr sz="1400" spc="-35" dirty="0">
                <a:latin typeface="Arial MT"/>
                <a:cs typeface="Arial MT"/>
              </a:rPr>
              <a:t> </a:t>
            </a:r>
            <a:r>
              <a:rPr sz="1400" spc="-130" dirty="0">
                <a:latin typeface="Arial MT"/>
                <a:cs typeface="Arial MT"/>
              </a:rPr>
              <a:t>from</a:t>
            </a:r>
            <a:r>
              <a:rPr sz="1400" spc="-40" dirty="0">
                <a:latin typeface="Arial MT"/>
                <a:cs typeface="Arial MT"/>
              </a:rPr>
              <a:t> </a:t>
            </a:r>
            <a:r>
              <a:rPr sz="1400" spc="-110" dirty="0">
                <a:latin typeface="Arial MT"/>
                <a:cs typeface="Arial MT"/>
              </a:rPr>
              <a:t>different</a:t>
            </a:r>
            <a:r>
              <a:rPr sz="1400" spc="-35" dirty="0">
                <a:latin typeface="Arial MT"/>
                <a:cs typeface="Arial MT"/>
              </a:rPr>
              <a:t> </a:t>
            </a:r>
            <a:r>
              <a:rPr sz="1400" spc="-120" dirty="0">
                <a:latin typeface="Arial MT"/>
                <a:cs typeface="Arial MT"/>
              </a:rPr>
              <a:t>points</a:t>
            </a:r>
            <a:r>
              <a:rPr sz="1400" spc="-35" dirty="0">
                <a:latin typeface="Arial MT"/>
                <a:cs typeface="Arial MT"/>
              </a:rPr>
              <a:t> </a:t>
            </a:r>
            <a:r>
              <a:rPr sz="1400" spc="-25" dirty="0">
                <a:latin typeface="Arial MT"/>
                <a:cs typeface="Arial MT"/>
              </a:rPr>
              <a:t>of</a:t>
            </a:r>
            <a:endParaRPr sz="1400">
              <a:latin typeface="Arial MT"/>
              <a:cs typeface="Arial MT"/>
            </a:endParaRPr>
          </a:p>
          <a:p>
            <a:pPr marL="12700">
              <a:lnSpc>
                <a:spcPct val="100000"/>
              </a:lnSpc>
            </a:pPr>
            <a:r>
              <a:rPr sz="1400" spc="-10" dirty="0">
                <a:latin typeface="Arial MT"/>
                <a:cs typeface="Arial MT"/>
              </a:rPr>
              <a:t>view.</a:t>
            </a:r>
            <a:endParaRPr sz="1400">
              <a:latin typeface="Arial MT"/>
              <a:cs typeface="Arial MT"/>
            </a:endParaRPr>
          </a:p>
        </p:txBody>
      </p:sp>
      <p:sp>
        <p:nvSpPr>
          <p:cNvPr id="25" name="object 25"/>
          <p:cNvSpPr txBox="1"/>
          <p:nvPr/>
        </p:nvSpPr>
        <p:spPr>
          <a:xfrm>
            <a:off x="5464555" y="3072764"/>
            <a:ext cx="3239770" cy="452755"/>
          </a:xfrm>
          <a:prstGeom prst="rect">
            <a:avLst/>
          </a:prstGeom>
        </p:spPr>
        <p:txBody>
          <a:bodyPr vert="horz" wrap="square" lIns="0" tIns="13335" rIns="0" bIns="0" rtlCol="0">
            <a:spAutoFit/>
          </a:bodyPr>
          <a:lstStyle/>
          <a:p>
            <a:pPr marL="12700">
              <a:lnSpc>
                <a:spcPct val="100000"/>
              </a:lnSpc>
              <a:spcBef>
                <a:spcPts val="105"/>
              </a:spcBef>
            </a:pPr>
            <a:r>
              <a:rPr sz="1400" spc="-160" dirty="0">
                <a:latin typeface="Arial MT"/>
                <a:cs typeface="Arial MT"/>
              </a:rPr>
              <a:t>STRIDE</a:t>
            </a:r>
            <a:r>
              <a:rPr sz="1400" spc="-70" dirty="0">
                <a:latin typeface="Arial MT"/>
                <a:cs typeface="Arial MT"/>
              </a:rPr>
              <a:t> </a:t>
            </a:r>
            <a:r>
              <a:rPr sz="1400" spc="-100" dirty="0">
                <a:latin typeface="Arial MT"/>
                <a:cs typeface="Arial MT"/>
              </a:rPr>
              <a:t>is</a:t>
            </a:r>
            <a:r>
              <a:rPr sz="1400" spc="-45" dirty="0">
                <a:latin typeface="Arial MT"/>
                <a:cs typeface="Arial MT"/>
              </a:rPr>
              <a:t> </a:t>
            </a:r>
            <a:r>
              <a:rPr sz="1400" spc="-145" dirty="0">
                <a:latin typeface="Arial MT"/>
                <a:cs typeface="Arial MT"/>
              </a:rPr>
              <a:t>based</a:t>
            </a:r>
            <a:r>
              <a:rPr sz="1400" spc="-55" dirty="0">
                <a:latin typeface="Arial MT"/>
                <a:cs typeface="Arial MT"/>
              </a:rPr>
              <a:t> </a:t>
            </a:r>
            <a:r>
              <a:rPr sz="1400" spc="-150" dirty="0">
                <a:latin typeface="Arial MT"/>
                <a:cs typeface="Arial MT"/>
              </a:rPr>
              <a:t>on</a:t>
            </a:r>
            <a:r>
              <a:rPr sz="1400" spc="-30" dirty="0">
                <a:latin typeface="Arial MT"/>
                <a:cs typeface="Arial MT"/>
              </a:rPr>
              <a:t> </a:t>
            </a:r>
            <a:r>
              <a:rPr sz="1400" spc="-130" dirty="0">
                <a:latin typeface="Arial MT"/>
                <a:cs typeface="Arial MT"/>
              </a:rPr>
              <a:t>observation</a:t>
            </a:r>
            <a:r>
              <a:rPr sz="1400" spc="-35" dirty="0">
                <a:latin typeface="Arial MT"/>
                <a:cs typeface="Arial MT"/>
              </a:rPr>
              <a:t> </a:t>
            </a:r>
            <a:r>
              <a:rPr sz="1400" spc="-145" dirty="0">
                <a:latin typeface="Arial MT"/>
                <a:cs typeface="Arial MT"/>
              </a:rPr>
              <a:t>and</a:t>
            </a:r>
            <a:r>
              <a:rPr sz="1400" spc="-50" dirty="0">
                <a:latin typeface="Arial MT"/>
                <a:cs typeface="Arial MT"/>
              </a:rPr>
              <a:t> </a:t>
            </a:r>
            <a:r>
              <a:rPr sz="1400" spc="-90" dirty="0">
                <a:latin typeface="Arial MT"/>
                <a:cs typeface="Arial MT"/>
              </a:rPr>
              <a:t>experience.</a:t>
            </a:r>
            <a:endParaRPr sz="1400">
              <a:latin typeface="Arial MT"/>
              <a:cs typeface="Arial MT"/>
            </a:endParaRPr>
          </a:p>
          <a:p>
            <a:pPr marL="12700">
              <a:lnSpc>
                <a:spcPct val="100000"/>
              </a:lnSpc>
            </a:pPr>
            <a:r>
              <a:rPr sz="1400" dirty="0">
                <a:latin typeface="Wingdings"/>
                <a:cs typeface="Wingdings"/>
              </a:rPr>
              <a:t></a:t>
            </a:r>
            <a:r>
              <a:rPr sz="1400" spc="-5" dirty="0">
                <a:latin typeface="Times New Roman"/>
                <a:cs typeface="Times New Roman"/>
              </a:rPr>
              <a:t> </a:t>
            </a:r>
            <a:r>
              <a:rPr sz="1400" spc="-125" dirty="0">
                <a:latin typeface="Arial MT"/>
                <a:cs typeface="Arial MT"/>
              </a:rPr>
              <a:t>Certain</a:t>
            </a:r>
            <a:r>
              <a:rPr sz="1400" spc="-55" dirty="0">
                <a:latin typeface="Arial MT"/>
                <a:cs typeface="Arial MT"/>
              </a:rPr>
              <a:t> </a:t>
            </a:r>
            <a:r>
              <a:rPr sz="1400" spc="-114" dirty="0">
                <a:latin typeface="Arial MT"/>
                <a:cs typeface="Arial MT"/>
              </a:rPr>
              <a:t>threats</a:t>
            </a:r>
            <a:r>
              <a:rPr sz="1400" spc="-35" dirty="0">
                <a:latin typeface="Arial MT"/>
                <a:cs typeface="Arial MT"/>
              </a:rPr>
              <a:t> </a:t>
            </a:r>
            <a:r>
              <a:rPr sz="1400" spc="-130" dirty="0">
                <a:latin typeface="Arial MT"/>
                <a:cs typeface="Arial MT"/>
              </a:rPr>
              <a:t>are</a:t>
            </a:r>
            <a:r>
              <a:rPr sz="1400" spc="-35" dirty="0">
                <a:latin typeface="Arial MT"/>
                <a:cs typeface="Arial MT"/>
              </a:rPr>
              <a:t> </a:t>
            </a:r>
            <a:r>
              <a:rPr sz="1400" spc="-150" dirty="0">
                <a:latin typeface="Arial MT"/>
                <a:cs typeface="Arial MT"/>
              </a:rPr>
              <a:t>more</a:t>
            </a:r>
            <a:r>
              <a:rPr sz="1400" spc="-55" dirty="0">
                <a:latin typeface="Arial MT"/>
                <a:cs typeface="Arial MT"/>
              </a:rPr>
              <a:t> </a:t>
            </a:r>
            <a:r>
              <a:rPr sz="1400" spc="-125" dirty="0">
                <a:latin typeface="Arial MT"/>
                <a:cs typeface="Arial MT"/>
              </a:rPr>
              <a:t>prevalent</a:t>
            </a:r>
            <a:r>
              <a:rPr sz="1400" spc="-35" dirty="0">
                <a:latin typeface="Arial MT"/>
                <a:cs typeface="Arial MT"/>
              </a:rPr>
              <a:t> </a:t>
            </a:r>
            <a:r>
              <a:rPr sz="1400" spc="-135" dirty="0">
                <a:latin typeface="Arial MT"/>
                <a:cs typeface="Arial MT"/>
              </a:rPr>
              <a:t>than</a:t>
            </a:r>
            <a:r>
              <a:rPr sz="1400" spc="-35" dirty="0">
                <a:latin typeface="Arial MT"/>
                <a:cs typeface="Arial MT"/>
              </a:rPr>
              <a:t> </a:t>
            </a:r>
            <a:r>
              <a:rPr sz="1400" spc="-70" dirty="0">
                <a:latin typeface="Arial MT"/>
                <a:cs typeface="Arial MT"/>
              </a:rPr>
              <a:t>others</a:t>
            </a:r>
            <a:endParaRPr sz="1400">
              <a:latin typeface="Arial MT"/>
              <a:cs typeface="Arial MT"/>
            </a:endParaRPr>
          </a:p>
        </p:txBody>
      </p:sp>
      <p:pic>
        <p:nvPicPr>
          <p:cNvPr id="26" name="object 26"/>
          <p:cNvPicPr/>
          <p:nvPr/>
        </p:nvPicPr>
        <p:blipFill>
          <a:blip r:embed="rId7" cstate="print"/>
          <a:stretch>
            <a:fillRect/>
          </a:stretch>
        </p:blipFill>
        <p:spPr>
          <a:xfrm>
            <a:off x="8371078" y="281813"/>
            <a:ext cx="1236726" cy="155701"/>
          </a:xfrm>
          <a:prstGeom prst="rect">
            <a:avLst/>
          </a:prstGeom>
        </p:spPr>
      </p:pic>
      <p:sp>
        <p:nvSpPr>
          <p:cNvPr id="27" name="Action Button: Go Home 26">
            <a:hlinkClick r:id="rId8" action="ppaction://hlinksldjump" highlightClick="1"/>
            <a:extLst>
              <a:ext uri="{FF2B5EF4-FFF2-40B4-BE49-F238E27FC236}">
                <a16:creationId xmlns:a16="http://schemas.microsoft.com/office/drawing/2014/main" id="{97E66A39-6B17-4290-A162-4E0E0CACDF59}"/>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52614"/>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sp>
          <p:nvSpPr>
            <p:cNvPr id="7" name="object 7"/>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948131" y="162305"/>
              <a:ext cx="2442641" cy="254000"/>
            </a:xfrm>
            <a:prstGeom prst="rect">
              <a:avLst/>
            </a:prstGeom>
          </p:spPr>
        </p:pic>
      </p:grpSp>
      <p:sp>
        <p:nvSpPr>
          <p:cNvPr id="9" name="object 9"/>
          <p:cNvSpPr txBox="1"/>
          <p:nvPr/>
        </p:nvSpPr>
        <p:spPr>
          <a:xfrm>
            <a:off x="79654" y="740486"/>
            <a:ext cx="5255895" cy="868680"/>
          </a:xfrm>
          <a:prstGeom prst="rect">
            <a:avLst/>
          </a:prstGeom>
        </p:spPr>
        <p:txBody>
          <a:bodyPr vert="horz" wrap="square" lIns="0" tIns="12065" rIns="0" bIns="0" rtlCol="0">
            <a:spAutoFit/>
          </a:bodyPr>
          <a:lstStyle/>
          <a:p>
            <a:pPr marL="189230" indent="-176530">
              <a:lnSpc>
                <a:spcPct val="100000"/>
              </a:lnSpc>
              <a:spcBef>
                <a:spcPts val="95"/>
              </a:spcBef>
              <a:buFont typeface="Wingdings"/>
              <a:buChar char=""/>
              <a:tabLst>
                <a:tab pos="189230" algn="l"/>
              </a:tabLst>
            </a:pPr>
            <a:r>
              <a:rPr sz="1600" spc="-135" dirty="0">
                <a:latin typeface="Arial MT"/>
                <a:cs typeface="Arial MT"/>
              </a:rPr>
              <a:t>Identifying</a:t>
            </a:r>
            <a:r>
              <a:rPr sz="1600" spc="-90" dirty="0">
                <a:latin typeface="Arial MT"/>
                <a:cs typeface="Arial MT"/>
              </a:rPr>
              <a:t> </a:t>
            </a:r>
            <a:r>
              <a:rPr sz="1600" spc="-150" dirty="0">
                <a:latin typeface="Arial MT"/>
                <a:cs typeface="Arial MT"/>
              </a:rPr>
              <a:t>steps</a:t>
            </a:r>
            <a:r>
              <a:rPr sz="1600" spc="-55" dirty="0">
                <a:latin typeface="Arial MT"/>
                <a:cs typeface="Arial MT"/>
              </a:rPr>
              <a:t> </a:t>
            </a:r>
            <a:r>
              <a:rPr sz="1600" spc="-125" dirty="0">
                <a:latin typeface="Arial MT"/>
                <a:cs typeface="Arial MT"/>
              </a:rPr>
              <a:t>for</a:t>
            </a:r>
            <a:r>
              <a:rPr sz="1600" spc="-60" dirty="0">
                <a:latin typeface="Arial MT"/>
                <a:cs typeface="Arial MT"/>
              </a:rPr>
              <a:t> </a:t>
            </a:r>
            <a:r>
              <a:rPr sz="1600" spc="-145" dirty="0">
                <a:latin typeface="Arial MT"/>
                <a:cs typeface="Arial MT"/>
              </a:rPr>
              <a:t>the</a:t>
            </a:r>
            <a:r>
              <a:rPr sz="1600" spc="-70" dirty="0">
                <a:latin typeface="Arial MT"/>
                <a:cs typeface="Arial MT"/>
              </a:rPr>
              <a:t> </a:t>
            </a:r>
            <a:r>
              <a:rPr sz="1600" spc="-145" dirty="0">
                <a:latin typeface="Arial MT"/>
                <a:cs typeface="Arial MT"/>
              </a:rPr>
              <a:t>execution</a:t>
            </a:r>
            <a:r>
              <a:rPr sz="1600" spc="-85" dirty="0">
                <a:latin typeface="Arial MT"/>
                <a:cs typeface="Arial MT"/>
              </a:rPr>
              <a:t> </a:t>
            </a:r>
            <a:r>
              <a:rPr sz="1600" spc="-135" dirty="0">
                <a:latin typeface="Arial MT"/>
                <a:cs typeface="Arial MT"/>
              </a:rPr>
              <a:t>of</a:t>
            </a:r>
            <a:r>
              <a:rPr sz="1600" spc="-60" dirty="0">
                <a:latin typeface="Arial MT"/>
                <a:cs typeface="Arial MT"/>
              </a:rPr>
              <a:t> </a:t>
            </a:r>
            <a:r>
              <a:rPr sz="1600" spc="-165" dirty="0">
                <a:latin typeface="Arial MT"/>
                <a:cs typeface="Arial MT"/>
              </a:rPr>
              <a:t>a</a:t>
            </a:r>
            <a:r>
              <a:rPr sz="1600" spc="-60" dirty="0">
                <a:latin typeface="Arial MT"/>
                <a:cs typeface="Arial MT"/>
              </a:rPr>
              <a:t> </a:t>
            </a:r>
            <a:r>
              <a:rPr sz="1600" spc="-140" dirty="0">
                <a:latin typeface="Arial MT"/>
                <a:cs typeface="Arial MT"/>
              </a:rPr>
              <a:t>threat</a:t>
            </a:r>
            <a:r>
              <a:rPr sz="1600" spc="-80" dirty="0">
                <a:latin typeface="Arial MT"/>
                <a:cs typeface="Arial MT"/>
              </a:rPr>
              <a:t> </a:t>
            </a:r>
            <a:r>
              <a:rPr sz="1600" spc="-145" dirty="0">
                <a:latin typeface="Arial MT"/>
                <a:cs typeface="Arial MT"/>
              </a:rPr>
              <a:t>scenario</a:t>
            </a:r>
            <a:r>
              <a:rPr sz="1600" spc="-75" dirty="0">
                <a:latin typeface="Arial MT"/>
                <a:cs typeface="Arial MT"/>
              </a:rPr>
              <a:t> </a:t>
            </a:r>
            <a:r>
              <a:rPr sz="1600" spc="-150" dirty="0">
                <a:latin typeface="Arial MT"/>
                <a:cs typeface="Arial MT"/>
              </a:rPr>
              <a:t>(=</a:t>
            </a:r>
            <a:r>
              <a:rPr sz="1600" spc="-65" dirty="0">
                <a:latin typeface="Arial MT"/>
                <a:cs typeface="Arial MT"/>
              </a:rPr>
              <a:t> </a:t>
            </a:r>
            <a:r>
              <a:rPr sz="1600" spc="-135" dirty="0">
                <a:latin typeface="Arial MT"/>
                <a:cs typeface="Arial MT"/>
              </a:rPr>
              <a:t>attack</a:t>
            </a:r>
            <a:r>
              <a:rPr sz="1600" spc="-55" dirty="0">
                <a:latin typeface="Arial MT"/>
                <a:cs typeface="Arial MT"/>
              </a:rPr>
              <a:t> </a:t>
            </a:r>
            <a:r>
              <a:rPr sz="1600" spc="-60" dirty="0">
                <a:latin typeface="Arial MT"/>
                <a:cs typeface="Arial MT"/>
              </a:rPr>
              <a:t>path)</a:t>
            </a:r>
            <a:endParaRPr sz="1600">
              <a:latin typeface="Arial MT"/>
              <a:cs typeface="Arial MT"/>
            </a:endParaRPr>
          </a:p>
          <a:p>
            <a:pPr>
              <a:lnSpc>
                <a:spcPct val="100000"/>
              </a:lnSpc>
              <a:spcBef>
                <a:spcPts val="1200"/>
              </a:spcBef>
            </a:pPr>
            <a:endParaRPr sz="1600">
              <a:latin typeface="Arial MT"/>
              <a:cs typeface="Arial MT"/>
            </a:endParaRPr>
          </a:p>
          <a:p>
            <a:pPr marL="3164840">
              <a:lnSpc>
                <a:spcPct val="100000"/>
              </a:lnSpc>
            </a:pPr>
            <a:r>
              <a:rPr sz="1400" b="1" spc="-135" dirty="0">
                <a:latin typeface="Arial"/>
                <a:cs typeface="Arial"/>
              </a:rPr>
              <a:t>Threat</a:t>
            </a:r>
            <a:r>
              <a:rPr sz="1400" b="1" spc="-45" dirty="0">
                <a:latin typeface="Arial"/>
                <a:cs typeface="Arial"/>
              </a:rPr>
              <a:t> </a:t>
            </a:r>
            <a:r>
              <a:rPr sz="1400" b="1" spc="-135" dirty="0">
                <a:latin typeface="Arial"/>
                <a:cs typeface="Arial"/>
              </a:rPr>
              <a:t>scenario</a:t>
            </a:r>
            <a:r>
              <a:rPr sz="1400" b="1" spc="-45" dirty="0">
                <a:latin typeface="Arial"/>
                <a:cs typeface="Arial"/>
              </a:rPr>
              <a:t> </a:t>
            </a:r>
            <a:r>
              <a:rPr sz="1400" b="1" spc="-50" dirty="0">
                <a:latin typeface="Arial"/>
                <a:cs typeface="Arial"/>
              </a:rPr>
              <a:t>1</a:t>
            </a:r>
            <a:endParaRPr sz="1400">
              <a:latin typeface="Arial"/>
              <a:cs typeface="Arial"/>
            </a:endParaRPr>
          </a:p>
        </p:txBody>
      </p:sp>
      <p:sp>
        <p:nvSpPr>
          <p:cNvPr id="10" name="object 10"/>
          <p:cNvSpPr txBox="1"/>
          <p:nvPr/>
        </p:nvSpPr>
        <p:spPr>
          <a:xfrm>
            <a:off x="3297173" y="1625346"/>
            <a:ext cx="3313429" cy="576580"/>
          </a:xfrm>
          <a:prstGeom prst="rect">
            <a:avLst/>
          </a:prstGeom>
          <a:ln w="28955">
            <a:solidFill>
              <a:srgbClr val="000000"/>
            </a:solidFill>
          </a:ln>
        </p:spPr>
        <p:txBody>
          <a:bodyPr vert="horz" wrap="square" lIns="0" tIns="100965" rIns="0" bIns="0" rtlCol="0">
            <a:spAutoFit/>
          </a:bodyPr>
          <a:lstStyle/>
          <a:p>
            <a:pPr marL="91440" marR="203200">
              <a:lnSpc>
                <a:spcPct val="100000"/>
              </a:lnSpc>
              <a:spcBef>
                <a:spcPts val="795"/>
              </a:spcBef>
            </a:pPr>
            <a:r>
              <a:rPr sz="1200" spc="-114" dirty="0">
                <a:latin typeface="Arial MT"/>
                <a:cs typeface="Arial MT"/>
              </a:rPr>
              <a:t>Spoofing</a:t>
            </a:r>
            <a:r>
              <a:rPr sz="1200" spc="-40" dirty="0">
                <a:latin typeface="Arial MT"/>
                <a:cs typeface="Arial MT"/>
              </a:rPr>
              <a:t> </a:t>
            </a:r>
            <a:r>
              <a:rPr sz="1200" spc="-70" dirty="0">
                <a:latin typeface="Arial MT"/>
                <a:cs typeface="Arial MT"/>
              </a:rPr>
              <a:t>:</a:t>
            </a:r>
            <a:r>
              <a:rPr sz="1200" spc="-90" dirty="0">
                <a:latin typeface="Arial MT"/>
                <a:cs typeface="Arial MT"/>
              </a:rPr>
              <a:t> </a:t>
            </a:r>
            <a:r>
              <a:rPr sz="1200" spc="-110" dirty="0">
                <a:latin typeface="Arial MT"/>
                <a:cs typeface="Arial MT"/>
              </a:rPr>
              <a:t>Attacker</a:t>
            </a:r>
            <a:r>
              <a:rPr sz="1200" spc="-45" dirty="0">
                <a:latin typeface="Arial MT"/>
                <a:cs typeface="Arial MT"/>
              </a:rPr>
              <a:t> </a:t>
            </a:r>
            <a:r>
              <a:rPr sz="1200" spc="-110" dirty="0">
                <a:latin typeface="Arial MT"/>
                <a:cs typeface="Arial MT"/>
              </a:rPr>
              <a:t>claims</a:t>
            </a:r>
            <a:r>
              <a:rPr sz="1200" spc="-40" dirty="0">
                <a:latin typeface="Arial MT"/>
                <a:cs typeface="Arial MT"/>
              </a:rPr>
              <a:t> </a:t>
            </a:r>
            <a:r>
              <a:rPr sz="1200" spc="-100" dirty="0">
                <a:latin typeface="Arial MT"/>
                <a:cs typeface="Arial MT"/>
              </a:rPr>
              <a:t>to</a:t>
            </a:r>
            <a:r>
              <a:rPr sz="1200" spc="-20" dirty="0">
                <a:latin typeface="Arial MT"/>
                <a:cs typeface="Arial MT"/>
              </a:rPr>
              <a:t> </a:t>
            </a:r>
            <a:r>
              <a:rPr sz="1200" spc="-125" dirty="0">
                <a:latin typeface="Arial MT"/>
                <a:cs typeface="Arial MT"/>
              </a:rPr>
              <a:t>be</a:t>
            </a:r>
            <a:r>
              <a:rPr sz="1200" spc="-30" dirty="0">
                <a:latin typeface="Arial MT"/>
                <a:cs typeface="Arial MT"/>
              </a:rPr>
              <a:t> </a:t>
            </a:r>
            <a:r>
              <a:rPr sz="1200" spc="-120" dirty="0">
                <a:latin typeface="Arial MT"/>
                <a:cs typeface="Arial MT"/>
              </a:rPr>
              <a:t>body</a:t>
            </a:r>
            <a:r>
              <a:rPr sz="1200" spc="-35" dirty="0">
                <a:latin typeface="Arial MT"/>
                <a:cs typeface="Arial MT"/>
              </a:rPr>
              <a:t> </a:t>
            </a:r>
            <a:r>
              <a:rPr sz="1200" spc="-100" dirty="0">
                <a:latin typeface="Arial MT"/>
                <a:cs typeface="Arial MT"/>
              </a:rPr>
              <a:t>control</a:t>
            </a:r>
            <a:r>
              <a:rPr sz="1200" spc="-55" dirty="0">
                <a:latin typeface="Arial MT"/>
                <a:cs typeface="Arial MT"/>
              </a:rPr>
              <a:t> </a:t>
            </a:r>
            <a:r>
              <a:rPr sz="1200" spc="-160" dirty="0">
                <a:latin typeface="Arial MT"/>
                <a:cs typeface="Arial MT"/>
              </a:rPr>
              <a:t>ECU</a:t>
            </a:r>
            <a:r>
              <a:rPr sz="1200" spc="-25" dirty="0">
                <a:latin typeface="Arial MT"/>
                <a:cs typeface="Arial MT"/>
              </a:rPr>
              <a:t> </a:t>
            </a:r>
            <a:r>
              <a:rPr sz="1200" spc="-75" dirty="0">
                <a:latin typeface="Arial MT"/>
                <a:cs typeface="Arial MT"/>
              </a:rPr>
              <a:t>and </a:t>
            </a:r>
            <a:r>
              <a:rPr sz="1200" spc="-120" dirty="0">
                <a:latin typeface="Arial MT"/>
                <a:cs typeface="Arial MT"/>
              </a:rPr>
              <a:t>sends</a:t>
            </a:r>
            <a:r>
              <a:rPr sz="1200" spc="-45" dirty="0">
                <a:latin typeface="Arial MT"/>
                <a:cs typeface="Arial MT"/>
              </a:rPr>
              <a:t> </a:t>
            </a:r>
            <a:r>
              <a:rPr sz="1200" spc="-130" dirty="0">
                <a:latin typeface="Arial MT"/>
                <a:cs typeface="Arial MT"/>
              </a:rPr>
              <a:t>“Lamp</a:t>
            </a:r>
            <a:r>
              <a:rPr sz="1200" spc="-10" dirty="0">
                <a:latin typeface="Arial MT"/>
                <a:cs typeface="Arial MT"/>
              </a:rPr>
              <a:t> </a:t>
            </a:r>
            <a:r>
              <a:rPr sz="1200" spc="-110" dirty="0">
                <a:latin typeface="Arial MT"/>
                <a:cs typeface="Arial MT"/>
              </a:rPr>
              <a:t>request”</a:t>
            </a:r>
            <a:r>
              <a:rPr sz="1200" spc="-50" dirty="0">
                <a:latin typeface="Arial MT"/>
                <a:cs typeface="Arial MT"/>
              </a:rPr>
              <a:t> </a:t>
            </a:r>
            <a:r>
              <a:rPr sz="1200" spc="-10" dirty="0">
                <a:latin typeface="Arial MT"/>
                <a:cs typeface="Arial MT"/>
              </a:rPr>
              <a:t>signal</a:t>
            </a:r>
            <a:endParaRPr sz="1200">
              <a:latin typeface="Arial MT"/>
              <a:cs typeface="Arial MT"/>
            </a:endParaRPr>
          </a:p>
        </p:txBody>
      </p:sp>
      <p:sp>
        <p:nvSpPr>
          <p:cNvPr id="11" name="object 11"/>
          <p:cNvSpPr txBox="1"/>
          <p:nvPr/>
        </p:nvSpPr>
        <p:spPr>
          <a:xfrm>
            <a:off x="273558" y="2561082"/>
            <a:ext cx="3312160" cy="576580"/>
          </a:xfrm>
          <a:prstGeom prst="rect">
            <a:avLst/>
          </a:prstGeom>
          <a:ln w="28955">
            <a:solidFill>
              <a:srgbClr val="000000"/>
            </a:solidFill>
          </a:ln>
        </p:spPr>
        <p:txBody>
          <a:bodyPr vert="horz" wrap="square" lIns="0" tIns="101600" rIns="0" bIns="0" rtlCol="0">
            <a:spAutoFit/>
          </a:bodyPr>
          <a:lstStyle/>
          <a:p>
            <a:pPr marL="90170" marR="356870">
              <a:lnSpc>
                <a:spcPct val="100000"/>
              </a:lnSpc>
              <a:spcBef>
                <a:spcPts val="800"/>
              </a:spcBef>
            </a:pPr>
            <a:r>
              <a:rPr sz="1200" spc="-110" dirty="0">
                <a:latin typeface="Arial MT"/>
                <a:cs typeface="Arial MT"/>
              </a:rPr>
              <a:t>Attacker</a:t>
            </a:r>
            <a:r>
              <a:rPr sz="1200" spc="-40" dirty="0">
                <a:latin typeface="Arial MT"/>
                <a:cs typeface="Arial MT"/>
              </a:rPr>
              <a:t> </a:t>
            </a:r>
            <a:r>
              <a:rPr sz="1200" spc="-125" dirty="0">
                <a:latin typeface="Arial MT"/>
                <a:cs typeface="Arial MT"/>
              </a:rPr>
              <a:t>compromises</a:t>
            </a:r>
            <a:r>
              <a:rPr sz="1200" spc="-30" dirty="0">
                <a:latin typeface="Arial MT"/>
                <a:cs typeface="Arial MT"/>
              </a:rPr>
              <a:t> </a:t>
            </a:r>
            <a:r>
              <a:rPr sz="1200" spc="-105" dirty="0">
                <a:latin typeface="Arial MT"/>
                <a:cs typeface="Arial MT"/>
              </a:rPr>
              <a:t>navigation</a:t>
            </a:r>
            <a:r>
              <a:rPr sz="1200" spc="-40" dirty="0">
                <a:latin typeface="Arial MT"/>
                <a:cs typeface="Arial MT"/>
              </a:rPr>
              <a:t> </a:t>
            </a:r>
            <a:r>
              <a:rPr sz="1200" spc="-160" dirty="0">
                <a:latin typeface="Arial MT"/>
                <a:cs typeface="Arial MT"/>
              </a:rPr>
              <a:t>ECU</a:t>
            </a:r>
            <a:r>
              <a:rPr sz="1200" spc="-15" dirty="0">
                <a:latin typeface="Arial MT"/>
                <a:cs typeface="Arial MT"/>
              </a:rPr>
              <a:t> </a:t>
            </a:r>
            <a:r>
              <a:rPr sz="1200" spc="-114" dirty="0">
                <a:latin typeface="Arial MT"/>
                <a:cs typeface="Arial MT"/>
              </a:rPr>
              <a:t>from</a:t>
            </a:r>
            <a:r>
              <a:rPr sz="1200" spc="-10" dirty="0">
                <a:latin typeface="Arial MT"/>
                <a:cs typeface="Arial MT"/>
              </a:rPr>
              <a:t> </a:t>
            </a:r>
            <a:r>
              <a:rPr sz="1200" spc="-70" dirty="0">
                <a:latin typeface="Arial MT"/>
                <a:cs typeface="Arial MT"/>
              </a:rPr>
              <a:t>cellular </a:t>
            </a:r>
            <a:r>
              <a:rPr sz="1200" spc="-10" dirty="0">
                <a:latin typeface="Arial MT"/>
                <a:cs typeface="Arial MT"/>
              </a:rPr>
              <a:t>interface</a:t>
            </a:r>
            <a:endParaRPr sz="1200">
              <a:latin typeface="Arial MT"/>
              <a:cs typeface="Arial MT"/>
            </a:endParaRPr>
          </a:p>
        </p:txBody>
      </p:sp>
      <p:sp>
        <p:nvSpPr>
          <p:cNvPr id="12" name="object 12"/>
          <p:cNvSpPr txBox="1"/>
          <p:nvPr/>
        </p:nvSpPr>
        <p:spPr>
          <a:xfrm>
            <a:off x="207365" y="1718005"/>
            <a:ext cx="2807335" cy="827405"/>
          </a:xfrm>
          <a:prstGeom prst="rect">
            <a:avLst/>
          </a:prstGeom>
        </p:spPr>
        <p:txBody>
          <a:bodyPr vert="horz" wrap="square" lIns="0" tIns="13335" rIns="0" bIns="0" rtlCol="0">
            <a:spAutoFit/>
          </a:bodyPr>
          <a:lstStyle/>
          <a:p>
            <a:pPr marL="67310">
              <a:lnSpc>
                <a:spcPct val="100000"/>
              </a:lnSpc>
              <a:spcBef>
                <a:spcPts val="105"/>
              </a:spcBef>
            </a:pPr>
            <a:r>
              <a:rPr sz="1400" b="1" spc="-150" dirty="0">
                <a:solidFill>
                  <a:srgbClr val="0000CC"/>
                </a:solidFill>
                <a:latin typeface="Arial"/>
                <a:cs typeface="Arial"/>
              </a:rPr>
              <a:t>Necessary</a:t>
            </a:r>
            <a:r>
              <a:rPr sz="1400" b="1" spc="-45" dirty="0">
                <a:solidFill>
                  <a:srgbClr val="0000CC"/>
                </a:solidFill>
                <a:latin typeface="Arial"/>
                <a:cs typeface="Arial"/>
              </a:rPr>
              <a:t> </a:t>
            </a:r>
            <a:r>
              <a:rPr sz="1400" b="1" spc="-130" dirty="0">
                <a:solidFill>
                  <a:srgbClr val="0000CC"/>
                </a:solidFill>
                <a:latin typeface="Arial"/>
                <a:cs typeface="Arial"/>
              </a:rPr>
              <a:t>actions</a:t>
            </a:r>
            <a:r>
              <a:rPr sz="1400" b="1" spc="-60" dirty="0">
                <a:solidFill>
                  <a:srgbClr val="0000CC"/>
                </a:solidFill>
                <a:latin typeface="Arial"/>
                <a:cs typeface="Arial"/>
              </a:rPr>
              <a:t> </a:t>
            </a:r>
            <a:r>
              <a:rPr sz="1400" b="1" spc="-114" dirty="0">
                <a:solidFill>
                  <a:srgbClr val="0000CC"/>
                </a:solidFill>
                <a:latin typeface="Arial"/>
                <a:cs typeface="Arial"/>
              </a:rPr>
              <a:t>for</a:t>
            </a:r>
            <a:r>
              <a:rPr sz="1400" b="1" spc="-55" dirty="0">
                <a:solidFill>
                  <a:srgbClr val="0000CC"/>
                </a:solidFill>
                <a:latin typeface="Arial"/>
                <a:cs typeface="Arial"/>
              </a:rPr>
              <a:t> </a:t>
            </a:r>
            <a:r>
              <a:rPr sz="1400" b="1" spc="-145" dirty="0">
                <a:solidFill>
                  <a:srgbClr val="0000CC"/>
                </a:solidFill>
                <a:latin typeface="Arial"/>
                <a:cs typeface="Arial"/>
              </a:rPr>
              <a:t>a</a:t>
            </a:r>
            <a:r>
              <a:rPr sz="1400" b="1" spc="-60" dirty="0">
                <a:solidFill>
                  <a:srgbClr val="0000CC"/>
                </a:solidFill>
                <a:latin typeface="Arial"/>
                <a:cs typeface="Arial"/>
              </a:rPr>
              <a:t> </a:t>
            </a:r>
            <a:r>
              <a:rPr sz="1400" b="1" spc="-120" dirty="0">
                <a:solidFill>
                  <a:srgbClr val="0000CC"/>
                </a:solidFill>
                <a:latin typeface="Arial"/>
                <a:cs typeface="Arial"/>
              </a:rPr>
              <a:t>threat</a:t>
            </a:r>
            <a:r>
              <a:rPr sz="1400" b="1" spc="-40" dirty="0">
                <a:solidFill>
                  <a:srgbClr val="0000CC"/>
                </a:solidFill>
                <a:latin typeface="Arial"/>
                <a:cs typeface="Arial"/>
              </a:rPr>
              <a:t> </a:t>
            </a:r>
            <a:r>
              <a:rPr sz="1400" b="1" spc="-105" dirty="0">
                <a:solidFill>
                  <a:srgbClr val="0000CC"/>
                </a:solidFill>
                <a:latin typeface="Arial"/>
                <a:cs typeface="Arial"/>
              </a:rPr>
              <a:t>scenario</a:t>
            </a:r>
            <a:endParaRPr sz="1400">
              <a:latin typeface="Arial"/>
              <a:cs typeface="Arial"/>
            </a:endParaRPr>
          </a:p>
          <a:p>
            <a:pPr marL="67310">
              <a:lnSpc>
                <a:spcPct val="100000"/>
              </a:lnSpc>
            </a:pPr>
            <a:r>
              <a:rPr sz="1400" b="1" spc="-125" dirty="0">
                <a:solidFill>
                  <a:srgbClr val="0000CC"/>
                </a:solidFill>
                <a:latin typeface="Arial"/>
                <a:cs typeface="Arial"/>
              </a:rPr>
              <a:t>to</a:t>
            </a:r>
            <a:r>
              <a:rPr sz="1400" b="1" spc="-45" dirty="0">
                <a:solidFill>
                  <a:srgbClr val="0000CC"/>
                </a:solidFill>
                <a:latin typeface="Arial"/>
                <a:cs typeface="Arial"/>
              </a:rPr>
              <a:t> </a:t>
            </a:r>
            <a:r>
              <a:rPr sz="1400" b="1" spc="-165" dirty="0">
                <a:solidFill>
                  <a:srgbClr val="0000CC"/>
                </a:solidFill>
                <a:latin typeface="Arial"/>
                <a:cs typeface="Arial"/>
              </a:rPr>
              <a:t>become</a:t>
            </a:r>
            <a:r>
              <a:rPr sz="1400" b="1" spc="-70" dirty="0">
                <a:solidFill>
                  <a:srgbClr val="0000CC"/>
                </a:solidFill>
                <a:latin typeface="Arial"/>
                <a:cs typeface="Arial"/>
              </a:rPr>
              <a:t> </a:t>
            </a:r>
            <a:r>
              <a:rPr sz="1400" b="1" spc="-20" dirty="0">
                <a:solidFill>
                  <a:srgbClr val="0000CC"/>
                </a:solidFill>
                <a:latin typeface="Arial"/>
                <a:cs typeface="Arial"/>
              </a:rPr>
              <a:t>real</a:t>
            </a:r>
            <a:endParaRPr sz="1400">
              <a:latin typeface="Arial"/>
              <a:cs typeface="Arial"/>
            </a:endParaRPr>
          </a:p>
          <a:p>
            <a:pPr marL="12700">
              <a:lnSpc>
                <a:spcPct val="100000"/>
              </a:lnSpc>
              <a:spcBef>
                <a:spcPts val="1265"/>
              </a:spcBef>
            </a:pPr>
            <a:r>
              <a:rPr sz="1400" b="1" spc="-135" dirty="0">
                <a:latin typeface="Arial"/>
                <a:cs typeface="Arial"/>
              </a:rPr>
              <a:t>Attack</a:t>
            </a:r>
            <a:r>
              <a:rPr sz="1400" b="1" spc="-50" dirty="0">
                <a:latin typeface="Arial"/>
                <a:cs typeface="Arial"/>
              </a:rPr>
              <a:t> </a:t>
            </a:r>
            <a:r>
              <a:rPr sz="1400" b="1" spc="-140" dirty="0">
                <a:latin typeface="Arial"/>
                <a:cs typeface="Arial"/>
              </a:rPr>
              <a:t>Path</a:t>
            </a:r>
            <a:r>
              <a:rPr sz="1400" b="1" spc="-65" dirty="0">
                <a:latin typeface="Arial"/>
                <a:cs typeface="Arial"/>
              </a:rPr>
              <a:t> </a:t>
            </a:r>
            <a:r>
              <a:rPr sz="1400" b="1" spc="-25" dirty="0">
                <a:latin typeface="Arial"/>
                <a:cs typeface="Arial"/>
              </a:rPr>
              <a:t>1a</a:t>
            </a:r>
            <a:endParaRPr sz="1400">
              <a:latin typeface="Arial"/>
              <a:cs typeface="Arial"/>
            </a:endParaRPr>
          </a:p>
        </p:txBody>
      </p:sp>
      <p:sp>
        <p:nvSpPr>
          <p:cNvPr id="13" name="object 13"/>
          <p:cNvSpPr txBox="1"/>
          <p:nvPr/>
        </p:nvSpPr>
        <p:spPr>
          <a:xfrm>
            <a:off x="273558" y="3573017"/>
            <a:ext cx="3312160" cy="576580"/>
          </a:xfrm>
          <a:prstGeom prst="rect">
            <a:avLst/>
          </a:prstGeom>
          <a:ln w="28955">
            <a:solidFill>
              <a:srgbClr val="000000"/>
            </a:solidFill>
          </a:ln>
        </p:spPr>
        <p:txBody>
          <a:bodyPr vert="horz" wrap="square" lIns="0" tIns="102870" rIns="0" bIns="0" rtlCol="0">
            <a:spAutoFit/>
          </a:bodyPr>
          <a:lstStyle/>
          <a:p>
            <a:pPr marL="90170" marR="434340">
              <a:lnSpc>
                <a:spcPct val="100000"/>
              </a:lnSpc>
              <a:spcBef>
                <a:spcPts val="810"/>
              </a:spcBef>
            </a:pPr>
            <a:r>
              <a:rPr sz="1200" spc="-130" dirty="0">
                <a:latin typeface="Arial MT"/>
                <a:cs typeface="Arial MT"/>
              </a:rPr>
              <a:t>Compromised</a:t>
            </a:r>
            <a:r>
              <a:rPr sz="1200" spc="-10" dirty="0">
                <a:latin typeface="Arial MT"/>
                <a:cs typeface="Arial MT"/>
              </a:rPr>
              <a:t> </a:t>
            </a:r>
            <a:r>
              <a:rPr sz="1200" spc="-105" dirty="0">
                <a:latin typeface="Arial MT"/>
                <a:cs typeface="Arial MT"/>
              </a:rPr>
              <a:t>navigation</a:t>
            </a:r>
            <a:r>
              <a:rPr sz="1200" spc="-35" dirty="0">
                <a:latin typeface="Arial MT"/>
                <a:cs typeface="Arial MT"/>
              </a:rPr>
              <a:t> </a:t>
            </a:r>
            <a:r>
              <a:rPr sz="1200" spc="-160" dirty="0">
                <a:latin typeface="Arial MT"/>
                <a:cs typeface="Arial MT"/>
              </a:rPr>
              <a:t>ECU</a:t>
            </a:r>
            <a:r>
              <a:rPr sz="1200" dirty="0">
                <a:latin typeface="Arial MT"/>
                <a:cs typeface="Arial MT"/>
              </a:rPr>
              <a:t> </a:t>
            </a:r>
            <a:r>
              <a:rPr sz="1200" spc="-110" dirty="0">
                <a:latin typeface="Arial MT"/>
                <a:cs typeface="Arial MT"/>
              </a:rPr>
              <a:t>transmits</a:t>
            </a:r>
            <a:r>
              <a:rPr sz="1200" spc="-20" dirty="0">
                <a:latin typeface="Arial MT"/>
                <a:cs typeface="Arial MT"/>
              </a:rPr>
              <a:t> </a:t>
            </a:r>
            <a:r>
              <a:rPr sz="1200" spc="-90" dirty="0">
                <a:latin typeface="Arial MT"/>
                <a:cs typeface="Arial MT"/>
              </a:rPr>
              <a:t>malicious </a:t>
            </a:r>
            <a:r>
              <a:rPr sz="1200" spc="-100" dirty="0">
                <a:latin typeface="Arial MT"/>
                <a:cs typeface="Arial MT"/>
              </a:rPr>
              <a:t>control</a:t>
            </a:r>
            <a:r>
              <a:rPr sz="1200" spc="-35" dirty="0">
                <a:latin typeface="Arial MT"/>
                <a:cs typeface="Arial MT"/>
              </a:rPr>
              <a:t> </a:t>
            </a:r>
            <a:r>
              <a:rPr sz="1200" spc="-10" dirty="0">
                <a:latin typeface="Arial MT"/>
                <a:cs typeface="Arial MT"/>
              </a:rPr>
              <a:t>signals</a:t>
            </a:r>
            <a:endParaRPr sz="1200">
              <a:latin typeface="Arial MT"/>
              <a:cs typeface="Arial MT"/>
            </a:endParaRPr>
          </a:p>
        </p:txBody>
      </p:sp>
      <p:sp>
        <p:nvSpPr>
          <p:cNvPr id="14" name="object 14"/>
          <p:cNvSpPr txBox="1"/>
          <p:nvPr/>
        </p:nvSpPr>
        <p:spPr>
          <a:xfrm>
            <a:off x="207365" y="3319017"/>
            <a:ext cx="1039494" cy="239395"/>
          </a:xfrm>
          <a:prstGeom prst="rect">
            <a:avLst/>
          </a:prstGeom>
        </p:spPr>
        <p:txBody>
          <a:bodyPr vert="horz" wrap="square" lIns="0" tIns="13335" rIns="0" bIns="0" rtlCol="0">
            <a:spAutoFit/>
          </a:bodyPr>
          <a:lstStyle/>
          <a:p>
            <a:pPr marL="12700">
              <a:lnSpc>
                <a:spcPct val="100000"/>
              </a:lnSpc>
              <a:spcBef>
                <a:spcPts val="105"/>
              </a:spcBef>
            </a:pPr>
            <a:r>
              <a:rPr sz="1400" b="1" spc="-135" dirty="0">
                <a:latin typeface="Arial"/>
                <a:cs typeface="Arial"/>
              </a:rPr>
              <a:t>Attack</a:t>
            </a:r>
            <a:r>
              <a:rPr sz="1400" b="1" spc="-50" dirty="0">
                <a:latin typeface="Arial"/>
                <a:cs typeface="Arial"/>
              </a:rPr>
              <a:t> </a:t>
            </a:r>
            <a:r>
              <a:rPr sz="1400" b="1" spc="-140" dirty="0">
                <a:latin typeface="Arial"/>
                <a:cs typeface="Arial"/>
              </a:rPr>
              <a:t>Path</a:t>
            </a:r>
            <a:r>
              <a:rPr sz="1400" b="1" spc="-60" dirty="0">
                <a:latin typeface="Arial"/>
                <a:cs typeface="Arial"/>
              </a:rPr>
              <a:t> </a:t>
            </a:r>
            <a:r>
              <a:rPr sz="1400" b="1" spc="-95" dirty="0">
                <a:latin typeface="Arial"/>
                <a:cs typeface="Arial"/>
              </a:rPr>
              <a:t>1b</a:t>
            </a:r>
            <a:endParaRPr sz="1400">
              <a:latin typeface="Arial"/>
              <a:cs typeface="Arial"/>
            </a:endParaRPr>
          </a:p>
        </p:txBody>
      </p:sp>
      <p:sp>
        <p:nvSpPr>
          <p:cNvPr id="15" name="object 15"/>
          <p:cNvSpPr txBox="1"/>
          <p:nvPr/>
        </p:nvSpPr>
        <p:spPr>
          <a:xfrm>
            <a:off x="273558" y="4586478"/>
            <a:ext cx="3312160" cy="576580"/>
          </a:xfrm>
          <a:prstGeom prst="rect">
            <a:avLst/>
          </a:prstGeom>
          <a:ln w="28955">
            <a:solidFill>
              <a:srgbClr val="000000"/>
            </a:solidFill>
          </a:ln>
        </p:spPr>
        <p:txBody>
          <a:bodyPr vert="horz" wrap="square" lIns="0" tIns="102235" rIns="0" bIns="0" rtlCol="0">
            <a:spAutoFit/>
          </a:bodyPr>
          <a:lstStyle/>
          <a:p>
            <a:pPr marL="90170" marR="414020">
              <a:lnSpc>
                <a:spcPct val="100000"/>
              </a:lnSpc>
              <a:spcBef>
                <a:spcPts val="805"/>
              </a:spcBef>
            </a:pPr>
            <a:r>
              <a:rPr sz="1200" spc="-130" dirty="0">
                <a:latin typeface="Arial MT"/>
                <a:cs typeface="Arial MT"/>
              </a:rPr>
              <a:t>Gateway</a:t>
            </a:r>
            <a:r>
              <a:rPr sz="1200" spc="-35" dirty="0">
                <a:latin typeface="Arial MT"/>
                <a:cs typeface="Arial MT"/>
              </a:rPr>
              <a:t> </a:t>
            </a:r>
            <a:r>
              <a:rPr sz="1200" spc="-160" dirty="0">
                <a:latin typeface="Arial MT"/>
                <a:cs typeface="Arial MT"/>
              </a:rPr>
              <a:t>ECU</a:t>
            </a:r>
            <a:r>
              <a:rPr sz="1200" spc="-10" dirty="0">
                <a:latin typeface="Arial MT"/>
                <a:cs typeface="Arial MT"/>
              </a:rPr>
              <a:t> </a:t>
            </a:r>
            <a:r>
              <a:rPr sz="1200" spc="-110" dirty="0">
                <a:latin typeface="Arial MT"/>
                <a:cs typeface="Arial MT"/>
              </a:rPr>
              <a:t>forwards</a:t>
            </a:r>
            <a:r>
              <a:rPr sz="1200" spc="-30" dirty="0">
                <a:latin typeface="Arial MT"/>
                <a:cs typeface="Arial MT"/>
              </a:rPr>
              <a:t> </a:t>
            </a:r>
            <a:r>
              <a:rPr sz="1200" spc="-110" dirty="0">
                <a:latin typeface="Arial MT"/>
                <a:cs typeface="Arial MT"/>
              </a:rPr>
              <a:t>malicious</a:t>
            </a:r>
            <a:r>
              <a:rPr sz="1200" spc="-30" dirty="0">
                <a:latin typeface="Arial MT"/>
                <a:cs typeface="Arial MT"/>
              </a:rPr>
              <a:t> </a:t>
            </a:r>
            <a:r>
              <a:rPr sz="1200" spc="-105" dirty="0">
                <a:latin typeface="Arial MT"/>
                <a:cs typeface="Arial MT"/>
              </a:rPr>
              <a:t>signals</a:t>
            </a:r>
            <a:r>
              <a:rPr sz="1200" spc="-50" dirty="0">
                <a:latin typeface="Arial MT"/>
                <a:cs typeface="Arial MT"/>
              </a:rPr>
              <a:t> </a:t>
            </a:r>
            <a:r>
              <a:rPr sz="1200" spc="-100" dirty="0">
                <a:latin typeface="Arial MT"/>
                <a:cs typeface="Arial MT"/>
              </a:rPr>
              <a:t>to</a:t>
            </a:r>
            <a:r>
              <a:rPr sz="1200" spc="-10" dirty="0">
                <a:latin typeface="Arial MT"/>
                <a:cs typeface="Arial MT"/>
              </a:rPr>
              <a:t> </a:t>
            </a:r>
            <a:r>
              <a:rPr sz="1200" spc="-95" dirty="0">
                <a:latin typeface="Arial MT"/>
                <a:cs typeface="Arial MT"/>
              </a:rPr>
              <a:t>power </a:t>
            </a:r>
            <a:r>
              <a:rPr sz="1200" spc="-110" dirty="0">
                <a:latin typeface="Arial MT"/>
                <a:cs typeface="Arial MT"/>
              </a:rPr>
              <a:t>switch</a:t>
            </a:r>
            <a:r>
              <a:rPr sz="1200" spc="-30" dirty="0">
                <a:latin typeface="Arial MT"/>
                <a:cs typeface="Arial MT"/>
              </a:rPr>
              <a:t> </a:t>
            </a:r>
            <a:r>
              <a:rPr sz="1200" spc="-10" dirty="0">
                <a:latin typeface="Arial MT"/>
                <a:cs typeface="Arial MT"/>
              </a:rPr>
              <a:t>actuator</a:t>
            </a:r>
            <a:endParaRPr sz="1200">
              <a:latin typeface="Arial MT"/>
              <a:cs typeface="Arial MT"/>
            </a:endParaRPr>
          </a:p>
        </p:txBody>
      </p:sp>
      <p:sp>
        <p:nvSpPr>
          <p:cNvPr id="16" name="object 16"/>
          <p:cNvSpPr txBox="1"/>
          <p:nvPr/>
        </p:nvSpPr>
        <p:spPr>
          <a:xfrm>
            <a:off x="207365" y="4332223"/>
            <a:ext cx="1031240" cy="239395"/>
          </a:xfrm>
          <a:prstGeom prst="rect">
            <a:avLst/>
          </a:prstGeom>
        </p:spPr>
        <p:txBody>
          <a:bodyPr vert="horz" wrap="square" lIns="0" tIns="12700" rIns="0" bIns="0" rtlCol="0">
            <a:spAutoFit/>
          </a:bodyPr>
          <a:lstStyle/>
          <a:p>
            <a:pPr marL="12700">
              <a:lnSpc>
                <a:spcPct val="100000"/>
              </a:lnSpc>
              <a:spcBef>
                <a:spcPts val="100"/>
              </a:spcBef>
            </a:pPr>
            <a:r>
              <a:rPr sz="1400" b="1" spc="-135" dirty="0">
                <a:latin typeface="Arial"/>
                <a:cs typeface="Arial"/>
              </a:rPr>
              <a:t>Attack</a:t>
            </a:r>
            <a:r>
              <a:rPr sz="1400" b="1" spc="-50" dirty="0">
                <a:latin typeface="Arial"/>
                <a:cs typeface="Arial"/>
              </a:rPr>
              <a:t> </a:t>
            </a:r>
            <a:r>
              <a:rPr sz="1400" b="1" spc="-140" dirty="0">
                <a:latin typeface="Arial"/>
                <a:cs typeface="Arial"/>
              </a:rPr>
              <a:t>Path</a:t>
            </a:r>
            <a:r>
              <a:rPr sz="1400" b="1" spc="-60" dirty="0">
                <a:latin typeface="Arial"/>
                <a:cs typeface="Arial"/>
              </a:rPr>
              <a:t> </a:t>
            </a:r>
            <a:r>
              <a:rPr sz="1400" b="1" spc="-90" dirty="0">
                <a:latin typeface="Arial"/>
                <a:cs typeface="Arial"/>
              </a:rPr>
              <a:t>1c</a:t>
            </a:r>
            <a:endParaRPr sz="1400">
              <a:latin typeface="Arial"/>
              <a:cs typeface="Arial"/>
            </a:endParaRPr>
          </a:p>
        </p:txBody>
      </p:sp>
      <p:sp>
        <p:nvSpPr>
          <p:cNvPr id="17" name="object 17"/>
          <p:cNvSpPr txBox="1"/>
          <p:nvPr/>
        </p:nvSpPr>
        <p:spPr>
          <a:xfrm>
            <a:off x="273558" y="5618226"/>
            <a:ext cx="3312160" cy="576580"/>
          </a:xfrm>
          <a:prstGeom prst="rect">
            <a:avLst/>
          </a:prstGeom>
          <a:ln w="28955">
            <a:solidFill>
              <a:srgbClr val="000000"/>
            </a:solidFill>
          </a:ln>
        </p:spPr>
        <p:txBody>
          <a:bodyPr vert="horz" wrap="square" lIns="0" tIns="18415" rIns="0" bIns="0" rtlCol="0">
            <a:spAutoFit/>
          </a:bodyPr>
          <a:lstStyle/>
          <a:p>
            <a:pPr>
              <a:lnSpc>
                <a:spcPct val="100000"/>
              </a:lnSpc>
              <a:spcBef>
                <a:spcPts val="145"/>
              </a:spcBef>
            </a:pPr>
            <a:endParaRPr sz="1200">
              <a:latin typeface="Times New Roman"/>
              <a:cs typeface="Times New Roman"/>
            </a:endParaRPr>
          </a:p>
          <a:p>
            <a:pPr marL="90170">
              <a:lnSpc>
                <a:spcPct val="100000"/>
              </a:lnSpc>
            </a:pPr>
            <a:r>
              <a:rPr sz="1200" spc="-110" dirty="0">
                <a:latin typeface="Arial MT"/>
                <a:cs typeface="Arial MT"/>
              </a:rPr>
              <a:t>Malicious</a:t>
            </a:r>
            <a:r>
              <a:rPr sz="1200" spc="-35" dirty="0">
                <a:latin typeface="Arial MT"/>
                <a:cs typeface="Arial MT"/>
              </a:rPr>
              <a:t> </a:t>
            </a:r>
            <a:r>
              <a:rPr sz="1200" spc="-105" dirty="0">
                <a:latin typeface="Arial MT"/>
                <a:cs typeface="Arial MT"/>
              </a:rPr>
              <a:t>signals</a:t>
            </a:r>
            <a:r>
              <a:rPr sz="1200" spc="-50" dirty="0">
                <a:latin typeface="Arial MT"/>
                <a:cs typeface="Arial MT"/>
              </a:rPr>
              <a:t> </a:t>
            </a:r>
            <a:r>
              <a:rPr sz="1200" spc="-110" dirty="0">
                <a:latin typeface="Arial MT"/>
                <a:cs typeface="Arial MT"/>
              </a:rPr>
              <a:t>spoof</a:t>
            </a:r>
            <a:r>
              <a:rPr sz="1200" spc="-35" dirty="0">
                <a:latin typeface="Arial MT"/>
                <a:cs typeface="Arial MT"/>
              </a:rPr>
              <a:t> </a:t>
            </a:r>
            <a:r>
              <a:rPr sz="1200" spc="-105" dirty="0">
                <a:latin typeface="Arial MT"/>
                <a:cs typeface="Arial MT"/>
              </a:rPr>
              <a:t>the</a:t>
            </a:r>
            <a:r>
              <a:rPr sz="1200" spc="-35" dirty="0">
                <a:latin typeface="Arial MT"/>
                <a:cs typeface="Arial MT"/>
              </a:rPr>
              <a:t> </a:t>
            </a:r>
            <a:r>
              <a:rPr sz="1200" spc="-130" dirty="0">
                <a:latin typeface="Arial MT"/>
                <a:cs typeface="Arial MT"/>
              </a:rPr>
              <a:t>lamp</a:t>
            </a:r>
            <a:r>
              <a:rPr sz="1200" spc="-20" dirty="0">
                <a:latin typeface="Arial MT"/>
                <a:cs typeface="Arial MT"/>
              </a:rPr>
              <a:t> </a:t>
            </a:r>
            <a:r>
              <a:rPr sz="1200" spc="-110" dirty="0">
                <a:latin typeface="Arial MT"/>
                <a:cs typeface="Arial MT"/>
              </a:rPr>
              <a:t>request</a:t>
            </a:r>
            <a:r>
              <a:rPr sz="1200" spc="-35" dirty="0">
                <a:latin typeface="Arial MT"/>
                <a:cs typeface="Arial MT"/>
              </a:rPr>
              <a:t> </a:t>
            </a:r>
            <a:r>
              <a:rPr sz="1200" spc="-10" dirty="0">
                <a:latin typeface="Arial MT"/>
                <a:cs typeface="Arial MT"/>
              </a:rPr>
              <a:t>(OFF)</a:t>
            </a:r>
            <a:endParaRPr sz="1200">
              <a:latin typeface="Arial MT"/>
              <a:cs typeface="Arial MT"/>
            </a:endParaRPr>
          </a:p>
        </p:txBody>
      </p:sp>
      <p:sp>
        <p:nvSpPr>
          <p:cNvPr id="18" name="object 18"/>
          <p:cNvSpPr txBox="1"/>
          <p:nvPr/>
        </p:nvSpPr>
        <p:spPr>
          <a:xfrm>
            <a:off x="207365" y="5363336"/>
            <a:ext cx="1039494" cy="239395"/>
          </a:xfrm>
          <a:prstGeom prst="rect">
            <a:avLst/>
          </a:prstGeom>
        </p:spPr>
        <p:txBody>
          <a:bodyPr vert="horz" wrap="square" lIns="0" tIns="12700" rIns="0" bIns="0" rtlCol="0">
            <a:spAutoFit/>
          </a:bodyPr>
          <a:lstStyle/>
          <a:p>
            <a:pPr marL="12700">
              <a:lnSpc>
                <a:spcPct val="100000"/>
              </a:lnSpc>
              <a:spcBef>
                <a:spcPts val="100"/>
              </a:spcBef>
            </a:pPr>
            <a:r>
              <a:rPr sz="1400" b="1" spc="-135" dirty="0">
                <a:latin typeface="Arial"/>
                <a:cs typeface="Arial"/>
              </a:rPr>
              <a:t>Attack</a:t>
            </a:r>
            <a:r>
              <a:rPr sz="1400" b="1" spc="-50" dirty="0">
                <a:latin typeface="Arial"/>
                <a:cs typeface="Arial"/>
              </a:rPr>
              <a:t> </a:t>
            </a:r>
            <a:r>
              <a:rPr sz="1400" b="1" spc="-140" dirty="0">
                <a:latin typeface="Arial"/>
                <a:cs typeface="Arial"/>
              </a:rPr>
              <a:t>Path</a:t>
            </a:r>
            <a:r>
              <a:rPr sz="1400" b="1" spc="-60" dirty="0">
                <a:latin typeface="Arial"/>
                <a:cs typeface="Arial"/>
              </a:rPr>
              <a:t> </a:t>
            </a:r>
            <a:r>
              <a:rPr sz="1400" b="1" spc="-95" dirty="0">
                <a:latin typeface="Arial"/>
                <a:cs typeface="Arial"/>
              </a:rPr>
              <a:t>1d</a:t>
            </a:r>
            <a:endParaRPr sz="1400">
              <a:latin typeface="Arial"/>
              <a:cs typeface="Arial"/>
            </a:endParaRPr>
          </a:p>
        </p:txBody>
      </p:sp>
      <p:sp>
        <p:nvSpPr>
          <p:cNvPr id="19" name="object 19"/>
          <p:cNvSpPr/>
          <p:nvPr/>
        </p:nvSpPr>
        <p:spPr>
          <a:xfrm>
            <a:off x="3584447" y="2200655"/>
            <a:ext cx="1374775" cy="686435"/>
          </a:xfrm>
          <a:custGeom>
            <a:avLst/>
            <a:gdLst/>
            <a:ahLst/>
            <a:cxnLst/>
            <a:rect l="l" t="t" r="r" b="b"/>
            <a:pathLst>
              <a:path w="1374775" h="686435">
                <a:moveTo>
                  <a:pt x="76200" y="609981"/>
                </a:moveTo>
                <a:lnTo>
                  <a:pt x="0" y="648081"/>
                </a:lnTo>
                <a:lnTo>
                  <a:pt x="76200" y="686181"/>
                </a:lnTo>
                <a:lnTo>
                  <a:pt x="76200" y="654431"/>
                </a:lnTo>
                <a:lnTo>
                  <a:pt x="63500" y="654431"/>
                </a:lnTo>
                <a:lnTo>
                  <a:pt x="63500" y="641731"/>
                </a:lnTo>
                <a:lnTo>
                  <a:pt x="76200" y="641731"/>
                </a:lnTo>
                <a:lnTo>
                  <a:pt x="76200" y="609981"/>
                </a:lnTo>
                <a:close/>
              </a:path>
              <a:path w="1374775" h="686435">
                <a:moveTo>
                  <a:pt x="76200" y="641731"/>
                </a:moveTo>
                <a:lnTo>
                  <a:pt x="63500" y="641731"/>
                </a:lnTo>
                <a:lnTo>
                  <a:pt x="63500" y="654431"/>
                </a:lnTo>
                <a:lnTo>
                  <a:pt x="76200" y="654431"/>
                </a:lnTo>
                <a:lnTo>
                  <a:pt x="76200" y="641731"/>
                </a:lnTo>
                <a:close/>
              </a:path>
              <a:path w="1374775" h="686435">
                <a:moveTo>
                  <a:pt x="1361821" y="641731"/>
                </a:moveTo>
                <a:lnTo>
                  <a:pt x="76200" y="641731"/>
                </a:lnTo>
                <a:lnTo>
                  <a:pt x="76200" y="654431"/>
                </a:lnTo>
                <a:lnTo>
                  <a:pt x="1371600" y="654431"/>
                </a:lnTo>
                <a:lnTo>
                  <a:pt x="1374521" y="651637"/>
                </a:lnTo>
                <a:lnTo>
                  <a:pt x="1374521" y="648081"/>
                </a:lnTo>
                <a:lnTo>
                  <a:pt x="1361821" y="648081"/>
                </a:lnTo>
                <a:lnTo>
                  <a:pt x="1361821" y="641731"/>
                </a:lnTo>
                <a:close/>
              </a:path>
              <a:path w="1374775" h="686435">
                <a:moveTo>
                  <a:pt x="1374521" y="0"/>
                </a:moveTo>
                <a:lnTo>
                  <a:pt x="1361821" y="0"/>
                </a:lnTo>
                <a:lnTo>
                  <a:pt x="1361821" y="648081"/>
                </a:lnTo>
                <a:lnTo>
                  <a:pt x="1368171" y="641731"/>
                </a:lnTo>
                <a:lnTo>
                  <a:pt x="1374521" y="641731"/>
                </a:lnTo>
                <a:lnTo>
                  <a:pt x="1374521" y="0"/>
                </a:lnTo>
                <a:close/>
              </a:path>
              <a:path w="1374775" h="686435">
                <a:moveTo>
                  <a:pt x="1374521" y="641731"/>
                </a:moveTo>
                <a:lnTo>
                  <a:pt x="1368171" y="641731"/>
                </a:lnTo>
                <a:lnTo>
                  <a:pt x="1361821" y="648081"/>
                </a:lnTo>
                <a:lnTo>
                  <a:pt x="1374521" y="648081"/>
                </a:lnTo>
                <a:lnTo>
                  <a:pt x="1374521" y="641731"/>
                </a:lnTo>
                <a:close/>
              </a:path>
            </a:pathLst>
          </a:custGeom>
          <a:solidFill>
            <a:srgbClr val="000000"/>
          </a:solidFill>
        </p:spPr>
        <p:txBody>
          <a:bodyPr wrap="square" lIns="0" tIns="0" rIns="0" bIns="0" rtlCol="0"/>
          <a:lstStyle/>
          <a:p>
            <a:endParaRPr/>
          </a:p>
        </p:txBody>
      </p:sp>
      <p:sp>
        <p:nvSpPr>
          <p:cNvPr id="20" name="object 20"/>
          <p:cNvSpPr/>
          <p:nvPr/>
        </p:nvSpPr>
        <p:spPr>
          <a:xfrm>
            <a:off x="1891283" y="3136392"/>
            <a:ext cx="76200" cy="436880"/>
          </a:xfrm>
          <a:custGeom>
            <a:avLst/>
            <a:gdLst/>
            <a:ahLst/>
            <a:cxnLst/>
            <a:rect l="l" t="t" r="r" b="b"/>
            <a:pathLst>
              <a:path w="76200" h="436879">
                <a:moveTo>
                  <a:pt x="31750" y="360553"/>
                </a:moveTo>
                <a:lnTo>
                  <a:pt x="0" y="360553"/>
                </a:lnTo>
                <a:lnTo>
                  <a:pt x="38100" y="436753"/>
                </a:lnTo>
                <a:lnTo>
                  <a:pt x="69850" y="373253"/>
                </a:lnTo>
                <a:lnTo>
                  <a:pt x="31750" y="373253"/>
                </a:lnTo>
                <a:lnTo>
                  <a:pt x="31750" y="360553"/>
                </a:lnTo>
                <a:close/>
              </a:path>
              <a:path w="76200" h="436879">
                <a:moveTo>
                  <a:pt x="44450" y="0"/>
                </a:moveTo>
                <a:lnTo>
                  <a:pt x="31750" y="0"/>
                </a:lnTo>
                <a:lnTo>
                  <a:pt x="31750" y="373253"/>
                </a:lnTo>
                <a:lnTo>
                  <a:pt x="44450" y="373253"/>
                </a:lnTo>
                <a:lnTo>
                  <a:pt x="44450" y="0"/>
                </a:lnTo>
                <a:close/>
              </a:path>
              <a:path w="76200" h="436879">
                <a:moveTo>
                  <a:pt x="76200" y="360553"/>
                </a:moveTo>
                <a:lnTo>
                  <a:pt x="44450" y="360553"/>
                </a:lnTo>
                <a:lnTo>
                  <a:pt x="44450" y="373253"/>
                </a:lnTo>
                <a:lnTo>
                  <a:pt x="69850" y="373253"/>
                </a:lnTo>
                <a:lnTo>
                  <a:pt x="76200" y="360553"/>
                </a:lnTo>
                <a:close/>
              </a:path>
            </a:pathLst>
          </a:custGeom>
          <a:solidFill>
            <a:srgbClr val="000000"/>
          </a:solidFill>
        </p:spPr>
        <p:txBody>
          <a:bodyPr wrap="square" lIns="0" tIns="0" rIns="0" bIns="0" rtlCol="0"/>
          <a:lstStyle/>
          <a:p>
            <a:endParaRPr/>
          </a:p>
        </p:txBody>
      </p:sp>
      <p:sp>
        <p:nvSpPr>
          <p:cNvPr id="21" name="object 21"/>
          <p:cNvSpPr/>
          <p:nvPr/>
        </p:nvSpPr>
        <p:spPr>
          <a:xfrm>
            <a:off x="1891283" y="4148328"/>
            <a:ext cx="76200" cy="436880"/>
          </a:xfrm>
          <a:custGeom>
            <a:avLst/>
            <a:gdLst/>
            <a:ahLst/>
            <a:cxnLst/>
            <a:rect l="l" t="t" r="r" b="b"/>
            <a:pathLst>
              <a:path w="76200" h="436879">
                <a:moveTo>
                  <a:pt x="31750" y="360553"/>
                </a:moveTo>
                <a:lnTo>
                  <a:pt x="0" y="360553"/>
                </a:lnTo>
                <a:lnTo>
                  <a:pt x="38100" y="436753"/>
                </a:lnTo>
                <a:lnTo>
                  <a:pt x="69850" y="373253"/>
                </a:lnTo>
                <a:lnTo>
                  <a:pt x="31750" y="373253"/>
                </a:lnTo>
                <a:lnTo>
                  <a:pt x="31750" y="360553"/>
                </a:lnTo>
                <a:close/>
              </a:path>
              <a:path w="76200" h="436879">
                <a:moveTo>
                  <a:pt x="44450" y="0"/>
                </a:moveTo>
                <a:lnTo>
                  <a:pt x="31750" y="0"/>
                </a:lnTo>
                <a:lnTo>
                  <a:pt x="31750" y="373253"/>
                </a:lnTo>
                <a:lnTo>
                  <a:pt x="44450" y="373253"/>
                </a:lnTo>
                <a:lnTo>
                  <a:pt x="44450" y="0"/>
                </a:lnTo>
                <a:close/>
              </a:path>
              <a:path w="76200" h="436879">
                <a:moveTo>
                  <a:pt x="76200" y="360553"/>
                </a:moveTo>
                <a:lnTo>
                  <a:pt x="44450" y="360553"/>
                </a:lnTo>
                <a:lnTo>
                  <a:pt x="44450" y="373253"/>
                </a:lnTo>
                <a:lnTo>
                  <a:pt x="69850" y="373253"/>
                </a:lnTo>
                <a:lnTo>
                  <a:pt x="76200" y="360553"/>
                </a:lnTo>
                <a:close/>
              </a:path>
            </a:pathLst>
          </a:custGeom>
          <a:solidFill>
            <a:srgbClr val="000000"/>
          </a:solidFill>
        </p:spPr>
        <p:txBody>
          <a:bodyPr wrap="square" lIns="0" tIns="0" rIns="0" bIns="0" rtlCol="0"/>
          <a:lstStyle/>
          <a:p>
            <a:endParaRPr/>
          </a:p>
        </p:txBody>
      </p:sp>
      <p:sp>
        <p:nvSpPr>
          <p:cNvPr id="22" name="object 22"/>
          <p:cNvSpPr/>
          <p:nvPr/>
        </p:nvSpPr>
        <p:spPr>
          <a:xfrm>
            <a:off x="1891283" y="5161788"/>
            <a:ext cx="76200" cy="436880"/>
          </a:xfrm>
          <a:custGeom>
            <a:avLst/>
            <a:gdLst/>
            <a:ahLst/>
            <a:cxnLst/>
            <a:rect l="l" t="t" r="r" b="b"/>
            <a:pathLst>
              <a:path w="76200" h="436879">
                <a:moveTo>
                  <a:pt x="31750" y="360553"/>
                </a:moveTo>
                <a:lnTo>
                  <a:pt x="0" y="360553"/>
                </a:lnTo>
                <a:lnTo>
                  <a:pt x="38100" y="436803"/>
                </a:lnTo>
                <a:lnTo>
                  <a:pt x="69854" y="373253"/>
                </a:lnTo>
                <a:lnTo>
                  <a:pt x="31750" y="373253"/>
                </a:lnTo>
                <a:lnTo>
                  <a:pt x="31750" y="360553"/>
                </a:lnTo>
                <a:close/>
              </a:path>
              <a:path w="76200" h="436879">
                <a:moveTo>
                  <a:pt x="44450" y="0"/>
                </a:moveTo>
                <a:lnTo>
                  <a:pt x="31750" y="0"/>
                </a:lnTo>
                <a:lnTo>
                  <a:pt x="31750" y="373253"/>
                </a:lnTo>
                <a:lnTo>
                  <a:pt x="44450" y="373253"/>
                </a:lnTo>
                <a:lnTo>
                  <a:pt x="44450" y="0"/>
                </a:lnTo>
                <a:close/>
              </a:path>
              <a:path w="76200" h="436879">
                <a:moveTo>
                  <a:pt x="76200" y="360553"/>
                </a:moveTo>
                <a:lnTo>
                  <a:pt x="44450" y="360553"/>
                </a:lnTo>
                <a:lnTo>
                  <a:pt x="44450" y="373253"/>
                </a:lnTo>
                <a:lnTo>
                  <a:pt x="69854" y="373253"/>
                </a:lnTo>
                <a:lnTo>
                  <a:pt x="76200" y="360553"/>
                </a:lnTo>
                <a:close/>
              </a:path>
            </a:pathLst>
          </a:custGeom>
          <a:solidFill>
            <a:srgbClr val="000000"/>
          </a:solidFill>
        </p:spPr>
        <p:txBody>
          <a:bodyPr wrap="square" lIns="0" tIns="0" rIns="0" bIns="0" rtlCol="0"/>
          <a:lstStyle/>
          <a:p>
            <a:endParaRPr/>
          </a:p>
        </p:txBody>
      </p:sp>
      <p:sp>
        <p:nvSpPr>
          <p:cNvPr id="23" name="object 23"/>
          <p:cNvSpPr/>
          <p:nvPr/>
        </p:nvSpPr>
        <p:spPr>
          <a:xfrm>
            <a:off x="6504431" y="3429000"/>
            <a:ext cx="935990" cy="360045"/>
          </a:xfrm>
          <a:custGeom>
            <a:avLst/>
            <a:gdLst/>
            <a:ahLst/>
            <a:cxnLst/>
            <a:rect l="l" t="t" r="r" b="b"/>
            <a:pathLst>
              <a:path w="935990" h="360045">
                <a:moveTo>
                  <a:pt x="875792" y="0"/>
                </a:moveTo>
                <a:lnTo>
                  <a:pt x="59944" y="0"/>
                </a:lnTo>
                <a:lnTo>
                  <a:pt x="36593" y="4704"/>
                </a:lnTo>
                <a:lnTo>
                  <a:pt x="17541" y="17541"/>
                </a:lnTo>
                <a:lnTo>
                  <a:pt x="4704" y="36593"/>
                </a:lnTo>
                <a:lnTo>
                  <a:pt x="0" y="59944"/>
                </a:lnTo>
                <a:lnTo>
                  <a:pt x="0" y="299719"/>
                </a:lnTo>
                <a:lnTo>
                  <a:pt x="4704" y="323070"/>
                </a:lnTo>
                <a:lnTo>
                  <a:pt x="17541" y="342122"/>
                </a:lnTo>
                <a:lnTo>
                  <a:pt x="36593" y="354959"/>
                </a:lnTo>
                <a:lnTo>
                  <a:pt x="59944" y="359663"/>
                </a:lnTo>
                <a:lnTo>
                  <a:pt x="875792" y="359663"/>
                </a:lnTo>
                <a:lnTo>
                  <a:pt x="899142" y="354959"/>
                </a:lnTo>
                <a:lnTo>
                  <a:pt x="918194" y="342122"/>
                </a:lnTo>
                <a:lnTo>
                  <a:pt x="931031" y="323070"/>
                </a:lnTo>
                <a:lnTo>
                  <a:pt x="935736" y="299719"/>
                </a:lnTo>
                <a:lnTo>
                  <a:pt x="935736" y="59944"/>
                </a:lnTo>
                <a:lnTo>
                  <a:pt x="931031" y="36593"/>
                </a:lnTo>
                <a:lnTo>
                  <a:pt x="918194" y="17541"/>
                </a:lnTo>
                <a:lnTo>
                  <a:pt x="899142" y="4704"/>
                </a:lnTo>
                <a:lnTo>
                  <a:pt x="875792" y="0"/>
                </a:lnTo>
                <a:close/>
              </a:path>
            </a:pathLst>
          </a:custGeom>
          <a:solidFill>
            <a:srgbClr val="6F2F9F"/>
          </a:solidFill>
        </p:spPr>
        <p:txBody>
          <a:bodyPr wrap="square" lIns="0" tIns="0" rIns="0" bIns="0" rtlCol="0"/>
          <a:lstStyle/>
          <a:p>
            <a:endParaRPr/>
          </a:p>
        </p:txBody>
      </p:sp>
      <p:sp>
        <p:nvSpPr>
          <p:cNvPr id="24" name="object 24"/>
          <p:cNvSpPr txBox="1"/>
          <p:nvPr/>
        </p:nvSpPr>
        <p:spPr>
          <a:xfrm>
            <a:off x="6663943" y="3411473"/>
            <a:ext cx="617220" cy="391160"/>
          </a:xfrm>
          <a:prstGeom prst="rect">
            <a:avLst/>
          </a:prstGeom>
        </p:spPr>
        <p:txBody>
          <a:bodyPr vert="horz" wrap="square" lIns="0" tIns="12700" rIns="0" bIns="0" rtlCol="0">
            <a:spAutoFit/>
          </a:bodyPr>
          <a:lstStyle/>
          <a:p>
            <a:pPr marL="177165" marR="5080" indent="-165100">
              <a:lnSpc>
                <a:spcPct val="100000"/>
              </a:lnSpc>
              <a:spcBef>
                <a:spcPts val="100"/>
              </a:spcBef>
            </a:pPr>
            <a:r>
              <a:rPr sz="1200" spc="-110" dirty="0">
                <a:solidFill>
                  <a:srgbClr val="FFFFFF"/>
                </a:solidFill>
                <a:latin typeface="Arial MT"/>
                <a:cs typeface="Arial MT"/>
              </a:rPr>
              <a:t>Navigation </a:t>
            </a:r>
            <a:r>
              <a:rPr sz="1200" spc="-25" dirty="0">
                <a:solidFill>
                  <a:srgbClr val="FFFFFF"/>
                </a:solidFill>
                <a:latin typeface="Arial MT"/>
                <a:cs typeface="Arial MT"/>
              </a:rPr>
              <a:t>ECU</a:t>
            </a:r>
            <a:endParaRPr sz="1200">
              <a:latin typeface="Arial MT"/>
              <a:cs typeface="Arial MT"/>
            </a:endParaRPr>
          </a:p>
        </p:txBody>
      </p:sp>
      <p:sp>
        <p:nvSpPr>
          <p:cNvPr id="25" name="object 25"/>
          <p:cNvSpPr/>
          <p:nvPr/>
        </p:nvSpPr>
        <p:spPr>
          <a:xfrm>
            <a:off x="6504431" y="4119371"/>
            <a:ext cx="935990" cy="360045"/>
          </a:xfrm>
          <a:custGeom>
            <a:avLst/>
            <a:gdLst/>
            <a:ahLst/>
            <a:cxnLst/>
            <a:rect l="l" t="t" r="r" b="b"/>
            <a:pathLst>
              <a:path w="935990" h="360045">
                <a:moveTo>
                  <a:pt x="875792" y="0"/>
                </a:moveTo>
                <a:lnTo>
                  <a:pt x="59944" y="0"/>
                </a:lnTo>
                <a:lnTo>
                  <a:pt x="36593" y="4704"/>
                </a:lnTo>
                <a:lnTo>
                  <a:pt x="17541" y="17541"/>
                </a:lnTo>
                <a:lnTo>
                  <a:pt x="4704" y="36593"/>
                </a:lnTo>
                <a:lnTo>
                  <a:pt x="0" y="59943"/>
                </a:lnTo>
                <a:lnTo>
                  <a:pt x="0" y="299719"/>
                </a:lnTo>
                <a:lnTo>
                  <a:pt x="4704" y="323070"/>
                </a:lnTo>
                <a:lnTo>
                  <a:pt x="17541" y="342122"/>
                </a:lnTo>
                <a:lnTo>
                  <a:pt x="36593" y="354959"/>
                </a:lnTo>
                <a:lnTo>
                  <a:pt x="59944" y="359663"/>
                </a:lnTo>
                <a:lnTo>
                  <a:pt x="875792" y="359663"/>
                </a:lnTo>
                <a:lnTo>
                  <a:pt x="899142" y="354959"/>
                </a:lnTo>
                <a:lnTo>
                  <a:pt x="918194" y="342122"/>
                </a:lnTo>
                <a:lnTo>
                  <a:pt x="931031" y="323070"/>
                </a:lnTo>
                <a:lnTo>
                  <a:pt x="935736" y="299719"/>
                </a:lnTo>
                <a:lnTo>
                  <a:pt x="935736" y="59943"/>
                </a:lnTo>
                <a:lnTo>
                  <a:pt x="931031" y="36593"/>
                </a:lnTo>
                <a:lnTo>
                  <a:pt x="918194" y="17541"/>
                </a:lnTo>
                <a:lnTo>
                  <a:pt x="899142" y="4704"/>
                </a:lnTo>
                <a:lnTo>
                  <a:pt x="875792" y="0"/>
                </a:lnTo>
                <a:close/>
              </a:path>
            </a:pathLst>
          </a:custGeom>
          <a:solidFill>
            <a:srgbClr val="6F2F9F"/>
          </a:solidFill>
        </p:spPr>
        <p:txBody>
          <a:bodyPr wrap="square" lIns="0" tIns="0" rIns="0" bIns="0" rtlCol="0"/>
          <a:lstStyle/>
          <a:p>
            <a:endParaRPr/>
          </a:p>
        </p:txBody>
      </p:sp>
      <p:sp>
        <p:nvSpPr>
          <p:cNvPr id="26" name="object 26"/>
          <p:cNvSpPr txBox="1"/>
          <p:nvPr/>
        </p:nvSpPr>
        <p:spPr>
          <a:xfrm>
            <a:off x="6712711" y="4101845"/>
            <a:ext cx="520065" cy="391160"/>
          </a:xfrm>
          <a:prstGeom prst="rect">
            <a:avLst/>
          </a:prstGeom>
        </p:spPr>
        <p:txBody>
          <a:bodyPr vert="horz" wrap="square" lIns="0" tIns="12700" rIns="0" bIns="0" rtlCol="0">
            <a:spAutoFit/>
          </a:bodyPr>
          <a:lstStyle/>
          <a:p>
            <a:pPr marL="128270" marR="5080" indent="-116205">
              <a:lnSpc>
                <a:spcPct val="100000"/>
              </a:lnSpc>
              <a:spcBef>
                <a:spcPts val="100"/>
              </a:spcBef>
            </a:pPr>
            <a:r>
              <a:rPr sz="1200" spc="-130" dirty="0">
                <a:solidFill>
                  <a:srgbClr val="FFFFFF"/>
                </a:solidFill>
                <a:latin typeface="Arial MT"/>
                <a:cs typeface="Arial MT"/>
              </a:rPr>
              <a:t>Gateway </a:t>
            </a:r>
            <a:r>
              <a:rPr sz="1200" spc="-25" dirty="0">
                <a:solidFill>
                  <a:srgbClr val="FFFFFF"/>
                </a:solidFill>
                <a:latin typeface="Arial MT"/>
                <a:cs typeface="Arial MT"/>
              </a:rPr>
              <a:t>ECU</a:t>
            </a:r>
            <a:endParaRPr sz="1200">
              <a:latin typeface="Arial MT"/>
              <a:cs typeface="Arial MT"/>
            </a:endParaRPr>
          </a:p>
        </p:txBody>
      </p:sp>
      <p:sp>
        <p:nvSpPr>
          <p:cNvPr id="27" name="object 27"/>
          <p:cNvSpPr/>
          <p:nvPr/>
        </p:nvSpPr>
        <p:spPr>
          <a:xfrm>
            <a:off x="4559808" y="4809744"/>
            <a:ext cx="935990" cy="635635"/>
          </a:xfrm>
          <a:custGeom>
            <a:avLst/>
            <a:gdLst/>
            <a:ahLst/>
            <a:cxnLst/>
            <a:rect l="l" t="t" r="r" b="b"/>
            <a:pathLst>
              <a:path w="935989" h="635635">
                <a:moveTo>
                  <a:pt x="829817" y="0"/>
                </a:moveTo>
                <a:lnTo>
                  <a:pt x="105917" y="0"/>
                </a:lnTo>
                <a:lnTo>
                  <a:pt x="64668" y="8316"/>
                </a:lnTo>
                <a:lnTo>
                  <a:pt x="31003" y="31003"/>
                </a:lnTo>
                <a:lnTo>
                  <a:pt x="8316" y="64668"/>
                </a:lnTo>
                <a:lnTo>
                  <a:pt x="0" y="105917"/>
                </a:lnTo>
                <a:lnTo>
                  <a:pt x="0" y="529589"/>
                </a:lnTo>
                <a:lnTo>
                  <a:pt x="8316" y="570839"/>
                </a:lnTo>
                <a:lnTo>
                  <a:pt x="31003" y="604504"/>
                </a:lnTo>
                <a:lnTo>
                  <a:pt x="64668" y="627191"/>
                </a:lnTo>
                <a:lnTo>
                  <a:pt x="105917" y="635507"/>
                </a:lnTo>
                <a:lnTo>
                  <a:pt x="829817" y="635507"/>
                </a:lnTo>
                <a:lnTo>
                  <a:pt x="871067" y="627191"/>
                </a:lnTo>
                <a:lnTo>
                  <a:pt x="904732" y="604504"/>
                </a:lnTo>
                <a:lnTo>
                  <a:pt x="927419" y="570839"/>
                </a:lnTo>
                <a:lnTo>
                  <a:pt x="935736" y="529589"/>
                </a:lnTo>
                <a:lnTo>
                  <a:pt x="935736" y="105917"/>
                </a:lnTo>
                <a:lnTo>
                  <a:pt x="927419" y="64668"/>
                </a:lnTo>
                <a:lnTo>
                  <a:pt x="904732" y="31003"/>
                </a:lnTo>
                <a:lnTo>
                  <a:pt x="871067" y="8316"/>
                </a:lnTo>
                <a:lnTo>
                  <a:pt x="829817" y="0"/>
                </a:lnTo>
                <a:close/>
              </a:path>
            </a:pathLst>
          </a:custGeom>
          <a:solidFill>
            <a:srgbClr val="6F2F9F"/>
          </a:solidFill>
        </p:spPr>
        <p:txBody>
          <a:bodyPr wrap="square" lIns="0" tIns="0" rIns="0" bIns="0" rtlCol="0"/>
          <a:lstStyle/>
          <a:p>
            <a:endParaRPr/>
          </a:p>
        </p:txBody>
      </p:sp>
      <p:sp>
        <p:nvSpPr>
          <p:cNvPr id="28" name="object 28"/>
          <p:cNvSpPr/>
          <p:nvPr/>
        </p:nvSpPr>
        <p:spPr>
          <a:xfrm>
            <a:off x="5711952" y="4809744"/>
            <a:ext cx="935990" cy="635635"/>
          </a:xfrm>
          <a:custGeom>
            <a:avLst/>
            <a:gdLst/>
            <a:ahLst/>
            <a:cxnLst/>
            <a:rect l="l" t="t" r="r" b="b"/>
            <a:pathLst>
              <a:path w="935990" h="635635">
                <a:moveTo>
                  <a:pt x="829818" y="0"/>
                </a:moveTo>
                <a:lnTo>
                  <a:pt x="105918" y="0"/>
                </a:lnTo>
                <a:lnTo>
                  <a:pt x="64668" y="8316"/>
                </a:lnTo>
                <a:lnTo>
                  <a:pt x="31003" y="31003"/>
                </a:lnTo>
                <a:lnTo>
                  <a:pt x="8316" y="64668"/>
                </a:lnTo>
                <a:lnTo>
                  <a:pt x="0" y="105917"/>
                </a:lnTo>
                <a:lnTo>
                  <a:pt x="0" y="529589"/>
                </a:lnTo>
                <a:lnTo>
                  <a:pt x="8316" y="570839"/>
                </a:lnTo>
                <a:lnTo>
                  <a:pt x="31003" y="604504"/>
                </a:lnTo>
                <a:lnTo>
                  <a:pt x="64668" y="627191"/>
                </a:lnTo>
                <a:lnTo>
                  <a:pt x="105918" y="635507"/>
                </a:lnTo>
                <a:lnTo>
                  <a:pt x="829818" y="635507"/>
                </a:lnTo>
                <a:lnTo>
                  <a:pt x="871067" y="627191"/>
                </a:lnTo>
                <a:lnTo>
                  <a:pt x="904732" y="604504"/>
                </a:lnTo>
                <a:lnTo>
                  <a:pt x="927419" y="570839"/>
                </a:lnTo>
                <a:lnTo>
                  <a:pt x="935736" y="529589"/>
                </a:lnTo>
                <a:lnTo>
                  <a:pt x="935736" y="105917"/>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grpSp>
        <p:nvGrpSpPr>
          <p:cNvPr id="29" name="object 29"/>
          <p:cNvGrpSpPr/>
          <p:nvPr/>
        </p:nvGrpSpPr>
        <p:grpSpPr>
          <a:xfrm>
            <a:off x="7223759" y="4809744"/>
            <a:ext cx="1297305" cy="635635"/>
            <a:chOff x="7223759" y="4809744"/>
            <a:chExt cx="1297305" cy="635635"/>
          </a:xfrm>
        </p:grpSpPr>
        <p:sp>
          <p:nvSpPr>
            <p:cNvPr id="30" name="object 30"/>
            <p:cNvSpPr/>
            <p:nvPr/>
          </p:nvSpPr>
          <p:spPr>
            <a:xfrm>
              <a:off x="7223759" y="4809744"/>
              <a:ext cx="935990" cy="635635"/>
            </a:xfrm>
            <a:custGeom>
              <a:avLst/>
              <a:gdLst/>
              <a:ahLst/>
              <a:cxnLst/>
              <a:rect l="l" t="t" r="r" b="b"/>
              <a:pathLst>
                <a:path w="935990" h="635635">
                  <a:moveTo>
                    <a:pt x="829818" y="0"/>
                  </a:moveTo>
                  <a:lnTo>
                    <a:pt x="105918" y="0"/>
                  </a:lnTo>
                  <a:lnTo>
                    <a:pt x="64668" y="8316"/>
                  </a:lnTo>
                  <a:lnTo>
                    <a:pt x="31003" y="31003"/>
                  </a:lnTo>
                  <a:lnTo>
                    <a:pt x="8316" y="64668"/>
                  </a:lnTo>
                  <a:lnTo>
                    <a:pt x="0" y="105917"/>
                  </a:lnTo>
                  <a:lnTo>
                    <a:pt x="0" y="529589"/>
                  </a:lnTo>
                  <a:lnTo>
                    <a:pt x="8316" y="570839"/>
                  </a:lnTo>
                  <a:lnTo>
                    <a:pt x="31003" y="604504"/>
                  </a:lnTo>
                  <a:lnTo>
                    <a:pt x="64668" y="627191"/>
                  </a:lnTo>
                  <a:lnTo>
                    <a:pt x="105918" y="635507"/>
                  </a:lnTo>
                  <a:lnTo>
                    <a:pt x="829818" y="635507"/>
                  </a:lnTo>
                  <a:lnTo>
                    <a:pt x="871067" y="627191"/>
                  </a:lnTo>
                  <a:lnTo>
                    <a:pt x="904732" y="604504"/>
                  </a:lnTo>
                  <a:lnTo>
                    <a:pt x="927419" y="570839"/>
                  </a:lnTo>
                  <a:lnTo>
                    <a:pt x="935736" y="529589"/>
                  </a:lnTo>
                  <a:lnTo>
                    <a:pt x="935736" y="105917"/>
                  </a:lnTo>
                  <a:lnTo>
                    <a:pt x="927419" y="64668"/>
                  </a:lnTo>
                  <a:lnTo>
                    <a:pt x="904732" y="31003"/>
                  </a:lnTo>
                  <a:lnTo>
                    <a:pt x="871067" y="8316"/>
                  </a:lnTo>
                  <a:lnTo>
                    <a:pt x="829818" y="0"/>
                  </a:lnTo>
                  <a:close/>
                </a:path>
              </a:pathLst>
            </a:custGeom>
            <a:solidFill>
              <a:srgbClr val="6F2F9F"/>
            </a:solidFill>
          </p:spPr>
          <p:txBody>
            <a:bodyPr wrap="square" lIns="0" tIns="0" rIns="0" bIns="0" rtlCol="0"/>
            <a:lstStyle/>
            <a:p>
              <a:endParaRPr/>
            </a:p>
          </p:txBody>
        </p:sp>
        <p:pic>
          <p:nvPicPr>
            <p:cNvPr id="31" name="object 31"/>
            <p:cNvPicPr/>
            <p:nvPr/>
          </p:nvPicPr>
          <p:blipFill>
            <a:blip r:embed="rId6" cstate="print"/>
            <a:stretch>
              <a:fillRect/>
            </a:stretch>
          </p:blipFill>
          <p:spPr>
            <a:xfrm>
              <a:off x="8171687" y="4899660"/>
              <a:ext cx="348996" cy="380999"/>
            </a:xfrm>
            <a:prstGeom prst="rect">
              <a:avLst/>
            </a:prstGeom>
          </p:spPr>
        </p:pic>
      </p:grpSp>
      <p:pic>
        <p:nvPicPr>
          <p:cNvPr id="32" name="object 32"/>
          <p:cNvPicPr/>
          <p:nvPr/>
        </p:nvPicPr>
        <p:blipFill>
          <a:blip r:embed="rId7" cstate="print"/>
          <a:stretch>
            <a:fillRect/>
          </a:stretch>
        </p:blipFill>
        <p:spPr>
          <a:xfrm>
            <a:off x="8141454" y="3381784"/>
            <a:ext cx="153594" cy="234611"/>
          </a:xfrm>
          <a:prstGeom prst="rect">
            <a:avLst/>
          </a:prstGeom>
        </p:spPr>
      </p:pic>
      <p:pic>
        <p:nvPicPr>
          <p:cNvPr id="33" name="object 33"/>
          <p:cNvPicPr/>
          <p:nvPr/>
        </p:nvPicPr>
        <p:blipFill>
          <a:blip r:embed="rId8" cstate="print"/>
          <a:stretch>
            <a:fillRect/>
          </a:stretch>
        </p:blipFill>
        <p:spPr>
          <a:xfrm>
            <a:off x="8132091" y="3662225"/>
            <a:ext cx="243784" cy="249775"/>
          </a:xfrm>
          <a:prstGeom prst="rect">
            <a:avLst/>
          </a:prstGeom>
        </p:spPr>
      </p:pic>
      <p:sp>
        <p:nvSpPr>
          <p:cNvPr id="34" name="object 34"/>
          <p:cNvSpPr txBox="1"/>
          <p:nvPr/>
        </p:nvSpPr>
        <p:spPr>
          <a:xfrm>
            <a:off x="7434326" y="3387978"/>
            <a:ext cx="673735" cy="346075"/>
          </a:xfrm>
          <a:prstGeom prst="rect">
            <a:avLst/>
          </a:prstGeom>
        </p:spPr>
        <p:txBody>
          <a:bodyPr vert="horz" wrap="square" lIns="0" tIns="13335" rIns="0" bIns="0" rtlCol="0">
            <a:spAutoFit/>
          </a:bodyPr>
          <a:lstStyle/>
          <a:p>
            <a:pPr marL="12700">
              <a:lnSpc>
                <a:spcPct val="100000"/>
              </a:lnSpc>
              <a:spcBef>
                <a:spcPts val="105"/>
              </a:spcBef>
              <a:tabLst>
                <a:tab pos="217170"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Bluetooth</a:t>
            </a:r>
            <a:r>
              <a:rPr sz="800" u="heavy" spc="500" dirty="0">
                <a:uFill>
                  <a:solidFill>
                    <a:srgbClr val="000000"/>
                  </a:solidFill>
                </a:uFill>
                <a:latin typeface="Arial MT"/>
                <a:cs typeface="Arial MT"/>
              </a:rPr>
              <a:t> </a:t>
            </a:r>
            <a:endParaRPr sz="800">
              <a:latin typeface="Arial MT"/>
              <a:cs typeface="Arial MT"/>
            </a:endParaRPr>
          </a:p>
          <a:p>
            <a:pPr marL="12700">
              <a:lnSpc>
                <a:spcPct val="100000"/>
              </a:lnSpc>
              <a:spcBef>
                <a:spcPts val="600"/>
              </a:spcBef>
              <a:tabLst>
                <a:tab pos="217170" algn="l"/>
                <a:tab pos="660400" algn="l"/>
              </a:tabLst>
            </a:pPr>
            <a:r>
              <a:rPr sz="800" u="heavy" dirty="0">
                <a:uFill>
                  <a:solidFill>
                    <a:srgbClr val="000000"/>
                  </a:solidFill>
                </a:uFill>
                <a:latin typeface="Arial MT"/>
                <a:cs typeface="Arial MT"/>
              </a:rPr>
              <a:t>	</a:t>
            </a:r>
            <a:r>
              <a:rPr sz="800" u="heavy" spc="-10" dirty="0">
                <a:uFill>
                  <a:solidFill>
                    <a:srgbClr val="000000"/>
                  </a:solidFill>
                </a:uFill>
                <a:latin typeface="Arial MT"/>
                <a:cs typeface="Arial MT"/>
              </a:rPr>
              <a:t>Cellular</a:t>
            </a:r>
            <a:r>
              <a:rPr sz="800" u="heavy" dirty="0">
                <a:uFill>
                  <a:solidFill>
                    <a:srgbClr val="000000"/>
                  </a:solidFill>
                </a:uFill>
                <a:latin typeface="Arial MT"/>
                <a:cs typeface="Arial MT"/>
              </a:rPr>
              <a:t>	</a:t>
            </a:r>
            <a:endParaRPr sz="800">
              <a:latin typeface="Arial MT"/>
              <a:cs typeface="Arial MT"/>
            </a:endParaRPr>
          </a:p>
        </p:txBody>
      </p:sp>
      <p:graphicFrame>
        <p:nvGraphicFramePr>
          <p:cNvPr id="35" name="object 35"/>
          <p:cNvGraphicFramePr>
            <a:graphicFrameLocks noGrp="1"/>
          </p:cNvGraphicFramePr>
          <p:nvPr/>
        </p:nvGraphicFramePr>
        <p:xfrm>
          <a:off x="4401311" y="4475226"/>
          <a:ext cx="4260213" cy="1258570"/>
        </p:xfrm>
        <a:graphic>
          <a:graphicData uri="http://schemas.openxmlformats.org/drawingml/2006/table">
            <a:tbl>
              <a:tblPr firstRow="1" bandRow="1">
                <a:tableStyleId>{2D5ABB26-0587-4C30-8999-92F81FD0307C}</a:tableStyleId>
              </a:tblPr>
              <a:tblGrid>
                <a:gridCol w="2242820">
                  <a:extLst>
                    <a:ext uri="{9D8B030D-6E8A-4147-A177-3AD203B41FA5}">
                      <a16:colId xmlns:a16="http://schemas.microsoft.com/office/drawing/2014/main" val="20000"/>
                    </a:ext>
                  </a:extLst>
                </a:gridCol>
                <a:gridCol w="325119">
                  <a:extLst>
                    <a:ext uri="{9D8B030D-6E8A-4147-A177-3AD203B41FA5}">
                      <a16:colId xmlns:a16="http://schemas.microsoft.com/office/drawing/2014/main" val="20001"/>
                    </a:ext>
                  </a:extLst>
                </a:gridCol>
                <a:gridCol w="252094">
                  <a:extLst>
                    <a:ext uri="{9D8B030D-6E8A-4147-A177-3AD203B41FA5}">
                      <a16:colId xmlns:a16="http://schemas.microsoft.com/office/drawing/2014/main" val="20002"/>
                    </a:ext>
                  </a:extLst>
                </a:gridCol>
                <a:gridCol w="1440180">
                  <a:extLst>
                    <a:ext uri="{9D8B030D-6E8A-4147-A177-3AD203B41FA5}">
                      <a16:colId xmlns:a16="http://schemas.microsoft.com/office/drawing/2014/main" val="20003"/>
                    </a:ext>
                  </a:extLst>
                </a:gridCol>
              </a:tblGrid>
              <a:tr h="245745">
                <a:tc gridSpan="2">
                  <a:txBody>
                    <a:bodyPr/>
                    <a:lstStyle/>
                    <a:p>
                      <a:pPr>
                        <a:lnSpc>
                          <a:spcPct val="100000"/>
                        </a:lnSpc>
                      </a:pPr>
                      <a:endParaRPr sz="1200">
                        <a:latin typeface="Times New Roman"/>
                        <a:cs typeface="Times New Roman"/>
                      </a:endParaRPr>
                    </a:p>
                  </a:txBody>
                  <a:tcPr marL="0" marR="0" marT="0" marB="0">
                    <a:lnR w="57150">
                      <a:solidFill>
                        <a:srgbClr val="000000"/>
                      </a:solidFill>
                      <a:prstDash val="solid"/>
                    </a:lnR>
                    <a:lnB w="9525">
                      <a:solidFill>
                        <a:srgbClr val="FF0000"/>
                      </a:solidFill>
                      <a:prstDash val="sysDash"/>
                    </a:lnB>
                  </a:tcPr>
                </a:tc>
                <a:tc hMerge="1">
                  <a:txBody>
                    <a:bodyPr/>
                    <a:lstStyle/>
                    <a:p>
                      <a:endParaRPr/>
                    </a:p>
                  </a:txBody>
                  <a:tcPr marL="0" marR="0" marT="0" marB="0"/>
                </a:tc>
                <a:tc gridSpan="2">
                  <a:txBody>
                    <a:bodyPr/>
                    <a:lstStyle/>
                    <a:p>
                      <a:pPr marL="869950">
                        <a:lnSpc>
                          <a:spcPct val="100000"/>
                        </a:lnSpc>
                        <a:spcBef>
                          <a:spcPts val="640"/>
                        </a:spcBef>
                      </a:pPr>
                      <a:r>
                        <a:rPr sz="800" spc="-85" dirty="0">
                          <a:solidFill>
                            <a:srgbClr val="FF0000"/>
                          </a:solidFill>
                          <a:latin typeface="Arial MT"/>
                          <a:cs typeface="Arial MT"/>
                        </a:rPr>
                        <a:t>Item</a:t>
                      </a:r>
                      <a:r>
                        <a:rPr sz="800" spc="5" dirty="0">
                          <a:solidFill>
                            <a:srgbClr val="FF0000"/>
                          </a:solidFill>
                          <a:latin typeface="Arial MT"/>
                          <a:cs typeface="Arial MT"/>
                        </a:rPr>
                        <a:t> </a:t>
                      </a:r>
                      <a:r>
                        <a:rPr sz="800" spc="-10" dirty="0">
                          <a:solidFill>
                            <a:srgbClr val="FF0000"/>
                          </a:solidFill>
                          <a:latin typeface="Arial MT"/>
                          <a:cs typeface="Arial MT"/>
                        </a:rPr>
                        <a:t>boundary</a:t>
                      </a:r>
                      <a:endParaRPr sz="800">
                        <a:latin typeface="Arial MT"/>
                        <a:cs typeface="Arial MT"/>
                      </a:endParaRPr>
                    </a:p>
                  </a:txBody>
                  <a:tcPr marL="0" marR="0" marT="81280" marB="0">
                    <a:lnL w="57150">
                      <a:solidFill>
                        <a:srgbClr val="000000"/>
                      </a:solidFill>
                      <a:prstDash val="solid"/>
                    </a:lnL>
                    <a:lnB w="9525">
                      <a:solidFill>
                        <a:srgbClr val="FF0000"/>
                      </a:solidFill>
                      <a:prstDash val="sysDash"/>
                    </a:lnB>
                  </a:tcPr>
                </a:tc>
                <a:tc hMerge="1">
                  <a:txBody>
                    <a:bodyPr/>
                    <a:lstStyle/>
                    <a:p>
                      <a:endParaRPr/>
                    </a:p>
                  </a:txBody>
                  <a:tcPr marL="0" marR="0" marT="0" marB="0"/>
                </a:tc>
                <a:extLst>
                  <a:ext uri="{0D108BD9-81ED-4DB2-BD59-A6C34878D82A}">
                    <a16:rowId xmlns:a16="http://schemas.microsoft.com/office/drawing/2014/main" val="10000"/>
                  </a:ext>
                </a:extLst>
              </a:tr>
              <a:tr h="401320">
                <a:tc rowSpan="2">
                  <a:txBody>
                    <a:bodyPr/>
                    <a:lstStyle/>
                    <a:p>
                      <a:pPr>
                        <a:lnSpc>
                          <a:spcPct val="100000"/>
                        </a:lnSpc>
                        <a:spcBef>
                          <a:spcPts val="325"/>
                        </a:spcBef>
                      </a:pPr>
                      <a:endParaRPr sz="1200">
                        <a:latin typeface="Times New Roman"/>
                        <a:cs typeface="Times New Roman"/>
                      </a:endParaRPr>
                    </a:p>
                    <a:p>
                      <a:pPr marL="447675" marR="123825" indent="-111760">
                        <a:lnSpc>
                          <a:spcPct val="100000"/>
                        </a:lnSpc>
                        <a:tabLst>
                          <a:tab pos="1089025" algn="l"/>
                          <a:tab pos="1337310" algn="l"/>
                          <a:tab pos="1437005" algn="l"/>
                          <a:tab pos="1630045" algn="l"/>
                        </a:tabLst>
                      </a:pPr>
                      <a:r>
                        <a:rPr sz="1200" spc="-10" dirty="0">
                          <a:solidFill>
                            <a:srgbClr val="FFFFFF"/>
                          </a:solidFill>
                          <a:latin typeface="Arial MT"/>
                          <a:cs typeface="Arial MT"/>
                        </a:rPr>
                        <a:t>Headlamp</a:t>
                      </a:r>
                      <a:r>
                        <a:rPr sz="1200" dirty="0">
                          <a:solidFill>
                            <a:srgbClr val="FFFFFF"/>
                          </a:solidFill>
                          <a:latin typeface="Arial MT"/>
                          <a:cs typeface="Arial MT"/>
                        </a:rPr>
                        <a:t>	</a:t>
                      </a:r>
                      <a:r>
                        <a:rPr sz="1200" u="sng" dirty="0">
                          <a:solidFill>
                            <a:srgbClr val="FFFFFF"/>
                          </a:solidFill>
                          <a:uFill>
                            <a:solidFill>
                              <a:srgbClr val="000000"/>
                            </a:solidFill>
                          </a:uFill>
                          <a:latin typeface="Arial MT"/>
                          <a:cs typeface="Arial MT"/>
                        </a:rPr>
                        <a:t>	</a:t>
                      </a:r>
                      <a:r>
                        <a:rPr sz="1200" dirty="0">
                          <a:solidFill>
                            <a:srgbClr val="FFFFFF"/>
                          </a:solidFill>
                          <a:latin typeface="Arial MT"/>
                          <a:cs typeface="Arial MT"/>
                        </a:rPr>
                        <a:t>		</a:t>
                      </a:r>
                      <a:r>
                        <a:rPr sz="1200" spc="-20" dirty="0">
                          <a:solidFill>
                            <a:srgbClr val="FFFFFF"/>
                          </a:solidFill>
                          <a:latin typeface="Arial MT"/>
                          <a:cs typeface="Arial MT"/>
                        </a:rPr>
                        <a:t>Body </a:t>
                      </a:r>
                      <a:r>
                        <a:rPr sz="1200" spc="-10" dirty="0">
                          <a:solidFill>
                            <a:srgbClr val="FFFFFF"/>
                          </a:solidFill>
                          <a:latin typeface="Arial MT"/>
                          <a:cs typeface="Arial MT"/>
                        </a:rPr>
                        <a:t>switch</a:t>
                      </a:r>
                      <a:r>
                        <a:rPr sz="1200" dirty="0">
                          <a:solidFill>
                            <a:srgbClr val="FFFFFF"/>
                          </a:solidFill>
                          <a:latin typeface="Arial MT"/>
                          <a:cs typeface="Arial MT"/>
                        </a:rPr>
                        <a:t>			</a:t>
                      </a:r>
                      <a:r>
                        <a:rPr sz="1200" spc="-100" dirty="0">
                          <a:solidFill>
                            <a:srgbClr val="FFFFFF"/>
                          </a:solidFill>
                          <a:latin typeface="Arial MT"/>
                          <a:cs typeface="Arial MT"/>
                        </a:rPr>
                        <a:t>control</a:t>
                      </a:r>
                      <a:r>
                        <a:rPr sz="1200" spc="-35" dirty="0">
                          <a:solidFill>
                            <a:srgbClr val="FFFFFF"/>
                          </a:solidFill>
                          <a:latin typeface="Arial MT"/>
                          <a:cs typeface="Arial MT"/>
                        </a:rPr>
                        <a:t> </a:t>
                      </a:r>
                      <a:r>
                        <a:rPr sz="1200" spc="-155" dirty="0">
                          <a:solidFill>
                            <a:srgbClr val="FFFFFF"/>
                          </a:solidFill>
                          <a:latin typeface="Arial MT"/>
                          <a:cs typeface="Arial MT"/>
                        </a:rPr>
                        <a:t>ECU</a:t>
                      </a:r>
                      <a:endParaRPr sz="1200">
                        <a:latin typeface="Arial MT"/>
                        <a:cs typeface="Arial MT"/>
                      </a:endParaRPr>
                    </a:p>
                    <a:p>
                      <a:pPr>
                        <a:lnSpc>
                          <a:spcPct val="100000"/>
                        </a:lnSpc>
                        <a:spcBef>
                          <a:spcPts val="55"/>
                        </a:spcBef>
                      </a:pPr>
                      <a:endParaRPr sz="1200">
                        <a:latin typeface="Times New Roman"/>
                        <a:cs typeface="Times New Roman"/>
                      </a:endParaRPr>
                    </a:p>
                    <a:p>
                      <a:pPr marL="173355">
                        <a:lnSpc>
                          <a:spcPct val="100000"/>
                        </a:lnSpc>
                      </a:pPr>
                      <a:r>
                        <a:rPr sz="1000" b="1" spc="-114" dirty="0">
                          <a:latin typeface="Arial"/>
                          <a:cs typeface="Arial"/>
                        </a:rPr>
                        <a:t>Headlamp</a:t>
                      </a:r>
                      <a:r>
                        <a:rPr sz="1000" b="1" spc="-45" dirty="0">
                          <a:latin typeface="Arial"/>
                          <a:cs typeface="Arial"/>
                        </a:rPr>
                        <a:t> </a:t>
                      </a:r>
                      <a:r>
                        <a:rPr sz="1000" b="1" spc="-10" dirty="0">
                          <a:latin typeface="Arial"/>
                          <a:cs typeface="Arial"/>
                        </a:rPr>
                        <a:t>system</a:t>
                      </a:r>
                      <a:endParaRPr sz="1000">
                        <a:latin typeface="Arial"/>
                        <a:cs typeface="Arial"/>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a:txBody>
                    <a:bodyPr/>
                    <a:lstStyle/>
                    <a:p>
                      <a:pPr>
                        <a:lnSpc>
                          <a:spcPct val="100000"/>
                        </a:lnSpc>
                      </a:pPr>
                      <a:endParaRPr sz="1200">
                        <a:latin typeface="Times New Roman"/>
                        <a:cs typeface="Times New Roman"/>
                      </a:endParaRPr>
                    </a:p>
                  </a:txBody>
                  <a:tcPr marL="0" marR="0" marT="0" marB="0">
                    <a:lnR w="57150">
                      <a:solidFill>
                        <a:srgbClr val="000000"/>
                      </a:solidFill>
                      <a:prstDash val="solid"/>
                    </a:lnR>
                    <a:lnT w="9525">
                      <a:solidFill>
                        <a:srgbClr val="FF0000"/>
                      </a:solidFill>
                      <a:prstDash val="sysDash"/>
                    </a:lnT>
                    <a:lnB w="571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57150">
                      <a:solidFill>
                        <a:srgbClr val="000000"/>
                      </a:solidFill>
                      <a:prstDash val="solid"/>
                    </a:lnL>
                    <a:lnT w="9525">
                      <a:solidFill>
                        <a:srgbClr val="FF0000"/>
                      </a:solidFill>
                      <a:prstDash val="sysDash"/>
                    </a:lnT>
                    <a:lnB w="57150">
                      <a:solidFill>
                        <a:srgbClr val="000000"/>
                      </a:solidFill>
                      <a:prstDash val="solid"/>
                    </a:lnB>
                  </a:tcPr>
                </a:tc>
                <a:tc rowSpan="2">
                  <a:txBody>
                    <a:bodyPr/>
                    <a:lstStyle/>
                    <a:p>
                      <a:pPr marL="240029" marR="736600" indent="50165" algn="just">
                        <a:lnSpc>
                          <a:spcPct val="100000"/>
                        </a:lnSpc>
                        <a:spcBef>
                          <a:spcPts val="985"/>
                        </a:spcBef>
                      </a:pPr>
                      <a:r>
                        <a:rPr sz="1200" spc="-55" dirty="0">
                          <a:solidFill>
                            <a:srgbClr val="FFFFFF"/>
                          </a:solidFill>
                          <a:latin typeface="Arial MT"/>
                          <a:cs typeface="Arial MT"/>
                        </a:rPr>
                        <a:t>Power </a:t>
                      </a:r>
                      <a:r>
                        <a:rPr sz="1200" spc="-10" dirty="0">
                          <a:solidFill>
                            <a:srgbClr val="FFFFFF"/>
                          </a:solidFill>
                          <a:latin typeface="Arial MT"/>
                          <a:cs typeface="Arial MT"/>
                        </a:rPr>
                        <a:t>switch </a:t>
                      </a:r>
                      <a:r>
                        <a:rPr sz="1200" spc="-105" dirty="0">
                          <a:solidFill>
                            <a:srgbClr val="FFFFFF"/>
                          </a:solidFill>
                          <a:latin typeface="Arial MT"/>
                          <a:cs typeface="Arial MT"/>
                        </a:rPr>
                        <a:t>actuator</a:t>
                      </a:r>
                      <a:endParaRPr sz="1200">
                        <a:latin typeface="Arial MT"/>
                        <a:cs typeface="Arial MT"/>
                      </a:endParaRPr>
                    </a:p>
                  </a:txBody>
                  <a:tcPr marL="0" marR="0" marT="125095"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1"/>
                  </a:ext>
                </a:extLst>
              </a:tr>
              <a:tr h="611505">
                <a:tc vMerge="1">
                  <a:txBody>
                    <a:bodyPr/>
                    <a:lstStyle/>
                    <a:p>
                      <a:endParaRPr/>
                    </a:p>
                  </a:txBody>
                  <a:tcPr marL="0" marR="0" marT="41275" marB="0">
                    <a:lnL w="9525">
                      <a:solidFill>
                        <a:srgbClr val="FF0000"/>
                      </a:solidFill>
                      <a:prstDash val="sysDash"/>
                    </a:lnL>
                    <a:lnT w="9525">
                      <a:solidFill>
                        <a:srgbClr val="FF0000"/>
                      </a:solidFill>
                      <a:prstDash val="sysDash"/>
                    </a:lnT>
                    <a:lnB w="9525">
                      <a:solidFill>
                        <a:srgbClr val="FF0000"/>
                      </a:solidFill>
                      <a:prstDash val="sysDash"/>
                    </a:lnB>
                  </a:tcPr>
                </a:tc>
                <a:tc gridSpan="2">
                  <a:txBody>
                    <a:bodyPr/>
                    <a:lstStyle/>
                    <a:p>
                      <a:pPr marL="239395">
                        <a:lnSpc>
                          <a:spcPct val="100000"/>
                        </a:lnSpc>
                        <a:spcBef>
                          <a:spcPts val="459"/>
                        </a:spcBef>
                      </a:pPr>
                      <a:r>
                        <a:rPr sz="800" spc="-25" dirty="0">
                          <a:latin typeface="Arial MT"/>
                          <a:cs typeface="Arial MT"/>
                        </a:rPr>
                        <a:t>CAN</a:t>
                      </a:r>
                      <a:endParaRPr sz="800">
                        <a:latin typeface="Arial MT"/>
                        <a:cs typeface="Arial MT"/>
                      </a:endParaRPr>
                    </a:p>
                  </a:txBody>
                  <a:tcPr marL="0" marR="0" marT="58419" marB="0">
                    <a:lnT w="57150">
                      <a:solidFill>
                        <a:srgbClr val="000000"/>
                      </a:solidFill>
                      <a:prstDash val="solid"/>
                    </a:lnT>
                    <a:lnB w="9525">
                      <a:solidFill>
                        <a:srgbClr val="FF0000"/>
                      </a:solidFill>
                      <a:prstDash val="sysDash"/>
                    </a:lnB>
                  </a:tcPr>
                </a:tc>
                <a:tc hMerge="1">
                  <a:txBody>
                    <a:bodyPr/>
                    <a:lstStyle/>
                    <a:p>
                      <a:endParaRPr/>
                    </a:p>
                  </a:txBody>
                  <a:tcPr marL="0" marR="0" marT="0" marB="0"/>
                </a:tc>
                <a:tc vMerge="1">
                  <a:txBody>
                    <a:bodyPr/>
                    <a:lstStyle/>
                    <a:p>
                      <a:endParaRPr/>
                    </a:p>
                  </a:txBody>
                  <a:tcPr marL="0" marR="0" marT="125095" marB="0">
                    <a:lnR w="9525">
                      <a:solidFill>
                        <a:srgbClr val="FF0000"/>
                      </a:solidFill>
                      <a:prstDash val="sysDash"/>
                    </a:lnR>
                    <a:lnT w="9525">
                      <a:solidFill>
                        <a:srgbClr val="FF0000"/>
                      </a:solidFill>
                      <a:prstDash val="sysDash"/>
                    </a:lnT>
                    <a:lnB w="9525">
                      <a:solidFill>
                        <a:srgbClr val="FF0000"/>
                      </a:solidFill>
                      <a:prstDash val="sysDash"/>
                    </a:lnB>
                  </a:tcPr>
                </a:tc>
                <a:extLst>
                  <a:ext uri="{0D108BD9-81ED-4DB2-BD59-A6C34878D82A}">
                    <a16:rowId xmlns:a16="http://schemas.microsoft.com/office/drawing/2014/main" val="10002"/>
                  </a:ext>
                </a:extLst>
              </a:tr>
            </a:tbl>
          </a:graphicData>
        </a:graphic>
      </p:graphicFrame>
      <p:sp>
        <p:nvSpPr>
          <p:cNvPr id="36" name="object 36"/>
          <p:cNvSpPr/>
          <p:nvPr/>
        </p:nvSpPr>
        <p:spPr>
          <a:xfrm>
            <a:off x="6973061" y="3789426"/>
            <a:ext cx="0" cy="330200"/>
          </a:xfrm>
          <a:custGeom>
            <a:avLst/>
            <a:gdLst/>
            <a:ahLst/>
            <a:cxnLst/>
            <a:rect l="l" t="t" r="r" b="b"/>
            <a:pathLst>
              <a:path h="330200">
                <a:moveTo>
                  <a:pt x="0" y="0"/>
                </a:moveTo>
                <a:lnTo>
                  <a:pt x="0" y="330200"/>
                </a:lnTo>
              </a:path>
            </a:pathLst>
          </a:custGeom>
          <a:ln w="53340">
            <a:solidFill>
              <a:srgbClr val="000000"/>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8371078" y="281813"/>
            <a:ext cx="1236726" cy="155701"/>
          </a:xfrm>
          <a:prstGeom prst="rect">
            <a:avLst/>
          </a:prstGeom>
        </p:spPr>
      </p:pic>
      <p:sp>
        <p:nvSpPr>
          <p:cNvPr id="38" name="Action Button: Go Home 37">
            <a:hlinkClick r:id="rId10" action="ppaction://hlinksldjump" highlightClick="1"/>
            <a:extLst>
              <a:ext uri="{FF2B5EF4-FFF2-40B4-BE49-F238E27FC236}">
                <a16:creationId xmlns:a16="http://schemas.microsoft.com/office/drawing/2014/main" id="{B2914F4F-07A4-43EA-8563-8EE34DFB62AF}"/>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84142"/>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sp>
          <p:nvSpPr>
            <p:cNvPr id="7" name="object 7"/>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948131" y="162305"/>
              <a:ext cx="2772841" cy="254000"/>
            </a:xfrm>
            <a:prstGeom prst="rect">
              <a:avLst/>
            </a:prstGeom>
          </p:spPr>
        </p:pic>
      </p:grpSp>
      <p:sp>
        <p:nvSpPr>
          <p:cNvPr id="9" name="object 9"/>
          <p:cNvSpPr txBox="1"/>
          <p:nvPr/>
        </p:nvSpPr>
        <p:spPr>
          <a:xfrm>
            <a:off x="79654" y="614526"/>
            <a:ext cx="5621020" cy="1132840"/>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70" dirty="0">
                <a:latin typeface="Arial MT"/>
                <a:cs typeface="Arial MT"/>
              </a:rPr>
              <a:t>The</a:t>
            </a:r>
            <a:r>
              <a:rPr sz="1600" spc="-75" dirty="0">
                <a:latin typeface="Arial MT"/>
                <a:cs typeface="Arial MT"/>
              </a:rPr>
              <a:t> </a:t>
            </a:r>
            <a:r>
              <a:rPr sz="1600" spc="-130" dirty="0">
                <a:latin typeface="Arial MT"/>
                <a:cs typeface="Arial MT"/>
              </a:rPr>
              <a:t>rating</a:t>
            </a:r>
            <a:r>
              <a:rPr sz="1600" spc="-70" dirty="0">
                <a:latin typeface="Arial MT"/>
                <a:cs typeface="Arial MT"/>
              </a:rPr>
              <a:t> </a:t>
            </a:r>
            <a:r>
              <a:rPr sz="1600" spc="-114" dirty="0">
                <a:latin typeface="Arial MT"/>
                <a:cs typeface="Arial MT"/>
              </a:rPr>
              <a:t>is</a:t>
            </a:r>
            <a:r>
              <a:rPr sz="1600" spc="-60" dirty="0">
                <a:latin typeface="Arial MT"/>
                <a:cs typeface="Arial MT"/>
              </a:rPr>
              <a:t> </a:t>
            </a:r>
            <a:r>
              <a:rPr sz="1600" spc="-165" dirty="0">
                <a:latin typeface="Arial MT"/>
                <a:cs typeface="Arial MT"/>
              </a:rPr>
              <a:t>based</a:t>
            </a:r>
            <a:r>
              <a:rPr sz="1600" spc="-80" dirty="0">
                <a:latin typeface="Arial MT"/>
                <a:cs typeface="Arial MT"/>
              </a:rPr>
              <a:t> </a:t>
            </a:r>
            <a:r>
              <a:rPr sz="1600" spc="-170" dirty="0">
                <a:latin typeface="Arial MT"/>
                <a:cs typeface="Arial MT"/>
              </a:rPr>
              <a:t>on</a:t>
            </a:r>
            <a:r>
              <a:rPr sz="1600" spc="-70" dirty="0">
                <a:latin typeface="Arial MT"/>
                <a:cs typeface="Arial MT"/>
              </a:rPr>
              <a:t> </a:t>
            </a:r>
            <a:r>
              <a:rPr sz="1600" spc="-155" dirty="0">
                <a:latin typeface="Arial MT"/>
                <a:cs typeface="Arial MT"/>
              </a:rPr>
              <a:t>these</a:t>
            </a:r>
            <a:r>
              <a:rPr sz="1600" spc="-70" dirty="0">
                <a:latin typeface="Arial MT"/>
                <a:cs typeface="Arial MT"/>
              </a:rPr>
              <a:t> </a:t>
            </a:r>
            <a:r>
              <a:rPr sz="1600" spc="-145" dirty="0">
                <a:latin typeface="Arial MT"/>
                <a:cs typeface="Arial MT"/>
              </a:rPr>
              <a:t>categories</a:t>
            </a:r>
            <a:r>
              <a:rPr sz="1600" spc="-70" dirty="0">
                <a:latin typeface="Arial MT"/>
                <a:cs typeface="Arial MT"/>
              </a:rPr>
              <a:t> </a:t>
            </a:r>
            <a:r>
              <a:rPr sz="1600" spc="-50" dirty="0">
                <a:latin typeface="Arial MT"/>
                <a:cs typeface="Arial MT"/>
              </a:rPr>
              <a:t>:</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55" dirty="0">
                <a:solidFill>
                  <a:srgbClr val="0000CC"/>
                </a:solidFill>
                <a:latin typeface="Arial MT"/>
                <a:cs typeface="Arial MT"/>
              </a:rPr>
              <a:t>High</a:t>
            </a:r>
            <a:r>
              <a:rPr sz="1600" spc="-75" dirty="0">
                <a:solidFill>
                  <a:srgbClr val="0000CC"/>
                </a:solidFill>
                <a:latin typeface="Arial MT"/>
                <a:cs typeface="Arial MT"/>
              </a:rPr>
              <a:t> </a:t>
            </a:r>
            <a:r>
              <a:rPr sz="1600" spc="-90" dirty="0">
                <a:latin typeface="Arial MT"/>
                <a:cs typeface="Arial MT"/>
              </a:rPr>
              <a:t>:</a:t>
            </a:r>
            <a:r>
              <a:rPr sz="1600" spc="-60" dirty="0">
                <a:latin typeface="Arial MT"/>
                <a:cs typeface="Arial MT"/>
              </a:rPr>
              <a:t> </a:t>
            </a:r>
            <a:r>
              <a:rPr sz="1600" spc="-155" dirty="0">
                <a:latin typeface="Arial MT"/>
                <a:cs typeface="Arial MT"/>
              </a:rPr>
              <a:t>(The</a:t>
            </a:r>
            <a:r>
              <a:rPr sz="1600" spc="-75" dirty="0">
                <a:latin typeface="Arial MT"/>
                <a:cs typeface="Arial MT"/>
              </a:rPr>
              <a:t> </a:t>
            </a:r>
            <a:r>
              <a:rPr sz="1600" spc="-140" dirty="0">
                <a:latin typeface="Arial MT"/>
                <a:cs typeface="Arial MT"/>
              </a:rPr>
              <a:t>attack</a:t>
            </a:r>
            <a:r>
              <a:rPr sz="1600" spc="-55" dirty="0">
                <a:latin typeface="Arial MT"/>
                <a:cs typeface="Arial MT"/>
              </a:rPr>
              <a:t> </a:t>
            </a:r>
            <a:r>
              <a:rPr sz="1600" spc="-155" dirty="0">
                <a:latin typeface="Arial MT"/>
                <a:cs typeface="Arial MT"/>
              </a:rPr>
              <a:t>path</a:t>
            </a:r>
            <a:r>
              <a:rPr sz="1600" spc="-80" dirty="0">
                <a:latin typeface="Arial MT"/>
                <a:cs typeface="Arial MT"/>
              </a:rPr>
              <a:t> </a:t>
            </a:r>
            <a:r>
              <a:rPr sz="1600" spc="-165" dirty="0">
                <a:latin typeface="Arial MT"/>
                <a:cs typeface="Arial MT"/>
              </a:rPr>
              <a:t>can</a:t>
            </a:r>
            <a:r>
              <a:rPr sz="1600" spc="-55" dirty="0">
                <a:latin typeface="Arial MT"/>
                <a:cs typeface="Arial MT"/>
              </a:rPr>
              <a:t> </a:t>
            </a:r>
            <a:r>
              <a:rPr sz="1600" spc="-170" dirty="0">
                <a:latin typeface="Arial MT"/>
                <a:cs typeface="Arial MT"/>
              </a:rPr>
              <a:t>be</a:t>
            </a:r>
            <a:r>
              <a:rPr sz="1600" spc="-70" dirty="0">
                <a:latin typeface="Arial MT"/>
                <a:cs typeface="Arial MT"/>
              </a:rPr>
              <a:t> </a:t>
            </a:r>
            <a:r>
              <a:rPr sz="1600" spc="-160" dirty="0">
                <a:latin typeface="Arial MT"/>
                <a:cs typeface="Arial MT"/>
              </a:rPr>
              <a:t>accomplished</a:t>
            </a:r>
            <a:r>
              <a:rPr sz="1600" spc="-110" dirty="0">
                <a:latin typeface="Arial MT"/>
                <a:cs typeface="Arial MT"/>
              </a:rPr>
              <a:t> </a:t>
            </a:r>
            <a:r>
              <a:rPr sz="1600" spc="-114" dirty="0">
                <a:latin typeface="Arial MT"/>
                <a:cs typeface="Arial MT"/>
              </a:rPr>
              <a:t>utilizing)</a:t>
            </a:r>
            <a:r>
              <a:rPr sz="1600" spc="-65" dirty="0">
                <a:latin typeface="Arial MT"/>
                <a:cs typeface="Arial MT"/>
              </a:rPr>
              <a:t> </a:t>
            </a:r>
            <a:r>
              <a:rPr sz="1600" spc="-145" dirty="0">
                <a:latin typeface="Arial MT"/>
                <a:cs typeface="Arial MT"/>
              </a:rPr>
              <a:t>low</a:t>
            </a:r>
            <a:r>
              <a:rPr sz="1600" spc="-75" dirty="0">
                <a:latin typeface="Arial MT"/>
                <a:cs typeface="Arial MT"/>
              </a:rPr>
              <a:t> </a:t>
            </a:r>
            <a:r>
              <a:rPr sz="1600" spc="-10" dirty="0">
                <a:latin typeface="Arial MT"/>
                <a:cs typeface="Arial MT"/>
              </a:rPr>
              <a:t>effort</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85" dirty="0">
                <a:solidFill>
                  <a:srgbClr val="0000CC"/>
                </a:solidFill>
                <a:latin typeface="Arial MT"/>
                <a:cs typeface="Arial MT"/>
              </a:rPr>
              <a:t>Medium</a:t>
            </a:r>
            <a:r>
              <a:rPr sz="1600" spc="-90" dirty="0">
                <a:solidFill>
                  <a:srgbClr val="0000CC"/>
                </a:solidFill>
                <a:latin typeface="Arial MT"/>
                <a:cs typeface="Arial MT"/>
              </a:rPr>
              <a:t> </a:t>
            </a:r>
            <a:r>
              <a:rPr sz="1600" spc="-90" dirty="0">
                <a:latin typeface="Arial MT"/>
                <a:cs typeface="Arial MT"/>
              </a:rPr>
              <a:t>:</a:t>
            </a:r>
            <a:r>
              <a:rPr sz="1600" spc="-70" dirty="0">
                <a:latin typeface="Arial MT"/>
                <a:cs typeface="Arial MT"/>
              </a:rPr>
              <a:t> </a:t>
            </a:r>
            <a:r>
              <a:rPr sz="1600" spc="-185" dirty="0">
                <a:latin typeface="Arial MT"/>
                <a:cs typeface="Arial MT"/>
              </a:rPr>
              <a:t>medium</a:t>
            </a:r>
            <a:r>
              <a:rPr sz="1600" spc="-90" dirty="0">
                <a:latin typeface="Arial MT"/>
                <a:cs typeface="Arial MT"/>
              </a:rPr>
              <a:t> </a:t>
            </a:r>
            <a:r>
              <a:rPr sz="1600" spc="-120" dirty="0">
                <a:latin typeface="Arial MT"/>
                <a:cs typeface="Arial MT"/>
              </a:rPr>
              <a:t>effort,</a:t>
            </a:r>
            <a:r>
              <a:rPr sz="1600" spc="-70" dirty="0">
                <a:latin typeface="Arial MT"/>
                <a:cs typeface="Arial MT"/>
              </a:rPr>
              <a:t> </a:t>
            </a:r>
            <a:r>
              <a:rPr sz="1600" spc="-185" dirty="0">
                <a:solidFill>
                  <a:srgbClr val="0000CC"/>
                </a:solidFill>
                <a:latin typeface="Arial MT"/>
                <a:cs typeface="Arial MT"/>
              </a:rPr>
              <a:t>Low</a:t>
            </a:r>
            <a:r>
              <a:rPr sz="1600" spc="-75" dirty="0">
                <a:solidFill>
                  <a:srgbClr val="0000CC"/>
                </a:solidFill>
                <a:latin typeface="Arial MT"/>
                <a:cs typeface="Arial MT"/>
              </a:rPr>
              <a:t> </a:t>
            </a:r>
            <a:r>
              <a:rPr sz="1600" spc="-90" dirty="0">
                <a:latin typeface="Arial MT"/>
                <a:cs typeface="Arial MT"/>
              </a:rPr>
              <a:t>:</a:t>
            </a:r>
            <a:r>
              <a:rPr sz="1600" spc="-65" dirty="0">
                <a:latin typeface="Arial MT"/>
                <a:cs typeface="Arial MT"/>
              </a:rPr>
              <a:t> </a:t>
            </a:r>
            <a:r>
              <a:rPr sz="1600" spc="-140" dirty="0">
                <a:latin typeface="Arial MT"/>
                <a:cs typeface="Arial MT"/>
              </a:rPr>
              <a:t>high</a:t>
            </a:r>
            <a:r>
              <a:rPr sz="1600" spc="-85" dirty="0">
                <a:latin typeface="Arial MT"/>
                <a:cs typeface="Arial MT"/>
              </a:rPr>
              <a:t> </a:t>
            </a:r>
            <a:r>
              <a:rPr sz="1600" spc="-120" dirty="0">
                <a:latin typeface="Arial MT"/>
                <a:cs typeface="Arial MT"/>
              </a:rPr>
              <a:t>effort,</a:t>
            </a:r>
            <a:r>
              <a:rPr sz="1600" spc="-55" dirty="0">
                <a:latin typeface="Arial MT"/>
                <a:cs typeface="Arial MT"/>
              </a:rPr>
              <a:t> </a:t>
            </a:r>
            <a:r>
              <a:rPr sz="1600" spc="-175" dirty="0">
                <a:solidFill>
                  <a:srgbClr val="0000CC"/>
                </a:solidFill>
                <a:latin typeface="Arial MT"/>
                <a:cs typeface="Arial MT"/>
              </a:rPr>
              <a:t>Very</a:t>
            </a:r>
            <a:r>
              <a:rPr sz="1600" spc="-60" dirty="0">
                <a:solidFill>
                  <a:srgbClr val="0000CC"/>
                </a:solidFill>
                <a:latin typeface="Arial MT"/>
                <a:cs typeface="Arial MT"/>
              </a:rPr>
              <a:t> </a:t>
            </a:r>
            <a:r>
              <a:rPr sz="1600" spc="-155" dirty="0">
                <a:solidFill>
                  <a:srgbClr val="0000CC"/>
                </a:solidFill>
                <a:latin typeface="Arial MT"/>
                <a:cs typeface="Arial MT"/>
              </a:rPr>
              <a:t>low</a:t>
            </a:r>
            <a:r>
              <a:rPr sz="1600" spc="-60" dirty="0">
                <a:solidFill>
                  <a:srgbClr val="0000CC"/>
                </a:solidFill>
                <a:latin typeface="Arial MT"/>
                <a:cs typeface="Arial MT"/>
              </a:rPr>
              <a:t> </a:t>
            </a:r>
            <a:r>
              <a:rPr sz="1600" spc="-90" dirty="0">
                <a:latin typeface="Arial MT"/>
                <a:cs typeface="Arial MT"/>
              </a:rPr>
              <a:t>:</a:t>
            </a:r>
            <a:r>
              <a:rPr sz="1600" spc="-70" dirty="0">
                <a:latin typeface="Arial MT"/>
                <a:cs typeface="Arial MT"/>
              </a:rPr>
              <a:t> </a:t>
            </a:r>
            <a:r>
              <a:rPr sz="1600" spc="-155" dirty="0">
                <a:latin typeface="Arial MT"/>
                <a:cs typeface="Arial MT"/>
              </a:rPr>
              <a:t>very</a:t>
            </a:r>
            <a:r>
              <a:rPr sz="1600" spc="-50" dirty="0">
                <a:latin typeface="Arial MT"/>
                <a:cs typeface="Arial MT"/>
              </a:rPr>
              <a:t> </a:t>
            </a:r>
            <a:r>
              <a:rPr sz="1600" spc="-145" dirty="0">
                <a:latin typeface="Arial MT"/>
                <a:cs typeface="Arial MT"/>
              </a:rPr>
              <a:t>high</a:t>
            </a:r>
            <a:r>
              <a:rPr sz="1600" spc="-90" dirty="0">
                <a:latin typeface="Arial MT"/>
                <a:cs typeface="Arial MT"/>
              </a:rPr>
              <a:t> </a:t>
            </a:r>
            <a:r>
              <a:rPr sz="1600" spc="-75" dirty="0">
                <a:latin typeface="Arial MT"/>
                <a:cs typeface="Arial MT"/>
              </a:rPr>
              <a:t>effort</a:t>
            </a:r>
            <a:endParaRPr sz="1600">
              <a:latin typeface="Arial MT"/>
              <a:cs typeface="Arial MT"/>
            </a:endParaRPr>
          </a:p>
        </p:txBody>
      </p:sp>
      <p:sp>
        <p:nvSpPr>
          <p:cNvPr id="10" name="object 10"/>
          <p:cNvSpPr txBox="1"/>
          <p:nvPr/>
        </p:nvSpPr>
        <p:spPr>
          <a:xfrm>
            <a:off x="273558" y="2605277"/>
            <a:ext cx="3312160" cy="576580"/>
          </a:xfrm>
          <a:prstGeom prst="rect">
            <a:avLst/>
          </a:prstGeom>
          <a:ln w="28955">
            <a:solidFill>
              <a:srgbClr val="000000"/>
            </a:solidFill>
          </a:ln>
        </p:spPr>
        <p:txBody>
          <a:bodyPr vert="horz" wrap="square" lIns="0" tIns="101600" rIns="0" bIns="0" rtlCol="0">
            <a:spAutoFit/>
          </a:bodyPr>
          <a:lstStyle/>
          <a:p>
            <a:pPr marL="90170" marR="356870">
              <a:lnSpc>
                <a:spcPct val="100000"/>
              </a:lnSpc>
              <a:spcBef>
                <a:spcPts val="800"/>
              </a:spcBef>
            </a:pPr>
            <a:r>
              <a:rPr sz="1200" spc="-110" dirty="0">
                <a:latin typeface="Arial MT"/>
                <a:cs typeface="Arial MT"/>
              </a:rPr>
              <a:t>Attacker</a:t>
            </a:r>
            <a:r>
              <a:rPr sz="1200" spc="-40" dirty="0">
                <a:latin typeface="Arial MT"/>
                <a:cs typeface="Arial MT"/>
              </a:rPr>
              <a:t> </a:t>
            </a:r>
            <a:r>
              <a:rPr sz="1200" spc="-125" dirty="0">
                <a:latin typeface="Arial MT"/>
                <a:cs typeface="Arial MT"/>
              </a:rPr>
              <a:t>compromises</a:t>
            </a:r>
            <a:r>
              <a:rPr sz="1200" spc="-30" dirty="0">
                <a:latin typeface="Arial MT"/>
                <a:cs typeface="Arial MT"/>
              </a:rPr>
              <a:t> </a:t>
            </a:r>
            <a:r>
              <a:rPr sz="1200" spc="-105" dirty="0">
                <a:latin typeface="Arial MT"/>
                <a:cs typeface="Arial MT"/>
              </a:rPr>
              <a:t>navigation</a:t>
            </a:r>
            <a:r>
              <a:rPr sz="1200" spc="-40" dirty="0">
                <a:latin typeface="Arial MT"/>
                <a:cs typeface="Arial MT"/>
              </a:rPr>
              <a:t> </a:t>
            </a:r>
            <a:r>
              <a:rPr sz="1200" spc="-160" dirty="0">
                <a:latin typeface="Arial MT"/>
                <a:cs typeface="Arial MT"/>
              </a:rPr>
              <a:t>ECU</a:t>
            </a:r>
            <a:r>
              <a:rPr sz="1200" spc="-15" dirty="0">
                <a:latin typeface="Arial MT"/>
                <a:cs typeface="Arial MT"/>
              </a:rPr>
              <a:t> </a:t>
            </a:r>
            <a:r>
              <a:rPr sz="1200" spc="-114" dirty="0">
                <a:latin typeface="Arial MT"/>
                <a:cs typeface="Arial MT"/>
              </a:rPr>
              <a:t>from</a:t>
            </a:r>
            <a:r>
              <a:rPr sz="1200" spc="-10" dirty="0">
                <a:latin typeface="Arial MT"/>
                <a:cs typeface="Arial MT"/>
              </a:rPr>
              <a:t> </a:t>
            </a:r>
            <a:r>
              <a:rPr sz="1200" spc="-70" dirty="0">
                <a:latin typeface="Arial MT"/>
                <a:cs typeface="Arial MT"/>
              </a:rPr>
              <a:t>cellular </a:t>
            </a:r>
            <a:r>
              <a:rPr sz="1200" spc="-10" dirty="0">
                <a:latin typeface="Arial MT"/>
                <a:cs typeface="Arial MT"/>
              </a:rPr>
              <a:t>interface</a:t>
            </a:r>
            <a:endParaRPr sz="1200">
              <a:latin typeface="Arial MT"/>
              <a:cs typeface="Arial MT"/>
            </a:endParaRPr>
          </a:p>
        </p:txBody>
      </p:sp>
      <p:sp>
        <p:nvSpPr>
          <p:cNvPr id="11" name="object 11"/>
          <p:cNvSpPr txBox="1"/>
          <p:nvPr/>
        </p:nvSpPr>
        <p:spPr>
          <a:xfrm>
            <a:off x="207365" y="2351913"/>
            <a:ext cx="888365" cy="208279"/>
          </a:xfrm>
          <a:prstGeom prst="rect">
            <a:avLst/>
          </a:prstGeom>
        </p:spPr>
        <p:txBody>
          <a:bodyPr vert="horz" wrap="square" lIns="0" tIns="12700" rIns="0" bIns="0" rtlCol="0">
            <a:spAutoFit/>
          </a:bodyPr>
          <a:lstStyle/>
          <a:p>
            <a:pPr marL="12700">
              <a:lnSpc>
                <a:spcPct val="100000"/>
              </a:lnSpc>
              <a:spcBef>
                <a:spcPts val="100"/>
              </a:spcBef>
            </a:pPr>
            <a:r>
              <a:rPr sz="1200" b="1" spc="-114" dirty="0">
                <a:latin typeface="Arial"/>
                <a:cs typeface="Arial"/>
              </a:rPr>
              <a:t>Attack</a:t>
            </a:r>
            <a:r>
              <a:rPr sz="1200" b="1" spc="-45" dirty="0">
                <a:latin typeface="Arial"/>
                <a:cs typeface="Arial"/>
              </a:rPr>
              <a:t> </a:t>
            </a:r>
            <a:r>
              <a:rPr sz="1200" b="1" spc="-125" dirty="0">
                <a:latin typeface="Arial"/>
                <a:cs typeface="Arial"/>
              </a:rPr>
              <a:t>Path</a:t>
            </a:r>
            <a:r>
              <a:rPr sz="1200" b="1" spc="-50" dirty="0">
                <a:latin typeface="Arial"/>
                <a:cs typeface="Arial"/>
              </a:rPr>
              <a:t> </a:t>
            </a:r>
            <a:r>
              <a:rPr sz="1200" b="1" spc="-70" dirty="0">
                <a:latin typeface="Arial"/>
                <a:cs typeface="Arial"/>
              </a:rPr>
              <a:t>1a</a:t>
            </a:r>
            <a:endParaRPr sz="1200">
              <a:latin typeface="Arial"/>
              <a:cs typeface="Arial"/>
            </a:endParaRPr>
          </a:p>
        </p:txBody>
      </p:sp>
      <p:sp>
        <p:nvSpPr>
          <p:cNvPr id="12" name="object 12"/>
          <p:cNvSpPr txBox="1"/>
          <p:nvPr/>
        </p:nvSpPr>
        <p:spPr>
          <a:xfrm>
            <a:off x="273558" y="3618738"/>
            <a:ext cx="3312160" cy="576580"/>
          </a:xfrm>
          <a:prstGeom prst="rect">
            <a:avLst/>
          </a:prstGeom>
          <a:ln w="28955">
            <a:solidFill>
              <a:srgbClr val="000000"/>
            </a:solidFill>
          </a:ln>
        </p:spPr>
        <p:txBody>
          <a:bodyPr vert="horz" wrap="square" lIns="0" tIns="101600" rIns="0" bIns="0" rtlCol="0">
            <a:spAutoFit/>
          </a:bodyPr>
          <a:lstStyle/>
          <a:p>
            <a:pPr marL="90170" marR="434340">
              <a:lnSpc>
                <a:spcPct val="100000"/>
              </a:lnSpc>
              <a:spcBef>
                <a:spcPts val="800"/>
              </a:spcBef>
            </a:pPr>
            <a:r>
              <a:rPr sz="1200" spc="-130" dirty="0">
                <a:latin typeface="Arial MT"/>
                <a:cs typeface="Arial MT"/>
              </a:rPr>
              <a:t>Compromised</a:t>
            </a:r>
            <a:r>
              <a:rPr sz="1200" spc="-10" dirty="0">
                <a:latin typeface="Arial MT"/>
                <a:cs typeface="Arial MT"/>
              </a:rPr>
              <a:t> </a:t>
            </a:r>
            <a:r>
              <a:rPr sz="1200" spc="-105" dirty="0">
                <a:latin typeface="Arial MT"/>
                <a:cs typeface="Arial MT"/>
              </a:rPr>
              <a:t>navigation</a:t>
            </a:r>
            <a:r>
              <a:rPr sz="1200" spc="-35" dirty="0">
                <a:latin typeface="Arial MT"/>
                <a:cs typeface="Arial MT"/>
              </a:rPr>
              <a:t> </a:t>
            </a:r>
            <a:r>
              <a:rPr sz="1200" spc="-160" dirty="0">
                <a:latin typeface="Arial MT"/>
                <a:cs typeface="Arial MT"/>
              </a:rPr>
              <a:t>ECU</a:t>
            </a:r>
            <a:r>
              <a:rPr sz="1200" dirty="0">
                <a:latin typeface="Arial MT"/>
                <a:cs typeface="Arial MT"/>
              </a:rPr>
              <a:t> </a:t>
            </a:r>
            <a:r>
              <a:rPr sz="1200" spc="-110" dirty="0">
                <a:latin typeface="Arial MT"/>
                <a:cs typeface="Arial MT"/>
              </a:rPr>
              <a:t>transmits</a:t>
            </a:r>
            <a:r>
              <a:rPr sz="1200" spc="-20" dirty="0">
                <a:latin typeface="Arial MT"/>
                <a:cs typeface="Arial MT"/>
              </a:rPr>
              <a:t> </a:t>
            </a:r>
            <a:r>
              <a:rPr sz="1200" spc="-90" dirty="0">
                <a:latin typeface="Arial MT"/>
                <a:cs typeface="Arial MT"/>
              </a:rPr>
              <a:t>malicious </a:t>
            </a:r>
            <a:r>
              <a:rPr sz="1200" spc="-100" dirty="0">
                <a:latin typeface="Arial MT"/>
                <a:cs typeface="Arial MT"/>
              </a:rPr>
              <a:t>control</a:t>
            </a:r>
            <a:r>
              <a:rPr sz="1200" spc="-35" dirty="0">
                <a:latin typeface="Arial MT"/>
                <a:cs typeface="Arial MT"/>
              </a:rPr>
              <a:t> </a:t>
            </a:r>
            <a:r>
              <a:rPr sz="1200" spc="-10" dirty="0">
                <a:latin typeface="Arial MT"/>
                <a:cs typeface="Arial MT"/>
              </a:rPr>
              <a:t>signals</a:t>
            </a:r>
            <a:endParaRPr sz="1200">
              <a:latin typeface="Arial MT"/>
              <a:cs typeface="Arial MT"/>
            </a:endParaRPr>
          </a:p>
        </p:txBody>
      </p:sp>
      <p:sp>
        <p:nvSpPr>
          <p:cNvPr id="13" name="object 13"/>
          <p:cNvSpPr txBox="1"/>
          <p:nvPr/>
        </p:nvSpPr>
        <p:spPr>
          <a:xfrm>
            <a:off x="207365" y="3364738"/>
            <a:ext cx="896619" cy="208279"/>
          </a:xfrm>
          <a:prstGeom prst="rect">
            <a:avLst/>
          </a:prstGeom>
        </p:spPr>
        <p:txBody>
          <a:bodyPr vert="horz" wrap="square" lIns="0" tIns="12700" rIns="0" bIns="0" rtlCol="0">
            <a:spAutoFit/>
          </a:bodyPr>
          <a:lstStyle/>
          <a:p>
            <a:pPr marL="12700">
              <a:lnSpc>
                <a:spcPct val="100000"/>
              </a:lnSpc>
              <a:spcBef>
                <a:spcPts val="100"/>
              </a:spcBef>
            </a:pPr>
            <a:r>
              <a:rPr sz="1200" b="1" spc="-114" dirty="0">
                <a:latin typeface="Arial"/>
                <a:cs typeface="Arial"/>
              </a:rPr>
              <a:t>Attack</a:t>
            </a:r>
            <a:r>
              <a:rPr sz="1200" b="1" spc="-55" dirty="0">
                <a:latin typeface="Arial"/>
                <a:cs typeface="Arial"/>
              </a:rPr>
              <a:t> </a:t>
            </a:r>
            <a:r>
              <a:rPr sz="1200" b="1" spc="-120" dirty="0">
                <a:latin typeface="Arial"/>
                <a:cs typeface="Arial"/>
              </a:rPr>
              <a:t>Path</a:t>
            </a:r>
            <a:r>
              <a:rPr sz="1200" b="1" spc="-55" dirty="0">
                <a:latin typeface="Arial"/>
                <a:cs typeface="Arial"/>
              </a:rPr>
              <a:t> </a:t>
            </a:r>
            <a:r>
              <a:rPr sz="1200" b="1" spc="-75" dirty="0">
                <a:latin typeface="Arial"/>
                <a:cs typeface="Arial"/>
              </a:rPr>
              <a:t>1b</a:t>
            </a:r>
            <a:endParaRPr sz="1200">
              <a:latin typeface="Arial"/>
              <a:cs typeface="Arial"/>
            </a:endParaRPr>
          </a:p>
        </p:txBody>
      </p:sp>
      <p:sp>
        <p:nvSpPr>
          <p:cNvPr id="14" name="object 14"/>
          <p:cNvSpPr txBox="1"/>
          <p:nvPr/>
        </p:nvSpPr>
        <p:spPr>
          <a:xfrm>
            <a:off x="273558" y="4630673"/>
            <a:ext cx="3312160" cy="576580"/>
          </a:xfrm>
          <a:prstGeom prst="rect">
            <a:avLst/>
          </a:prstGeom>
          <a:ln w="28955">
            <a:solidFill>
              <a:srgbClr val="000000"/>
            </a:solidFill>
          </a:ln>
        </p:spPr>
        <p:txBody>
          <a:bodyPr vert="horz" wrap="square" lIns="0" tIns="102870" rIns="0" bIns="0" rtlCol="0">
            <a:spAutoFit/>
          </a:bodyPr>
          <a:lstStyle/>
          <a:p>
            <a:pPr marL="90170" marR="414020">
              <a:lnSpc>
                <a:spcPct val="100000"/>
              </a:lnSpc>
              <a:spcBef>
                <a:spcPts val="810"/>
              </a:spcBef>
            </a:pPr>
            <a:r>
              <a:rPr sz="1200" spc="-130" dirty="0">
                <a:latin typeface="Arial MT"/>
                <a:cs typeface="Arial MT"/>
              </a:rPr>
              <a:t>Gateway</a:t>
            </a:r>
            <a:r>
              <a:rPr sz="1200" spc="-35" dirty="0">
                <a:latin typeface="Arial MT"/>
                <a:cs typeface="Arial MT"/>
              </a:rPr>
              <a:t> </a:t>
            </a:r>
            <a:r>
              <a:rPr sz="1200" spc="-160" dirty="0">
                <a:latin typeface="Arial MT"/>
                <a:cs typeface="Arial MT"/>
              </a:rPr>
              <a:t>ECU</a:t>
            </a:r>
            <a:r>
              <a:rPr sz="1200" spc="-10" dirty="0">
                <a:latin typeface="Arial MT"/>
                <a:cs typeface="Arial MT"/>
              </a:rPr>
              <a:t> </a:t>
            </a:r>
            <a:r>
              <a:rPr sz="1200" spc="-110" dirty="0">
                <a:latin typeface="Arial MT"/>
                <a:cs typeface="Arial MT"/>
              </a:rPr>
              <a:t>forwards</a:t>
            </a:r>
            <a:r>
              <a:rPr sz="1200" spc="-30" dirty="0">
                <a:latin typeface="Arial MT"/>
                <a:cs typeface="Arial MT"/>
              </a:rPr>
              <a:t> </a:t>
            </a:r>
            <a:r>
              <a:rPr sz="1200" spc="-110" dirty="0">
                <a:latin typeface="Arial MT"/>
                <a:cs typeface="Arial MT"/>
              </a:rPr>
              <a:t>malicious</a:t>
            </a:r>
            <a:r>
              <a:rPr sz="1200" spc="-30" dirty="0">
                <a:latin typeface="Arial MT"/>
                <a:cs typeface="Arial MT"/>
              </a:rPr>
              <a:t> </a:t>
            </a:r>
            <a:r>
              <a:rPr sz="1200" spc="-105" dirty="0">
                <a:latin typeface="Arial MT"/>
                <a:cs typeface="Arial MT"/>
              </a:rPr>
              <a:t>signals</a:t>
            </a:r>
            <a:r>
              <a:rPr sz="1200" spc="-50" dirty="0">
                <a:latin typeface="Arial MT"/>
                <a:cs typeface="Arial MT"/>
              </a:rPr>
              <a:t> </a:t>
            </a:r>
            <a:r>
              <a:rPr sz="1200" spc="-100" dirty="0">
                <a:latin typeface="Arial MT"/>
                <a:cs typeface="Arial MT"/>
              </a:rPr>
              <a:t>to</a:t>
            </a:r>
            <a:r>
              <a:rPr sz="1200" spc="-10" dirty="0">
                <a:latin typeface="Arial MT"/>
                <a:cs typeface="Arial MT"/>
              </a:rPr>
              <a:t> </a:t>
            </a:r>
            <a:r>
              <a:rPr sz="1200" spc="-95" dirty="0">
                <a:latin typeface="Arial MT"/>
                <a:cs typeface="Arial MT"/>
              </a:rPr>
              <a:t>power </a:t>
            </a:r>
            <a:r>
              <a:rPr sz="1200" spc="-110" dirty="0">
                <a:latin typeface="Arial MT"/>
                <a:cs typeface="Arial MT"/>
              </a:rPr>
              <a:t>switch</a:t>
            </a:r>
            <a:r>
              <a:rPr sz="1200" spc="-30" dirty="0">
                <a:latin typeface="Arial MT"/>
                <a:cs typeface="Arial MT"/>
              </a:rPr>
              <a:t> </a:t>
            </a:r>
            <a:r>
              <a:rPr sz="1200" spc="-10" dirty="0">
                <a:latin typeface="Arial MT"/>
                <a:cs typeface="Arial MT"/>
              </a:rPr>
              <a:t>actuator</a:t>
            </a:r>
            <a:endParaRPr sz="1200">
              <a:latin typeface="Arial MT"/>
              <a:cs typeface="Arial MT"/>
            </a:endParaRPr>
          </a:p>
        </p:txBody>
      </p:sp>
      <p:sp>
        <p:nvSpPr>
          <p:cNvPr id="15" name="object 15"/>
          <p:cNvSpPr txBox="1"/>
          <p:nvPr/>
        </p:nvSpPr>
        <p:spPr>
          <a:xfrm>
            <a:off x="207365" y="4377944"/>
            <a:ext cx="889635" cy="208279"/>
          </a:xfrm>
          <a:prstGeom prst="rect">
            <a:avLst/>
          </a:prstGeom>
        </p:spPr>
        <p:txBody>
          <a:bodyPr vert="horz" wrap="square" lIns="0" tIns="12700" rIns="0" bIns="0" rtlCol="0">
            <a:spAutoFit/>
          </a:bodyPr>
          <a:lstStyle/>
          <a:p>
            <a:pPr marL="12700">
              <a:lnSpc>
                <a:spcPct val="100000"/>
              </a:lnSpc>
              <a:spcBef>
                <a:spcPts val="100"/>
              </a:spcBef>
            </a:pPr>
            <a:r>
              <a:rPr sz="1200" b="1" spc="-114" dirty="0">
                <a:latin typeface="Arial"/>
                <a:cs typeface="Arial"/>
              </a:rPr>
              <a:t>Attack</a:t>
            </a:r>
            <a:r>
              <a:rPr sz="1200" b="1" spc="-55" dirty="0">
                <a:latin typeface="Arial"/>
                <a:cs typeface="Arial"/>
              </a:rPr>
              <a:t> </a:t>
            </a:r>
            <a:r>
              <a:rPr sz="1200" b="1" spc="-120" dirty="0">
                <a:latin typeface="Arial"/>
                <a:cs typeface="Arial"/>
              </a:rPr>
              <a:t>Path</a:t>
            </a:r>
            <a:r>
              <a:rPr sz="1200" b="1" spc="-55" dirty="0">
                <a:latin typeface="Arial"/>
                <a:cs typeface="Arial"/>
              </a:rPr>
              <a:t> </a:t>
            </a:r>
            <a:r>
              <a:rPr sz="1200" b="1" spc="-65" dirty="0">
                <a:latin typeface="Arial"/>
                <a:cs typeface="Arial"/>
              </a:rPr>
              <a:t>1c</a:t>
            </a:r>
            <a:endParaRPr sz="1200">
              <a:latin typeface="Arial"/>
              <a:cs typeface="Arial"/>
            </a:endParaRPr>
          </a:p>
        </p:txBody>
      </p:sp>
      <p:sp>
        <p:nvSpPr>
          <p:cNvPr id="16" name="object 16"/>
          <p:cNvSpPr txBox="1"/>
          <p:nvPr/>
        </p:nvSpPr>
        <p:spPr>
          <a:xfrm>
            <a:off x="273558" y="5662421"/>
            <a:ext cx="3312160" cy="576580"/>
          </a:xfrm>
          <a:prstGeom prst="rect">
            <a:avLst/>
          </a:prstGeom>
          <a:ln w="28955">
            <a:solidFill>
              <a:srgbClr val="000000"/>
            </a:solidFill>
          </a:ln>
        </p:spPr>
        <p:txBody>
          <a:bodyPr vert="horz" wrap="square" lIns="0" tIns="18415" rIns="0" bIns="0" rtlCol="0">
            <a:spAutoFit/>
          </a:bodyPr>
          <a:lstStyle/>
          <a:p>
            <a:pPr>
              <a:lnSpc>
                <a:spcPct val="100000"/>
              </a:lnSpc>
              <a:spcBef>
                <a:spcPts val="145"/>
              </a:spcBef>
            </a:pPr>
            <a:endParaRPr sz="1200">
              <a:latin typeface="Times New Roman"/>
              <a:cs typeface="Times New Roman"/>
            </a:endParaRPr>
          </a:p>
          <a:p>
            <a:pPr marL="90170">
              <a:lnSpc>
                <a:spcPct val="100000"/>
              </a:lnSpc>
            </a:pPr>
            <a:r>
              <a:rPr sz="1200" spc="-110" dirty="0">
                <a:latin typeface="Arial MT"/>
                <a:cs typeface="Arial MT"/>
              </a:rPr>
              <a:t>Malicious</a:t>
            </a:r>
            <a:r>
              <a:rPr sz="1200" spc="-35" dirty="0">
                <a:latin typeface="Arial MT"/>
                <a:cs typeface="Arial MT"/>
              </a:rPr>
              <a:t> </a:t>
            </a:r>
            <a:r>
              <a:rPr sz="1200" spc="-105" dirty="0">
                <a:latin typeface="Arial MT"/>
                <a:cs typeface="Arial MT"/>
              </a:rPr>
              <a:t>signals</a:t>
            </a:r>
            <a:r>
              <a:rPr sz="1200" spc="-50" dirty="0">
                <a:latin typeface="Arial MT"/>
                <a:cs typeface="Arial MT"/>
              </a:rPr>
              <a:t> </a:t>
            </a:r>
            <a:r>
              <a:rPr sz="1200" spc="-110" dirty="0">
                <a:latin typeface="Arial MT"/>
                <a:cs typeface="Arial MT"/>
              </a:rPr>
              <a:t>spoof</a:t>
            </a:r>
            <a:r>
              <a:rPr sz="1200" spc="-35" dirty="0">
                <a:latin typeface="Arial MT"/>
                <a:cs typeface="Arial MT"/>
              </a:rPr>
              <a:t> </a:t>
            </a:r>
            <a:r>
              <a:rPr sz="1200" spc="-105" dirty="0">
                <a:latin typeface="Arial MT"/>
                <a:cs typeface="Arial MT"/>
              </a:rPr>
              <a:t>the</a:t>
            </a:r>
            <a:r>
              <a:rPr sz="1200" spc="-35" dirty="0">
                <a:latin typeface="Arial MT"/>
                <a:cs typeface="Arial MT"/>
              </a:rPr>
              <a:t> </a:t>
            </a:r>
            <a:r>
              <a:rPr sz="1200" spc="-130" dirty="0">
                <a:latin typeface="Arial MT"/>
                <a:cs typeface="Arial MT"/>
              </a:rPr>
              <a:t>lamp</a:t>
            </a:r>
            <a:r>
              <a:rPr sz="1200" spc="-20" dirty="0">
                <a:latin typeface="Arial MT"/>
                <a:cs typeface="Arial MT"/>
              </a:rPr>
              <a:t> </a:t>
            </a:r>
            <a:r>
              <a:rPr sz="1200" spc="-110" dirty="0">
                <a:latin typeface="Arial MT"/>
                <a:cs typeface="Arial MT"/>
              </a:rPr>
              <a:t>request</a:t>
            </a:r>
            <a:r>
              <a:rPr sz="1200" spc="-35" dirty="0">
                <a:latin typeface="Arial MT"/>
                <a:cs typeface="Arial MT"/>
              </a:rPr>
              <a:t> </a:t>
            </a:r>
            <a:r>
              <a:rPr sz="1200" spc="-10" dirty="0">
                <a:latin typeface="Arial MT"/>
                <a:cs typeface="Arial MT"/>
              </a:rPr>
              <a:t>(OFF)</a:t>
            </a:r>
            <a:endParaRPr sz="1200">
              <a:latin typeface="Arial MT"/>
              <a:cs typeface="Arial MT"/>
            </a:endParaRPr>
          </a:p>
        </p:txBody>
      </p:sp>
      <p:sp>
        <p:nvSpPr>
          <p:cNvPr id="17" name="object 17"/>
          <p:cNvSpPr txBox="1"/>
          <p:nvPr/>
        </p:nvSpPr>
        <p:spPr>
          <a:xfrm>
            <a:off x="207365" y="5409438"/>
            <a:ext cx="896619" cy="208279"/>
          </a:xfrm>
          <a:prstGeom prst="rect">
            <a:avLst/>
          </a:prstGeom>
        </p:spPr>
        <p:txBody>
          <a:bodyPr vert="horz" wrap="square" lIns="0" tIns="12700" rIns="0" bIns="0" rtlCol="0">
            <a:spAutoFit/>
          </a:bodyPr>
          <a:lstStyle/>
          <a:p>
            <a:pPr marL="12700">
              <a:lnSpc>
                <a:spcPct val="100000"/>
              </a:lnSpc>
              <a:spcBef>
                <a:spcPts val="100"/>
              </a:spcBef>
            </a:pPr>
            <a:r>
              <a:rPr sz="1200" b="1" spc="-114" dirty="0">
                <a:latin typeface="Arial"/>
                <a:cs typeface="Arial"/>
              </a:rPr>
              <a:t>Attack</a:t>
            </a:r>
            <a:r>
              <a:rPr sz="1200" b="1" spc="-55" dirty="0">
                <a:latin typeface="Arial"/>
                <a:cs typeface="Arial"/>
              </a:rPr>
              <a:t> </a:t>
            </a:r>
            <a:r>
              <a:rPr sz="1200" b="1" spc="-120" dirty="0">
                <a:latin typeface="Arial"/>
                <a:cs typeface="Arial"/>
              </a:rPr>
              <a:t>Path</a:t>
            </a:r>
            <a:r>
              <a:rPr sz="1200" b="1" spc="-55" dirty="0">
                <a:latin typeface="Arial"/>
                <a:cs typeface="Arial"/>
              </a:rPr>
              <a:t> </a:t>
            </a:r>
            <a:r>
              <a:rPr sz="1200" b="1" spc="-75" dirty="0">
                <a:latin typeface="Arial"/>
                <a:cs typeface="Arial"/>
              </a:rPr>
              <a:t>1d</a:t>
            </a:r>
            <a:endParaRPr sz="1200">
              <a:latin typeface="Arial"/>
              <a:cs typeface="Arial"/>
            </a:endParaRPr>
          </a:p>
        </p:txBody>
      </p:sp>
      <p:sp>
        <p:nvSpPr>
          <p:cNvPr id="18" name="object 18"/>
          <p:cNvSpPr/>
          <p:nvPr/>
        </p:nvSpPr>
        <p:spPr>
          <a:xfrm>
            <a:off x="1891283" y="3180588"/>
            <a:ext cx="76200" cy="436880"/>
          </a:xfrm>
          <a:custGeom>
            <a:avLst/>
            <a:gdLst/>
            <a:ahLst/>
            <a:cxnLst/>
            <a:rect l="l" t="t" r="r" b="b"/>
            <a:pathLst>
              <a:path w="76200" h="436879">
                <a:moveTo>
                  <a:pt x="31750" y="360552"/>
                </a:moveTo>
                <a:lnTo>
                  <a:pt x="0" y="360552"/>
                </a:lnTo>
                <a:lnTo>
                  <a:pt x="38100" y="436753"/>
                </a:lnTo>
                <a:lnTo>
                  <a:pt x="69850" y="373252"/>
                </a:lnTo>
                <a:lnTo>
                  <a:pt x="31750" y="373252"/>
                </a:lnTo>
                <a:lnTo>
                  <a:pt x="31750" y="360552"/>
                </a:lnTo>
                <a:close/>
              </a:path>
              <a:path w="76200" h="436879">
                <a:moveTo>
                  <a:pt x="44450" y="0"/>
                </a:moveTo>
                <a:lnTo>
                  <a:pt x="31750" y="0"/>
                </a:lnTo>
                <a:lnTo>
                  <a:pt x="31750" y="373252"/>
                </a:lnTo>
                <a:lnTo>
                  <a:pt x="44450" y="373252"/>
                </a:lnTo>
                <a:lnTo>
                  <a:pt x="44450" y="0"/>
                </a:lnTo>
                <a:close/>
              </a:path>
              <a:path w="76200" h="436879">
                <a:moveTo>
                  <a:pt x="76200" y="360552"/>
                </a:moveTo>
                <a:lnTo>
                  <a:pt x="44450" y="360552"/>
                </a:lnTo>
                <a:lnTo>
                  <a:pt x="44450" y="373252"/>
                </a:lnTo>
                <a:lnTo>
                  <a:pt x="69850" y="373252"/>
                </a:lnTo>
                <a:lnTo>
                  <a:pt x="76200" y="360552"/>
                </a:lnTo>
                <a:close/>
              </a:path>
            </a:pathLst>
          </a:custGeom>
          <a:solidFill>
            <a:srgbClr val="000000"/>
          </a:solidFill>
        </p:spPr>
        <p:txBody>
          <a:bodyPr wrap="square" lIns="0" tIns="0" rIns="0" bIns="0" rtlCol="0"/>
          <a:lstStyle/>
          <a:p>
            <a:endParaRPr/>
          </a:p>
        </p:txBody>
      </p:sp>
      <p:sp>
        <p:nvSpPr>
          <p:cNvPr id="19" name="object 19"/>
          <p:cNvSpPr/>
          <p:nvPr/>
        </p:nvSpPr>
        <p:spPr>
          <a:xfrm>
            <a:off x="1891283" y="4194047"/>
            <a:ext cx="76200" cy="436880"/>
          </a:xfrm>
          <a:custGeom>
            <a:avLst/>
            <a:gdLst/>
            <a:ahLst/>
            <a:cxnLst/>
            <a:rect l="l" t="t" r="r" b="b"/>
            <a:pathLst>
              <a:path w="76200" h="436879">
                <a:moveTo>
                  <a:pt x="31750" y="360552"/>
                </a:moveTo>
                <a:lnTo>
                  <a:pt x="0" y="360552"/>
                </a:lnTo>
                <a:lnTo>
                  <a:pt x="38100" y="436752"/>
                </a:lnTo>
                <a:lnTo>
                  <a:pt x="69850" y="373252"/>
                </a:lnTo>
                <a:lnTo>
                  <a:pt x="31750" y="373252"/>
                </a:lnTo>
                <a:lnTo>
                  <a:pt x="31750" y="360552"/>
                </a:lnTo>
                <a:close/>
              </a:path>
              <a:path w="76200" h="436879">
                <a:moveTo>
                  <a:pt x="44450" y="0"/>
                </a:moveTo>
                <a:lnTo>
                  <a:pt x="31750" y="0"/>
                </a:lnTo>
                <a:lnTo>
                  <a:pt x="31750" y="373252"/>
                </a:lnTo>
                <a:lnTo>
                  <a:pt x="44450" y="373252"/>
                </a:lnTo>
                <a:lnTo>
                  <a:pt x="44450" y="0"/>
                </a:lnTo>
                <a:close/>
              </a:path>
              <a:path w="76200" h="436879">
                <a:moveTo>
                  <a:pt x="76200" y="360552"/>
                </a:moveTo>
                <a:lnTo>
                  <a:pt x="44450" y="360552"/>
                </a:lnTo>
                <a:lnTo>
                  <a:pt x="44450" y="373252"/>
                </a:lnTo>
                <a:lnTo>
                  <a:pt x="69850" y="373252"/>
                </a:lnTo>
                <a:lnTo>
                  <a:pt x="76200" y="360552"/>
                </a:lnTo>
                <a:close/>
              </a:path>
            </a:pathLst>
          </a:custGeom>
          <a:solidFill>
            <a:srgbClr val="000000"/>
          </a:solidFill>
        </p:spPr>
        <p:txBody>
          <a:bodyPr wrap="square" lIns="0" tIns="0" rIns="0" bIns="0" rtlCol="0"/>
          <a:lstStyle/>
          <a:p>
            <a:endParaRPr/>
          </a:p>
        </p:txBody>
      </p:sp>
      <p:sp>
        <p:nvSpPr>
          <p:cNvPr id="20" name="object 20"/>
          <p:cNvSpPr/>
          <p:nvPr/>
        </p:nvSpPr>
        <p:spPr>
          <a:xfrm>
            <a:off x="1891283" y="5205984"/>
            <a:ext cx="76200" cy="436880"/>
          </a:xfrm>
          <a:custGeom>
            <a:avLst/>
            <a:gdLst/>
            <a:ahLst/>
            <a:cxnLst/>
            <a:rect l="l" t="t" r="r" b="b"/>
            <a:pathLst>
              <a:path w="76200" h="436879">
                <a:moveTo>
                  <a:pt x="31750" y="360553"/>
                </a:moveTo>
                <a:lnTo>
                  <a:pt x="0" y="360553"/>
                </a:lnTo>
                <a:lnTo>
                  <a:pt x="38100" y="436803"/>
                </a:lnTo>
                <a:lnTo>
                  <a:pt x="69854" y="373253"/>
                </a:lnTo>
                <a:lnTo>
                  <a:pt x="31750" y="373253"/>
                </a:lnTo>
                <a:lnTo>
                  <a:pt x="31750" y="360553"/>
                </a:lnTo>
                <a:close/>
              </a:path>
              <a:path w="76200" h="436879">
                <a:moveTo>
                  <a:pt x="44450" y="0"/>
                </a:moveTo>
                <a:lnTo>
                  <a:pt x="31750" y="0"/>
                </a:lnTo>
                <a:lnTo>
                  <a:pt x="31750" y="373253"/>
                </a:lnTo>
                <a:lnTo>
                  <a:pt x="44450" y="373253"/>
                </a:lnTo>
                <a:lnTo>
                  <a:pt x="44450" y="0"/>
                </a:lnTo>
                <a:close/>
              </a:path>
              <a:path w="76200" h="436879">
                <a:moveTo>
                  <a:pt x="76200" y="360553"/>
                </a:moveTo>
                <a:lnTo>
                  <a:pt x="44450" y="360553"/>
                </a:lnTo>
                <a:lnTo>
                  <a:pt x="44450" y="373253"/>
                </a:lnTo>
                <a:lnTo>
                  <a:pt x="69854" y="373253"/>
                </a:lnTo>
                <a:lnTo>
                  <a:pt x="76200" y="360553"/>
                </a:lnTo>
                <a:close/>
              </a:path>
            </a:pathLst>
          </a:custGeom>
          <a:solidFill>
            <a:srgbClr val="000000"/>
          </a:solidFill>
        </p:spPr>
        <p:txBody>
          <a:bodyPr wrap="square" lIns="0" tIns="0" rIns="0" bIns="0" rtlCol="0"/>
          <a:lstStyle/>
          <a:p>
            <a:endParaRPr/>
          </a:p>
        </p:txBody>
      </p:sp>
      <p:grpSp>
        <p:nvGrpSpPr>
          <p:cNvPr id="21" name="object 21"/>
          <p:cNvGrpSpPr/>
          <p:nvPr/>
        </p:nvGrpSpPr>
        <p:grpSpPr>
          <a:xfrm>
            <a:off x="4025017" y="2661460"/>
            <a:ext cx="4962525" cy="1431925"/>
            <a:chOff x="4025017" y="2661460"/>
            <a:chExt cx="4962525" cy="1431925"/>
          </a:xfrm>
        </p:grpSpPr>
        <p:pic>
          <p:nvPicPr>
            <p:cNvPr id="22" name="object 22"/>
            <p:cNvPicPr/>
            <p:nvPr/>
          </p:nvPicPr>
          <p:blipFill>
            <a:blip r:embed="rId6" cstate="print"/>
            <a:stretch>
              <a:fillRect/>
            </a:stretch>
          </p:blipFill>
          <p:spPr>
            <a:xfrm>
              <a:off x="4025017" y="2661460"/>
              <a:ext cx="4962304" cy="1431585"/>
            </a:xfrm>
            <a:prstGeom prst="rect">
              <a:avLst/>
            </a:prstGeom>
          </p:spPr>
        </p:pic>
        <p:sp>
          <p:nvSpPr>
            <p:cNvPr id="23" name="object 23"/>
            <p:cNvSpPr/>
            <p:nvPr/>
          </p:nvSpPr>
          <p:spPr>
            <a:xfrm>
              <a:off x="5148833" y="3208781"/>
              <a:ext cx="3810000" cy="449580"/>
            </a:xfrm>
            <a:custGeom>
              <a:avLst/>
              <a:gdLst/>
              <a:ahLst/>
              <a:cxnLst/>
              <a:rect l="l" t="t" r="r" b="b"/>
              <a:pathLst>
                <a:path w="3810000" h="449579">
                  <a:moveTo>
                    <a:pt x="0" y="449580"/>
                  </a:moveTo>
                  <a:lnTo>
                    <a:pt x="935736" y="449580"/>
                  </a:lnTo>
                  <a:lnTo>
                    <a:pt x="935736" y="320040"/>
                  </a:lnTo>
                  <a:lnTo>
                    <a:pt x="0" y="320040"/>
                  </a:lnTo>
                  <a:lnTo>
                    <a:pt x="0" y="449580"/>
                  </a:lnTo>
                  <a:close/>
                </a:path>
                <a:path w="3810000" h="449579">
                  <a:moveTo>
                    <a:pt x="935736" y="449580"/>
                  </a:moveTo>
                  <a:lnTo>
                    <a:pt x="1871471" y="449580"/>
                  </a:lnTo>
                  <a:lnTo>
                    <a:pt x="1871471" y="320040"/>
                  </a:lnTo>
                  <a:lnTo>
                    <a:pt x="935736" y="320040"/>
                  </a:lnTo>
                  <a:lnTo>
                    <a:pt x="935736" y="449580"/>
                  </a:lnTo>
                  <a:close/>
                </a:path>
                <a:path w="3810000" h="449579">
                  <a:moveTo>
                    <a:pt x="1871471" y="307848"/>
                  </a:moveTo>
                  <a:lnTo>
                    <a:pt x="2880360" y="307848"/>
                  </a:lnTo>
                  <a:lnTo>
                    <a:pt x="2880360" y="153924"/>
                  </a:lnTo>
                  <a:lnTo>
                    <a:pt x="1871471" y="153924"/>
                  </a:lnTo>
                  <a:lnTo>
                    <a:pt x="1871471" y="307848"/>
                  </a:lnTo>
                  <a:close/>
                </a:path>
                <a:path w="3810000" h="449579">
                  <a:moveTo>
                    <a:pt x="2874264" y="141732"/>
                  </a:moveTo>
                  <a:lnTo>
                    <a:pt x="3810000" y="141732"/>
                  </a:lnTo>
                  <a:lnTo>
                    <a:pt x="3810000" y="0"/>
                  </a:lnTo>
                  <a:lnTo>
                    <a:pt x="2874264" y="0"/>
                  </a:lnTo>
                  <a:lnTo>
                    <a:pt x="2874264" y="141732"/>
                  </a:lnTo>
                  <a:close/>
                </a:path>
              </a:pathLst>
            </a:custGeom>
            <a:ln w="28956">
              <a:solidFill>
                <a:srgbClr val="FF0000"/>
              </a:solidFill>
            </a:ln>
          </p:spPr>
          <p:txBody>
            <a:bodyPr wrap="square" lIns="0" tIns="0" rIns="0" bIns="0" rtlCol="0"/>
            <a:lstStyle/>
            <a:p>
              <a:endParaRPr dirty="0"/>
            </a:p>
          </p:txBody>
        </p:sp>
      </p:grpSp>
      <p:grpSp>
        <p:nvGrpSpPr>
          <p:cNvPr id="24" name="object 24"/>
          <p:cNvGrpSpPr/>
          <p:nvPr/>
        </p:nvGrpSpPr>
        <p:grpSpPr>
          <a:xfrm>
            <a:off x="4030979" y="4166615"/>
            <a:ext cx="2935605" cy="1111250"/>
            <a:chOff x="4030979" y="4166615"/>
            <a:chExt cx="2935605" cy="1111250"/>
          </a:xfrm>
        </p:grpSpPr>
        <p:pic>
          <p:nvPicPr>
            <p:cNvPr id="25" name="object 25"/>
            <p:cNvPicPr/>
            <p:nvPr/>
          </p:nvPicPr>
          <p:blipFill>
            <a:blip r:embed="rId7" cstate="print"/>
            <a:stretch>
              <a:fillRect/>
            </a:stretch>
          </p:blipFill>
          <p:spPr>
            <a:xfrm>
              <a:off x="4030979" y="4166615"/>
              <a:ext cx="2935224" cy="1110996"/>
            </a:xfrm>
            <a:prstGeom prst="rect">
              <a:avLst/>
            </a:prstGeom>
          </p:spPr>
        </p:pic>
        <p:sp>
          <p:nvSpPr>
            <p:cNvPr id="26" name="object 26"/>
            <p:cNvSpPr/>
            <p:nvPr/>
          </p:nvSpPr>
          <p:spPr>
            <a:xfrm>
              <a:off x="4427981" y="4694681"/>
              <a:ext cx="1009015" cy="218440"/>
            </a:xfrm>
            <a:custGeom>
              <a:avLst/>
              <a:gdLst/>
              <a:ahLst/>
              <a:cxnLst/>
              <a:rect l="l" t="t" r="r" b="b"/>
              <a:pathLst>
                <a:path w="1009014" h="218439">
                  <a:moveTo>
                    <a:pt x="0" y="108966"/>
                  </a:moveTo>
                  <a:lnTo>
                    <a:pt x="46877" y="63021"/>
                  </a:lnTo>
                  <a:lnTo>
                    <a:pt x="123717" y="37469"/>
                  </a:lnTo>
                  <a:lnTo>
                    <a:pt x="173474" y="26721"/>
                  </a:lnTo>
                  <a:lnTo>
                    <a:pt x="229750" y="17550"/>
                  </a:lnTo>
                  <a:lnTo>
                    <a:pt x="291765" y="10124"/>
                  </a:lnTo>
                  <a:lnTo>
                    <a:pt x="358738" y="4612"/>
                  </a:lnTo>
                  <a:lnTo>
                    <a:pt x="429891" y="1181"/>
                  </a:lnTo>
                  <a:lnTo>
                    <a:pt x="504443" y="0"/>
                  </a:lnTo>
                  <a:lnTo>
                    <a:pt x="578996" y="1181"/>
                  </a:lnTo>
                  <a:lnTo>
                    <a:pt x="650149" y="4612"/>
                  </a:lnTo>
                  <a:lnTo>
                    <a:pt x="717122" y="10124"/>
                  </a:lnTo>
                  <a:lnTo>
                    <a:pt x="779137" y="17550"/>
                  </a:lnTo>
                  <a:lnTo>
                    <a:pt x="835413" y="26721"/>
                  </a:lnTo>
                  <a:lnTo>
                    <a:pt x="885170" y="37469"/>
                  </a:lnTo>
                  <a:lnTo>
                    <a:pt x="927629" y="49625"/>
                  </a:lnTo>
                  <a:lnTo>
                    <a:pt x="987533" y="77488"/>
                  </a:lnTo>
                  <a:lnTo>
                    <a:pt x="1008888" y="108966"/>
                  </a:lnTo>
                  <a:lnTo>
                    <a:pt x="1003419" y="125072"/>
                  </a:lnTo>
                  <a:lnTo>
                    <a:pt x="962010" y="154910"/>
                  </a:lnTo>
                  <a:lnTo>
                    <a:pt x="885170" y="180462"/>
                  </a:lnTo>
                  <a:lnTo>
                    <a:pt x="835413" y="191210"/>
                  </a:lnTo>
                  <a:lnTo>
                    <a:pt x="779137" y="200381"/>
                  </a:lnTo>
                  <a:lnTo>
                    <a:pt x="717122" y="207807"/>
                  </a:lnTo>
                  <a:lnTo>
                    <a:pt x="650149" y="213319"/>
                  </a:lnTo>
                  <a:lnTo>
                    <a:pt x="578996" y="216750"/>
                  </a:lnTo>
                  <a:lnTo>
                    <a:pt x="504443" y="217932"/>
                  </a:lnTo>
                  <a:lnTo>
                    <a:pt x="429891" y="216750"/>
                  </a:lnTo>
                  <a:lnTo>
                    <a:pt x="358738" y="213319"/>
                  </a:lnTo>
                  <a:lnTo>
                    <a:pt x="291765" y="207807"/>
                  </a:lnTo>
                  <a:lnTo>
                    <a:pt x="229750" y="200381"/>
                  </a:lnTo>
                  <a:lnTo>
                    <a:pt x="173474" y="191210"/>
                  </a:lnTo>
                  <a:lnTo>
                    <a:pt x="123717" y="180462"/>
                  </a:lnTo>
                  <a:lnTo>
                    <a:pt x="81258" y="168306"/>
                  </a:lnTo>
                  <a:lnTo>
                    <a:pt x="21354" y="140443"/>
                  </a:lnTo>
                  <a:lnTo>
                    <a:pt x="0" y="108966"/>
                  </a:lnTo>
                  <a:close/>
                </a:path>
              </a:pathLst>
            </a:custGeom>
            <a:ln w="28956">
              <a:solidFill>
                <a:srgbClr val="0000CC"/>
              </a:solidFill>
            </a:ln>
          </p:spPr>
          <p:txBody>
            <a:bodyPr wrap="square" lIns="0" tIns="0" rIns="0" bIns="0" rtlCol="0"/>
            <a:lstStyle/>
            <a:p>
              <a:endParaRPr/>
            </a:p>
          </p:txBody>
        </p:sp>
      </p:grpSp>
      <p:sp>
        <p:nvSpPr>
          <p:cNvPr id="27" name="object 27"/>
          <p:cNvSpPr txBox="1"/>
          <p:nvPr/>
        </p:nvSpPr>
        <p:spPr>
          <a:xfrm>
            <a:off x="7017257" y="3962527"/>
            <a:ext cx="2040889" cy="239395"/>
          </a:xfrm>
          <a:prstGeom prst="rect">
            <a:avLst/>
          </a:prstGeom>
        </p:spPr>
        <p:txBody>
          <a:bodyPr vert="horz" wrap="square" lIns="0" tIns="12700" rIns="0" bIns="0" rtlCol="0">
            <a:spAutoFit/>
          </a:bodyPr>
          <a:lstStyle/>
          <a:p>
            <a:pPr marL="12700">
              <a:lnSpc>
                <a:spcPct val="100000"/>
              </a:lnSpc>
              <a:spcBef>
                <a:spcPts val="100"/>
              </a:spcBef>
            </a:pPr>
            <a:r>
              <a:rPr sz="1400" b="1" spc="-155" dirty="0">
                <a:solidFill>
                  <a:srgbClr val="0000CC"/>
                </a:solidFill>
                <a:latin typeface="Arial"/>
                <a:cs typeface="Arial"/>
              </a:rPr>
              <a:t>=</a:t>
            </a:r>
            <a:r>
              <a:rPr sz="1400" b="1" spc="-60" dirty="0">
                <a:solidFill>
                  <a:srgbClr val="0000CC"/>
                </a:solidFill>
                <a:latin typeface="Arial"/>
                <a:cs typeface="Arial"/>
              </a:rPr>
              <a:t> </a:t>
            </a:r>
            <a:r>
              <a:rPr sz="1400" b="1" spc="-150" dirty="0">
                <a:solidFill>
                  <a:srgbClr val="0000CC"/>
                </a:solidFill>
                <a:latin typeface="Arial"/>
                <a:cs typeface="Arial"/>
              </a:rPr>
              <a:t>4+6+7+1+0</a:t>
            </a:r>
            <a:r>
              <a:rPr sz="1400" b="1" spc="-40" dirty="0">
                <a:solidFill>
                  <a:srgbClr val="0000CC"/>
                </a:solidFill>
                <a:latin typeface="Arial"/>
                <a:cs typeface="Arial"/>
              </a:rPr>
              <a:t> </a:t>
            </a:r>
            <a:r>
              <a:rPr sz="1400" b="1" spc="-155" dirty="0">
                <a:solidFill>
                  <a:srgbClr val="0000CC"/>
                </a:solidFill>
                <a:latin typeface="Arial"/>
                <a:cs typeface="Arial"/>
              </a:rPr>
              <a:t>=</a:t>
            </a:r>
            <a:r>
              <a:rPr sz="1400" b="1" spc="-55" dirty="0">
                <a:solidFill>
                  <a:srgbClr val="0000CC"/>
                </a:solidFill>
                <a:latin typeface="Arial"/>
                <a:cs typeface="Arial"/>
              </a:rPr>
              <a:t> </a:t>
            </a:r>
            <a:r>
              <a:rPr sz="1400" b="1" spc="-150" dirty="0">
                <a:solidFill>
                  <a:srgbClr val="0000CC"/>
                </a:solidFill>
                <a:latin typeface="Arial"/>
                <a:cs typeface="Arial"/>
              </a:rPr>
              <a:t>18</a:t>
            </a:r>
            <a:r>
              <a:rPr sz="1400" b="1" spc="-50" dirty="0">
                <a:solidFill>
                  <a:srgbClr val="0000CC"/>
                </a:solidFill>
                <a:latin typeface="Arial"/>
                <a:cs typeface="Arial"/>
              </a:rPr>
              <a:t> </a:t>
            </a:r>
            <a:r>
              <a:rPr sz="1400" dirty="0">
                <a:solidFill>
                  <a:srgbClr val="0000CC"/>
                </a:solidFill>
                <a:latin typeface="Wingdings"/>
                <a:cs typeface="Wingdings"/>
              </a:rPr>
              <a:t></a:t>
            </a:r>
            <a:r>
              <a:rPr sz="1400" spc="-20" dirty="0">
                <a:solidFill>
                  <a:srgbClr val="0000CC"/>
                </a:solidFill>
                <a:latin typeface="Times New Roman"/>
                <a:cs typeface="Times New Roman"/>
              </a:rPr>
              <a:t> </a:t>
            </a:r>
            <a:r>
              <a:rPr sz="1400" b="1" spc="-130" dirty="0">
                <a:solidFill>
                  <a:srgbClr val="0000CC"/>
                </a:solidFill>
                <a:latin typeface="Arial"/>
                <a:cs typeface="Arial"/>
              </a:rPr>
              <a:t>Medium</a:t>
            </a:r>
            <a:endParaRPr sz="1400">
              <a:latin typeface="Arial"/>
              <a:cs typeface="Arial"/>
            </a:endParaRPr>
          </a:p>
        </p:txBody>
      </p:sp>
      <p:sp>
        <p:nvSpPr>
          <p:cNvPr id="28" name="object 28"/>
          <p:cNvSpPr/>
          <p:nvPr/>
        </p:nvSpPr>
        <p:spPr>
          <a:xfrm>
            <a:off x="3584447" y="2997707"/>
            <a:ext cx="361315" cy="3167380"/>
          </a:xfrm>
          <a:custGeom>
            <a:avLst/>
            <a:gdLst/>
            <a:ahLst/>
            <a:cxnLst/>
            <a:rect l="l" t="t" r="r" b="b"/>
            <a:pathLst>
              <a:path w="361314" h="3167379">
                <a:moveTo>
                  <a:pt x="0" y="0"/>
                </a:moveTo>
                <a:lnTo>
                  <a:pt x="70276" y="2363"/>
                </a:lnTo>
                <a:lnTo>
                  <a:pt x="127682" y="8810"/>
                </a:lnTo>
                <a:lnTo>
                  <a:pt x="166395" y="18377"/>
                </a:lnTo>
                <a:lnTo>
                  <a:pt x="180593" y="30099"/>
                </a:lnTo>
                <a:lnTo>
                  <a:pt x="180593" y="1553336"/>
                </a:lnTo>
                <a:lnTo>
                  <a:pt x="194792" y="1565058"/>
                </a:lnTo>
                <a:lnTo>
                  <a:pt x="233505" y="1574625"/>
                </a:lnTo>
                <a:lnTo>
                  <a:pt x="290911" y="1581072"/>
                </a:lnTo>
                <a:lnTo>
                  <a:pt x="361188" y="1583435"/>
                </a:lnTo>
                <a:lnTo>
                  <a:pt x="290911" y="1585799"/>
                </a:lnTo>
                <a:lnTo>
                  <a:pt x="233505" y="1592246"/>
                </a:lnTo>
                <a:lnTo>
                  <a:pt x="194792" y="1601813"/>
                </a:lnTo>
                <a:lnTo>
                  <a:pt x="180593" y="1613534"/>
                </a:lnTo>
                <a:lnTo>
                  <a:pt x="180593" y="3136772"/>
                </a:lnTo>
                <a:lnTo>
                  <a:pt x="166395" y="3148489"/>
                </a:lnTo>
                <a:lnTo>
                  <a:pt x="127682" y="3158056"/>
                </a:lnTo>
                <a:lnTo>
                  <a:pt x="70276" y="3164506"/>
                </a:lnTo>
                <a:lnTo>
                  <a:pt x="0" y="3166872"/>
                </a:lnTo>
              </a:path>
            </a:pathLst>
          </a:custGeom>
          <a:ln w="9144">
            <a:solidFill>
              <a:srgbClr val="000000"/>
            </a:solidFill>
          </a:ln>
        </p:spPr>
        <p:txBody>
          <a:bodyPr wrap="square" lIns="0" tIns="0" rIns="0" bIns="0" rtlCol="0"/>
          <a:lstStyle/>
          <a:p>
            <a:endParaRPr/>
          </a:p>
        </p:txBody>
      </p:sp>
      <p:sp>
        <p:nvSpPr>
          <p:cNvPr id="29" name="object 29"/>
          <p:cNvSpPr txBox="1"/>
          <p:nvPr/>
        </p:nvSpPr>
        <p:spPr>
          <a:xfrm>
            <a:off x="3231895" y="2161489"/>
            <a:ext cx="2291715" cy="240029"/>
          </a:xfrm>
          <a:prstGeom prst="rect">
            <a:avLst/>
          </a:prstGeom>
        </p:spPr>
        <p:txBody>
          <a:bodyPr vert="horz" wrap="square" lIns="0" tIns="13335" rIns="0" bIns="0" rtlCol="0">
            <a:spAutoFit/>
          </a:bodyPr>
          <a:lstStyle/>
          <a:p>
            <a:pPr marL="12700">
              <a:lnSpc>
                <a:spcPct val="100000"/>
              </a:lnSpc>
              <a:spcBef>
                <a:spcPts val="105"/>
              </a:spcBef>
            </a:pPr>
            <a:r>
              <a:rPr sz="1400" b="1" u="sng" spc="-135" dirty="0">
                <a:uFill>
                  <a:solidFill>
                    <a:srgbClr val="000000"/>
                  </a:solidFill>
                </a:uFill>
                <a:latin typeface="Arial"/>
                <a:cs typeface="Arial"/>
              </a:rPr>
              <a:t>Attack</a:t>
            </a:r>
            <a:r>
              <a:rPr sz="1400" b="1" u="sng" spc="-10" dirty="0">
                <a:uFill>
                  <a:solidFill>
                    <a:srgbClr val="000000"/>
                  </a:solidFill>
                </a:uFill>
                <a:latin typeface="Arial"/>
                <a:cs typeface="Arial"/>
              </a:rPr>
              <a:t> </a:t>
            </a:r>
            <a:r>
              <a:rPr sz="1400" b="1" u="sng" spc="-120" dirty="0">
                <a:uFill>
                  <a:solidFill>
                    <a:srgbClr val="000000"/>
                  </a:solidFill>
                </a:uFill>
                <a:latin typeface="Arial"/>
                <a:cs typeface="Arial"/>
              </a:rPr>
              <a:t>potential-</a:t>
            </a:r>
            <a:r>
              <a:rPr sz="1400" b="1" u="sng" spc="-155" dirty="0">
                <a:uFill>
                  <a:solidFill>
                    <a:srgbClr val="000000"/>
                  </a:solidFill>
                </a:uFill>
                <a:latin typeface="Arial"/>
                <a:cs typeface="Arial"/>
              </a:rPr>
              <a:t>based</a:t>
            </a:r>
            <a:r>
              <a:rPr sz="1400" b="1" u="sng" spc="-40" dirty="0">
                <a:uFill>
                  <a:solidFill>
                    <a:srgbClr val="000000"/>
                  </a:solidFill>
                </a:uFill>
                <a:latin typeface="Arial"/>
                <a:cs typeface="Arial"/>
              </a:rPr>
              <a:t> </a:t>
            </a:r>
            <a:r>
              <a:rPr sz="1400" b="1" u="sng" spc="-114" dirty="0">
                <a:uFill>
                  <a:solidFill>
                    <a:srgbClr val="000000"/>
                  </a:solidFill>
                </a:uFill>
                <a:latin typeface="Arial"/>
                <a:cs typeface="Arial"/>
              </a:rPr>
              <a:t>approach</a:t>
            </a:r>
            <a:endParaRPr sz="1400">
              <a:latin typeface="Arial"/>
              <a:cs typeface="Arial"/>
            </a:endParaRPr>
          </a:p>
        </p:txBody>
      </p:sp>
      <p:graphicFrame>
        <p:nvGraphicFramePr>
          <p:cNvPr id="30" name="object 30"/>
          <p:cNvGraphicFramePr>
            <a:graphicFrameLocks noGrp="1"/>
          </p:cNvGraphicFramePr>
          <p:nvPr>
            <p:extLst>
              <p:ext uri="{D42A27DB-BD31-4B8C-83A1-F6EECF244321}">
                <p14:modId xmlns:p14="http://schemas.microsoft.com/office/powerpoint/2010/main" val="2013705548"/>
              </p:ext>
            </p:extLst>
          </p:nvPr>
        </p:nvGraphicFramePr>
        <p:xfrm>
          <a:off x="4037838" y="5346493"/>
          <a:ext cx="5760085" cy="1391920"/>
        </p:xfrm>
        <a:graphic>
          <a:graphicData uri="http://schemas.openxmlformats.org/drawingml/2006/table">
            <a:tbl>
              <a:tblPr firstRow="1" bandRow="1">
                <a:tableStyleId>{2D5ABB26-0587-4C30-8999-92F81FD0307C}</a:tableStyleId>
              </a:tblPr>
              <a:tblGrid>
                <a:gridCol w="1296035">
                  <a:extLst>
                    <a:ext uri="{9D8B030D-6E8A-4147-A177-3AD203B41FA5}">
                      <a16:colId xmlns:a16="http://schemas.microsoft.com/office/drawing/2014/main" val="20000"/>
                    </a:ext>
                  </a:extLst>
                </a:gridCol>
                <a:gridCol w="4464050">
                  <a:extLst>
                    <a:ext uri="{9D8B030D-6E8A-4147-A177-3AD203B41FA5}">
                      <a16:colId xmlns:a16="http://schemas.microsoft.com/office/drawing/2014/main" val="20001"/>
                    </a:ext>
                  </a:extLst>
                </a:gridCol>
              </a:tblGrid>
              <a:tr h="209550">
                <a:tc>
                  <a:txBody>
                    <a:bodyPr/>
                    <a:lstStyle/>
                    <a:p>
                      <a:pPr algn="ctr">
                        <a:lnSpc>
                          <a:spcPct val="100000"/>
                        </a:lnSpc>
                        <a:spcBef>
                          <a:spcPts val="170"/>
                        </a:spcBef>
                      </a:pPr>
                      <a:r>
                        <a:rPr sz="1100" spc="-10" dirty="0">
                          <a:solidFill>
                            <a:srgbClr val="FFFFFF"/>
                          </a:solidFill>
                          <a:latin typeface="Arial MT"/>
                          <a:cs typeface="Arial MT"/>
                        </a:rPr>
                        <a:t>Element</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tc>
                  <a:txBody>
                    <a:bodyPr/>
                    <a:lstStyle/>
                    <a:p>
                      <a:pPr marL="635" algn="ctr">
                        <a:lnSpc>
                          <a:spcPct val="100000"/>
                        </a:lnSpc>
                        <a:spcBef>
                          <a:spcPts val="170"/>
                        </a:spcBef>
                      </a:pPr>
                      <a:r>
                        <a:rPr sz="1100" spc="-10" dirty="0">
                          <a:solidFill>
                            <a:srgbClr val="FFFFFF"/>
                          </a:solidFill>
                          <a:latin typeface="Arial MT"/>
                          <a:cs typeface="Arial MT"/>
                        </a:rPr>
                        <a:t>Description</a:t>
                      </a:r>
                      <a:endParaRPr sz="1100" dirty="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extLst>
                  <a:ext uri="{0D108BD9-81ED-4DB2-BD59-A6C34878D82A}">
                    <a16:rowId xmlns:a16="http://schemas.microsoft.com/office/drawing/2014/main" val="10000"/>
                  </a:ext>
                </a:extLst>
              </a:tr>
              <a:tr h="208915">
                <a:tc>
                  <a:txBody>
                    <a:bodyPr/>
                    <a:lstStyle/>
                    <a:p>
                      <a:pPr marL="9525">
                        <a:lnSpc>
                          <a:spcPct val="100000"/>
                        </a:lnSpc>
                        <a:spcBef>
                          <a:spcPts val="165"/>
                        </a:spcBef>
                      </a:pPr>
                      <a:r>
                        <a:rPr sz="1100" b="1" spc="-120" dirty="0">
                          <a:latin typeface="Arial"/>
                          <a:cs typeface="Arial"/>
                        </a:rPr>
                        <a:t>Elapsed</a:t>
                      </a:r>
                      <a:r>
                        <a:rPr sz="1100" b="1" spc="-15" dirty="0">
                          <a:latin typeface="Arial"/>
                          <a:cs typeface="Arial"/>
                        </a:rPr>
                        <a:t> </a:t>
                      </a:r>
                      <a:r>
                        <a:rPr sz="1100" b="1" spc="-20" dirty="0">
                          <a:latin typeface="Arial"/>
                          <a:cs typeface="Arial"/>
                        </a:rPr>
                        <a:t>time</a:t>
                      </a:r>
                      <a:endParaRPr sz="1100">
                        <a:latin typeface="Arial"/>
                        <a:cs typeface="Arial"/>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65"/>
                        </a:spcBef>
                      </a:pPr>
                      <a:r>
                        <a:rPr sz="1100" spc="-120" dirty="0">
                          <a:latin typeface="Arial MT"/>
                          <a:cs typeface="Arial MT"/>
                        </a:rPr>
                        <a:t>Time</a:t>
                      </a:r>
                      <a:r>
                        <a:rPr sz="1100" spc="-50" dirty="0">
                          <a:latin typeface="Arial MT"/>
                          <a:cs typeface="Arial MT"/>
                        </a:rPr>
                        <a:t> </a:t>
                      </a:r>
                      <a:r>
                        <a:rPr sz="1100" spc="-90" dirty="0">
                          <a:latin typeface="Arial MT"/>
                          <a:cs typeface="Arial MT"/>
                        </a:rPr>
                        <a:t>to</a:t>
                      </a:r>
                      <a:r>
                        <a:rPr sz="1100" spc="-20" dirty="0">
                          <a:latin typeface="Arial MT"/>
                          <a:cs typeface="Arial MT"/>
                        </a:rPr>
                        <a:t> </a:t>
                      </a:r>
                      <a:r>
                        <a:rPr sz="1100" spc="-90" dirty="0">
                          <a:latin typeface="Arial MT"/>
                          <a:cs typeface="Arial MT"/>
                        </a:rPr>
                        <a:t>identify</a:t>
                      </a:r>
                      <a:r>
                        <a:rPr sz="1100" spc="-60" dirty="0">
                          <a:latin typeface="Arial MT"/>
                          <a:cs typeface="Arial MT"/>
                        </a:rPr>
                        <a:t> </a:t>
                      </a:r>
                      <a:r>
                        <a:rPr sz="1100" spc="-120" dirty="0">
                          <a:latin typeface="Arial MT"/>
                          <a:cs typeface="Arial MT"/>
                        </a:rPr>
                        <a:t>a</a:t>
                      </a:r>
                      <a:r>
                        <a:rPr sz="1100" spc="-25" dirty="0">
                          <a:latin typeface="Arial MT"/>
                          <a:cs typeface="Arial MT"/>
                        </a:rPr>
                        <a:t> </a:t>
                      </a:r>
                      <a:r>
                        <a:rPr sz="1100" spc="-90" dirty="0">
                          <a:latin typeface="Arial MT"/>
                          <a:cs typeface="Arial MT"/>
                        </a:rPr>
                        <a:t>vulnerability</a:t>
                      </a:r>
                      <a:r>
                        <a:rPr sz="1100" spc="-70" dirty="0">
                          <a:latin typeface="Arial MT"/>
                          <a:cs typeface="Arial MT"/>
                        </a:rPr>
                        <a:t> </a:t>
                      </a:r>
                      <a:r>
                        <a:rPr sz="1100" spc="-120" dirty="0">
                          <a:latin typeface="Arial MT"/>
                          <a:cs typeface="Arial MT"/>
                        </a:rPr>
                        <a:t>and</a:t>
                      </a:r>
                      <a:r>
                        <a:rPr sz="1100" spc="-30" dirty="0">
                          <a:latin typeface="Arial MT"/>
                          <a:cs typeface="Arial MT"/>
                        </a:rPr>
                        <a:t> </a:t>
                      </a:r>
                      <a:r>
                        <a:rPr sz="1100" spc="-110" dirty="0">
                          <a:latin typeface="Arial MT"/>
                          <a:cs typeface="Arial MT"/>
                        </a:rPr>
                        <a:t>develop</a:t>
                      </a:r>
                      <a:r>
                        <a:rPr sz="1100" spc="-50" dirty="0">
                          <a:latin typeface="Arial MT"/>
                          <a:cs typeface="Arial MT"/>
                        </a:rPr>
                        <a:t> </a:t>
                      </a:r>
                      <a:r>
                        <a:rPr sz="1100" spc="-120" dirty="0">
                          <a:latin typeface="Arial MT"/>
                          <a:cs typeface="Arial MT"/>
                        </a:rPr>
                        <a:t>and</a:t>
                      </a:r>
                      <a:r>
                        <a:rPr sz="1100" spc="-50" dirty="0">
                          <a:latin typeface="Arial MT"/>
                          <a:cs typeface="Arial MT"/>
                        </a:rPr>
                        <a:t> </a:t>
                      </a:r>
                      <a:r>
                        <a:rPr sz="1100" spc="-110" dirty="0">
                          <a:latin typeface="Arial MT"/>
                          <a:cs typeface="Arial MT"/>
                        </a:rPr>
                        <a:t>apply</a:t>
                      </a:r>
                      <a:r>
                        <a:rPr sz="1100" spc="-50" dirty="0">
                          <a:latin typeface="Arial MT"/>
                          <a:cs typeface="Arial MT"/>
                        </a:rPr>
                        <a:t> </a:t>
                      </a:r>
                      <a:r>
                        <a:rPr sz="1100" spc="-120" dirty="0">
                          <a:latin typeface="Arial MT"/>
                          <a:cs typeface="Arial MT"/>
                        </a:rPr>
                        <a:t>an</a:t>
                      </a:r>
                      <a:r>
                        <a:rPr sz="1100" spc="-20" dirty="0">
                          <a:latin typeface="Arial MT"/>
                          <a:cs typeface="Arial MT"/>
                        </a:rPr>
                        <a:t> </a:t>
                      </a:r>
                      <a:r>
                        <a:rPr sz="1100" spc="-10" dirty="0">
                          <a:latin typeface="Arial MT"/>
                          <a:cs typeface="Arial MT"/>
                        </a:rPr>
                        <a:t>exploit</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a:txBody>
                    <a:bodyPr/>
                    <a:lstStyle/>
                    <a:p>
                      <a:pPr marL="9525">
                        <a:lnSpc>
                          <a:spcPct val="100000"/>
                        </a:lnSpc>
                        <a:spcBef>
                          <a:spcPts val="170"/>
                        </a:spcBef>
                      </a:pPr>
                      <a:r>
                        <a:rPr sz="1100" b="1" spc="-10" dirty="0">
                          <a:latin typeface="Arial"/>
                          <a:cs typeface="Arial"/>
                        </a:rPr>
                        <a:t>Expertise</a:t>
                      </a:r>
                      <a:endParaRPr sz="1100">
                        <a:latin typeface="Arial"/>
                        <a:cs typeface="Arial"/>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70"/>
                        </a:spcBef>
                      </a:pPr>
                      <a:r>
                        <a:rPr sz="1100" spc="-100" dirty="0">
                          <a:latin typeface="Arial MT"/>
                          <a:cs typeface="Arial MT"/>
                        </a:rPr>
                        <a:t>Capabilities</a:t>
                      </a:r>
                      <a:r>
                        <a:rPr sz="1100" spc="-60" dirty="0">
                          <a:latin typeface="Arial MT"/>
                          <a:cs typeface="Arial MT"/>
                        </a:rPr>
                        <a:t> </a:t>
                      </a:r>
                      <a:r>
                        <a:rPr sz="1100" spc="-90" dirty="0">
                          <a:latin typeface="Arial MT"/>
                          <a:cs typeface="Arial MT"/>
                        </a:rPr>
                        <a:t>of</a:t>
                      </a:r>
                      <a:r>
                        <a:rPr sz="1100" spc="-10" dirty="0">
                          <a:latin typeface="Arial MT"/>
                          <a:cs typeface="Arial MT"/>
                        </a:rPr>
                        <a:t> </a:t>
                      </a:r>
                      <a:r>
                        <a:rPr sz="1100" spc="-100" dirty="0">
                          <a:latin typeface="Arial MT"/>
                          <a:cs typeface="Arial MT"/>
                        </a:rPr>
                        <a:t>the</a:t>
                      </a:r>
                      <a:r>
                        <a:rPr sz="1100" spc="-25" dirty="0">
                          <a:latin typeface="Arial MT"/>
                          <a:cs typeface="Arial MT"/>
                        </a:rPr>
                        <a:t> </a:t>
                      </a:r>
                      <a:r>
                        <a:rPr sz="1100" spc="-95" dirty="0">
                          <a:latin typeface="Arial MT"/>
                          <a:cs typeface="Arial MT"/>
                        </a:rPr>
                        <a:t>attacker,</a:t>
                      </a:r>
                      <a:r>
                        <a:rPr sz="1100" spc="-60" dirty="0">
                          <a:latin typeface="Arial MT"/>
                          <a:cs typeface="Arial MT"/>
                        </a:rPr>
                        <a:t> </a:t>
                      </a:r>
                      <a:r>
                        <a:rPr sz="1100" spc="-90" dirty="0">
                          <a:latin typeface="Arial MT"/>
                          <a:cs typeface="Arial MT"/>
                        </a:rPr>
                        <a:t>relative</a:t>
                      </a:r>
                      <a:r>
                        <a:rPr sz="1100" spc="-40" dirty="0">
                          <a:latin typeface="Arial MT"/>
                          <a:cs typeface="Arial MT"/>
                        </a:rPr>
                        <a:t> </a:t>
                      </a:r>
                      <a:r>
                        <a:rPr sz="1100" spc="-85" dirty="0">
                          <a:latin typeface="Arial MT"/>
                          <a:cs typeface="Arial MT"/>
                        </a:rPr>
                        <a:t>to</a:t>
                      </a:r>
                      <a:r>
                        <a:rPr sz="1100" spc="-20" dirty="0">
                          <a:latin typeface="Arial MT"/>
                          <a:cs typeface="Arial MT"/>
                        </a:rPr>
                        <a:t> </a:t>
                      </a:r>
                      <a:r>
                        <a:rPr sz="1100" spc="-85" dirty="0">
                          <a:latin typeface="Arial MT"/>
                          <a:cs typeface="Arial MT"/>
                        </a:rPr>
                        <a:t>their</a:t>
                      </a:r>
                      <a:r>
                        <a:rPr sz="1100" spc="-30" dirty="0">
                          <a:latin typeface="Arial MT"/>
                          <a:cs typeface="Arial MT"/>
                        </a:rPr>
                        <a:t> </a:t>
                      </a:r>
                      <a:r>
                        <a:rPr sz="1100" spc="-75" dirty="0">
                          <a:latin typeface="Arial MT"/>
                          <a:cs typeface="Arial MT"/>
                        </a:rPr>
                        <a:t>skill</a:t>
                      </a:r>
                      <a:r>
                        <a:rPr sz="1100" spc="-55" dirty="0">
                          <a:latin typeface="Arial MT"/>
                          <a:cs typeface="Arial MT"/>
                        </a:rPr>
                        <a:t> </a:t>
                      </a:r>
                      <a:r>
                        <a:rPr sz="1100" spc="-120" dirty="0">
                          <a:latin typeface="Arial MT"/>
                          <a:cs typeface="Arial MT"/>
                        </a:rPr>
                        <a:t>and</a:t>
                      </a:r>
                      <a:r>
                        <a:rPr sz="1100" spc="-20" dirty="0">
                          <a:latin typeface="Arial MT"/>
                          <a:cs typeface="Arial MT"/>
                        </a:rPr>
                        <a:t> </a:t>
                      </a:r>
                      <a:r>
                        <a:rPr sz="1100" spc="-10" dirty="0">
                          <a:latin typeface="Arial MT"/>
                          <a:cs typeface="Arial MT"/>
                        </a:rPr>
                        <a:t>experience</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9550">
                <a:tc>
                  <a:txBody>
                    <a:bodyPr/>
                    <a:lstStyle/>
                    <a:p>
                      <a:pPr marL="9525">
                        <a:lnSpc>
                          <a:spcPct val="100000"/>
                        </a:lnSpc>
                        <a:spcBef>
                          <a:spcPts val="170"/>
                        </a:spcBef>
                      </a:pPr>
                      <a:r>
                        <a:rPr sz="1100" b="1" spc="-130" dirty="0">
                          <a:latin typeface="Arial"/>
                          <a:cs typeface="Arial"/>
                        </a:rPr>
                        <a:t>Knowledge</a:t>
                      </a:r>
                      <a:r>
                        <a:rPr sz="1100" b="1" spc="-55" dirty="0">
                          <a:latin typeface="Arial"/>
                          <a:cs typeface="Arial"/>
                        </a:rPr>
                        <a:t> </a:t>
                      </a:r>
                      <a:r>
                        <a:rPr sz="1100" b="1" spc="-100" dirty="0">
                          <a:latin typeface="Arial"/>
                          <a:cs typeface="Arial"/>
                        </a:rPr>
                        <a:t>of</a:t>
                      </a:r>
                      <a:r>
                        <a:rPr sz="1100" b="1" spc="-45" dirty="0">
                          <a:latin typeface="Arial"/>
                          <a:cs typeface="Arial"/>
                        </a:rPr>
                        <a:t> </a:t>
                      </a:r>
                      <a:r>
                        <a:rPr sz="1100" b="1" spc="-105" dirty="0">
                          <a:latin typeface="Arial"/>
                          <a:cs typeface="Arial"/>
                        </a:rPr>
                        <a:t>the</a:t>
                      </a:r>
                      <a:r>
                        <a:rPr sz="1100" b="1" spc="-25" dirty="0">
                          <a:latin typeface="Arial"/>
                          <a:cs typeface="Arial"/>
                        </a:rPr>
                        <a:t> </a:t>
                      </a:r>
                      <a:r>
                        <a:rPr sz="1100" b="1" spc="-20" dirty="0">
                          <a:latin typeface="Arial"/>
                          <a:cs typeface="Arial"/>
                        </a:rPr>
                        <a:t>item</a:t>
                      </a:r>
                      <a:endParaRPr sz="1100">
                        <a:latin typeface="Arial"/>
                        <a:cs typeface="Arial"/>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70"/>
                        </a:spcBef>
                      </a:pPr>
                      <a:r>
                        <a:rPr sz="1100" spc="-125" dirty="0">
                          <a:latin typeface="Arial MT"/>
                          <a:cs typeface="Arial MT"/>
                        </a:rPr>
                        <a:t>Amount</a:t>
                      </a:r>
                      <a:r>
                        <a:rPr sz="1100" spc="-45" dirty="0">
                          <a:latin typeface="Arial MT"/>
                          <a:cs typeface="Arial MT"/>
                        </a:rPr>
                        <a:t> </a:t>
                      </a:r>
                      <a:r>
                        <a:rPr sz="1100" spc="-85" dirty="0">
                          <a:latin typeface="Arial MT"/>
                          <a:cs typeface="Arial MT"/>
                        </a:rPr>
                        <a:t>of</a:t>
                      </a:r>
                      <a:r>
                        <a:rPr sz="1100" spc="-20" dirty="0">
                          <a:latin typeface="Arial MT"/>
                          <a:cs typeface="Arial MT"/>
                        </a:rPr>
                        <a:t> </a:t>
                      </a:r>
                      <a:r>
                        <a:rPr sz="1100" spc="-100" dirty="0">
                          <a:latin typeface="Arial MT"/>
                          <a:cs typeface="Arial MT"/>
                        </a:rPr>
                        <a:t>information</a:t>
                      </a:r>
                      <a:r>
                        <a:rPr sz="1100" spc="-55" dirty="0">
                          <a:latin typeface="Arial MT"/>
                          <a:cs typeface="Arial MT"/>
                        </a:rPr>
                        <a:t> </a:t>
                      </a:r>
                      <a:r>
                        <a:rPr sz="1100" spc="-100" dirty="0">
                          <a:latin typeface="Arial MT"/>
                          <a:cs typeface="Arial MT"/>
                        </a:rPr>
                        <a:t>the</a:t>
                      </a:r>
                      <a:r>
                        <a:rPr sz="1100" spc="-25" dirty="0">
                          <a:latin typeface="Arial MT"/>
                          <a:cs typeface="Arial MT"/>
                        </a:rPr>
                        <a:t> </a:t>
                      </a:r>
                      <a:r>
                        <a:rPr sz="1100" spc="-100" dirty="0">
                          <a:latin typeface="Arial MT"/>
                          <a:cs typeface="Arial MT"/>
                        </a:rPr>
                        <a:t>attacker</a:t>
                      </a:r>
                      <a:r>
                        <a:rPr sz="1100" spc="-40" dirty="0">
                          <a:latin typeface="Arial MT"/>
                          <a:cs typeface="Arial MT"/>
                        </a:rPr>
                        <a:t> </a:t>
                      </a:r>
                      <a:r>
                        <a:rPr sz="1100" spc="-114" dirty="0">
                          <a:latin typeface="Arial MT"/>
                          <a:cs typeface="Arial MT"/>
                        </a:rPr>
                        <a:t>can</a:t>
                      </a:r>
                      <a:r>
                        <a:rPr sz="1100" spc="-40" dirty="0">
                          <a:latin typeface="Arial MT"/>
                          <a:cs typeface="Arial MT"/>
                        </a:rPr>
                        <a:t> </a:t>
                      </a:r>
                      <a:r>
                        <a:rPr sz="1100" spc="-10" dirty="0">
                          <a:latin typeface="Arial MT"/>
                          <a:cs typeface="Arial MT"/>
                        </a:rPr>
                        <a:t>acquire</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44805">
                <a:tc>
                  <a:txBody>
                    <a:bodyPr/>
                    <a:lstStyle/>
                    <a:p>
                      <a:pPr marL="9525">
                        <a:lnSpc>
                          <a:spcPct val="100000"/>
                        </a:lnSpc>
                        <a:spcBef>
                          <a:spcPts val="700"/>
                        </a:spcBef>
                      </a:pPr>
                      <a:r>
                        <a:rPr sz="1100" b="1" spc="-135" dirty="0">
                          <a:latin typeface="Arial"/>
                          <a:cs typeface="Arial"/>
                        </a:rPr>
                        <a:t>Window</a:t>
                      </a:r>
                      <a:r>
                        <a:rPr sz="1100" b="1" spc="-60" dirty="0">
                          <a:latin typeface="Arial"/>
                          <a:cs typeface="Arial"/>
                        </a:rPr>
                        <a:t> </a:t>
                      </a:r>
                      <a:r>
                        <a:rPr sz="1100" b="1" spc="-100" dirty="0">
                          <a:latin typeface="Arial"/>
                          <a:cs typeface="Arial"/>
                        </a:rPr>
                        <a:t>of</a:t>
                      </a:r>
                      <a:r>
                        <a:rPr sz="1100" b="1" spc="-25" dirty="0">
                          <a:latin typeface="Arial"/>
                          <a:cs typeface="Arial"/>
                        </a:rPr>
                        <a:t> </a:t>
                      </a:r>
                      <a:r>
                        <a:rPr sz="1100" b="1" spc="-80" dirty="0">
                          <a:latin typeface="Arial"/>
                          <a:cs typeface="Arial"/>
                        </a:rPr>
                        <a:t>opportunity</a:t>
                      </a:r>
                      <a:endParaRPr sz="1100">
                        <a:latin typeface="Arial"/>
                        <a:cs typeface="Arial"/>
                      </a:endParaRPr>
                    </a:p>
                  </a:txBody>
                  <a:tcPr marL="0" marR="0" marT="889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marR="102870">
                        <a:lnSpc>
                          <a:spcPct val="100000"/>
                        </a:lnSpc>
                      </a:pPr>
                      <a:r>
                        <a:rPr sz="1100" spc="-110" dirty="0">
                          <a:latin typeface="Arial MT"/>
                          <a:cs typeface="Arial MT"/>
                        </a:rPr>
                        <a:t>Discover</a:t>
                      </a:r>
                      <a:r>
                        <a:rPr sz="1100" spc="-60" dirty="0">
                          <a:latin typeface="Arial MT"/>
                          <a:cs typeface="Arial MT"/>
                        </a:rPr>
                        <a:t> </a:t>
                      </a:r>
                      <a:r>
                        <a:rPr sz="1100" spc="-100" dirty="0">
                          <a:latin typeface="Arial MT"/>
                          <a:cs typeface="Arial MT"/>
                        </a:rPr>
                        <a:t>the</a:t>
                      </a:r>
                      <a:r>
                        <a:rPr sz="1100" spc="-35" dirty="0">
                          <a:latin typeface="Arial MT"/>
                          <a:cs typeface="Arial MT"/>
                        </a:rPr>
                        <a:t> </a:t>
                      </a:r>
                      <a:r>
                        <a:rPr sz="1100" spc="-85" dirty="0">
                          <a:latin typeface="Arial MT"/>
                          <a:cs typeface="Arial MT"/>
                        </a:rPr>
                        <a:t>target,</a:t>
                      </a:r>
                      <a:r>
                        <a:rPr sz="1100" spc="-30" dirty="0">
                          <a:latin typeface="Arial MT"/>
                          <a:cs typeface="Arial MT"/>
                        </a:rPr>
                        <a:t> </a:t>
                      </a:r>
                      <a:r>
                        <a:rPr sz="1100" spc="-110" dirty="0">
                          <a:latin typeface="Arial MT"/>
                          <a:cs typeface="Arial MT"/>
                        </a:rPr>
                        <a:t>access</a:t>
                      </a:r>
                      <a:r>
                        <a:rPr sz="1100" spc="-60" dirty="0">
                          <a:latin typeface="Arial MT"/>
                          <a:cs typeface="Arial MT"/>
                        </a:rPr>
                        <a:t> </a:t>
                      </a:r>
                      <a:r>
                        <a:rPr sz="1100" spc="-85" dirty="0">
                          <a:latin typeface="Arial MT"/>
                          <a:cs typeface="Arial MT"/>
                        </a:rPr>
                        <a:t>to</a:t>
                      </a:r>
                      <a:r>
                        <a:rPr sz="1100" spc="-30" dirty="0">
                          <a:latin typeface="Arial MT"/>
                          <a:cs typeface="Arial MT"/>
                        </a:rPr>
                        <a:t> </a:t>
                      </a:r>
                      <a:r>
                        <a:rPr sz="1100" spc="-120" dirty="0">
                          <a:latin typeface="Arial MT"/>
                          <a:cs typeface="Arial MT"/>
                        </a:rPr>
                        <a:t>a</a:t>
                      </a:r>
                      <a:r>
                        <a:rPr sz="1100" spc="-20" dirty="0">
                          <a:latin typeface="Arial MT"/>
                          <a:cs typeface="Arial MT"/>
                        </a:rPr>
                        <a:t> </a:t>
                      </a:r>
                      <a:r>
                        <a:rPr sz="1100" spc="-85" dirty="0">
                          <a:latin typeface="Arial MT"/>
                          <a:cs typeface="Arial MT"/>
                        </a:rPr>
                        <a:t>target,</a:t>
                      </a:r>
                      <a:r>
                        <a:rPr sz="1100" spc="-45" dirty="0">
                          <a:latin typeface="Arial MT"/>
                          <a:cs typeface="Arial MT"/>
                        </a:rPr>
                        <a:t> </a:t>
                      </a:r>
                      <a:r>
                        <a:rPr sz="1100" spc="-95" dirty="0">
                          <a:latin typeface="Arial MT"/>
                          <a:cs typeface="Arial MT"/>
                        </a:rPr>
                        <a:t>exploit</a:t>
                      </a:r>
                      <a:r>
                        <a:rPr sz="1100" spc="-50" dirty="0">
                          <a:latin typeface="Arial MT"/>
                          <a:cs typeface="Arial MT"/>
                        </a:rPr>
                        <a:t> </a:t>
                      </a:r>
                      <a:r>
                        <a:rPr sz="1100" spc="-120" dirty="0">
                          <a:latin typeface="Arial MT"/>
                          <a:cs typeface="Arial MT"/>
                        </a:rPr>
                        <a:t>works</a:t>
                      </a:r>
                      <a:r>
                        <a:rPr sz="1100" spc="-45" dirty="0">
                          <a:latin typeface="Arial MT"/>
                          <a:cs typeface="Arial MT"/>
                        </a:rPr>
                        <a:t> </a:t>
                      </a:r>
                      <a:r>
                        <a:rPr sz="1100" spc="-120" dirty="0">
                          <a:latin typeface="Arial MT"/>
                          <a:cs typeface="Arial MT"/>
                        </a:rPr>
                        <a:t>on</a:t>
                      </a:r>
                      <a:r>
                        <a:rPr sz="1100" spc="-15" dirty="0">
                          <a:latin typeface="Arial MT"/>
                          <a:cs typeface="Arial MT"/>
                        </a:rPr>
                        <a:t> </a:t>
                      </a:r>
                      <a:r>
                        <a:rPr sz="1100" spc="-100" dirty="0">
                          <a:latin typeface="Arial MT"/>
                          <a:cs typeface="Arial MT"/>
                        </a:rPr>
                        <a:t>the</a:t>
                      </a:r>
                      <a:r>
                        <a:rPr sz="1100" spc="-35" dirty="0">
                          <a:latin typeface="Arial MT"/>
                          <a:cs typeface="Arial MT"/>
                        </a:rPr>
                        <a:t> </a:t>
                      </a:r>
                      <a:r>
                        <a:rPr sz="1100" spc="-85" dirty="0">
                          <a:latin typeface="Arial MT"/>
                          <a:cs typeface="Arial MT"/>
                        </a:rPr>
                        <a:t>target,</a:t>
                      </a:r>
                      <a:r>
                        <a:rPr sz="1100" spc="-45" dirty="0">
                          <a:latin typeface="Arial MT"/>
                          <a:cs typeface="Arial MT"/>
                        </a:rPr>
                        <a:t> </a:t>
                      </a:r>
                      <a:r>
                        <a:rPr sz="1100" spc="-105" dirty="0">
                          <a:latin typeface="Arial MT"/>
                          <a:cs typeface="Arial MT"/>
                        </a:rPr>
                        <a:t>time</a:t>
                      </a:r>
                      <a:r>
                        <a:rPr sz="1100" spc="-45" dirty="0">
                          <a:latin typeface="Arial MT"/>
                          <a:cs typeface="Arial MT"/>
                        </a:rPr>
                        <a:t> </a:t>
                      </a:r>
                      <a:r>
                        <a:rPr sz="1100" spc="-90" dirty="0">
                          <a:latin typeface="Arial MT"/>
                          <a:cs typeface="Arial MT"/>
                        </a:rPr>
                        <a:t>to</a:t>
                      </a:r>
                      <a:r>
                        <a:rPr sz="1100" spc="-20" dirty="0">
                          <a:latin typeface="Arial MT"/>
                          <a:cs typeface="Arial MT"/>
                        </a:rPr>
                        <a:t> </a:t>
                      </a:r>
                      <a:r>
                        <a:rPr sz="1100" spc="-110" dirty="0">
                          <a:latin typeface="Arial MT"/>
                          <a:cs typeface="Arial MT"/>
                        </a:rPr>
                        <a:t>perform</a:t>
                      </a:r>
                      <a:r>
                        <a:rPr sz="1100" spc="-40" dirty="0">
                          <a:latin typeface="Arial MT"/>
                          <a:cs typeface="Arial MT"/>
                        </a:rPr>
                        <a:t> </a:t>
                      </a:r>
                      <a:r>
                        <a:rPr sz="1100" spc="-25" dirty="0">
                          <a:latin typeface="Arial MT"/>
                          <a:cs typeface="Arial MT"/>
                        </a:rPr>
                        <a:t>the </a:t>
                      </a:r>
                      <a:r>
                        <a:rPr sz="1100" spc="-100" dirty="0">
                          <a:latin typeface="Arial MT"/>
                          <a:cs typeface="Arial MT"/>
                        </a:rPr>
                        <a:t>attack</a:t>
                      </a:r>
                      <a:r>
                        <a:rPr sz="1100" spc="-60" dirty="0">
                          <a:latin typeface="Arial MT"/>
                          <a:cs typeface="Arial MT"/>
                        </a:rPr>
                        <a:t> </a:t>
                      </a:r>
                      <a:r>
                        <a:rPr sz="1100" spc="-114" dirty="0">
                          <a:latin typeface="Arial MT"/>
                          <a:cs typeface="Arial MT"/>
                        </a:rPr>
                        <a:t>on</a:t>
                      </a:r>
                      <a:r>
                        <a:rPr sz="1100" spc="-45" dirty="0">
                          <a:latin typeface="Arial MT"/>
                          <a:cs typeface="Arial MT"/>
                        </a:rPr>
                        <a:t> </a:t>
                      </a:r>
                      <a:r>
                        <a:rPr sz="1100" spc="-120" dirty="0">
                          <a:latin typeface="Arial MT"/>
                          <a:cs typeface="Arial MT"/>
                        </a:rPr>
                        <a:t>a</a:t>
                      </a:r>
                      <a:r>
                        <a:rPr sz="1100" spc="-40" dirty="0">
                          <a:latin typeface="Arial MT"/>
                          <a:cs typeface="Arial MT"/>
                        </a:rPr>
                        <a:t> </a:t>
                      </a:r>
                      <a:r>
                        <a:rPr sz="1100" spc="-10" dirty="0">
                          <a:latin typeface="Arial MT"/>
                          <a:cs typeface="Arial MT"/>
                        </a:rPr>
                        <a:t>target</a:t>
                      </a:r>
                      <a:endParaRPr sz="11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9550">
                <a:tc>
                  <a:txBody>
                    <a:bodyPr/>
                    <a:lstStyle/>
                    <a:p>
                      <a:pPr marL="9525">
                        <a:lnSpc>
                          <a:spcPct val="100000"/>
                        </a:lnSpc>
                        <a:spcBef>
                          <a:spcPts val="170"/>
                        </a:spcBef>
                      </a:pPr>
                      <a:r>
                        <a:rPr sz="1100" b="1" spc="-10" dirty="0">
                          <a:latin typeface="Arial"/>
                          <a:cs typeface="Arial"/>
                        </a:rPr>
                        <a:t>Equipment</a:t>
                      </a:r>
                      <a:endParaRPr sz="1100">
                        <a:latin typeface="Arial"/>
                        <a:cs typeface="Arial"/>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70"/>
                        </a:spcBef>
                      </a:pPr>
                      <a:r>
                        <a:rPr sz="1100" spc="-114" dirty="0">
                          <a:latin typeface="Arial MT"/>
                          <a:cs typeface="Arial MT"/>
                        </a:rPr>
                        <a:t>Tools</a:t>
                      </a:r>
                      <a:r>
                        <a:rPr sz="1100" spc="-40" dirty="0">
                          <a:latin typeface="Arial MT"/>
                          <a:cs typeface="Arial MT"/>
                        </a:rPr>
                        <a:t> </a:t>
                      </a:r>
                      <a:r>
                        <a:rPr sz="1100" spc="-100" dirty="0">
                          <a:latin typeface="Arial MT"/>
                          <a:cs typeface="Arial MT"/>
                        </a:rPr>
                        <a:t>the</a:t>
                      </a:r>
                      <a:r>
                        <a:rPr sz="1100" spc="-30" dirty="0">
                          <a:latin typeface="Arial MT"/>
                          <a:cs typeface="Arial MT"/>
                        </a:rPr>
                        <a:t> </a:t>
                      </a:r>
                      <a:r>
                        <a:rPr sz="1100" spc="-100" dirty="0">
                          <a:latin typeface="Arial MT"/>
                          <a:cs typeface="Arial MT"/>
                        </a:rPr>
                        <a:t>attacker</a:t>
                      </a:r>
                      <a:r>
                        <a:rPr sz="1100" spc="-40" dirty="0">
                          <a:latin typeface="Arial MT"/>
                          <a:cs typeface="Arial MT"/>
                        </a:rPr>
                        <a:t> </a:t>
                      </a:r>
                      <a:r>
                        <a:rPr sz="1100" spc="-114" dirty="0">
                          <a:latin typeface="Arial MT"/>
                          <a:cs typeface="Arial MT"/>
                        </a:rPr>
                        <a:t>has</a:t>
                      </a:r>
                      <a:r>
                        <a:rPr sz="1100" spc="-40" dirty="0">
                          <a:latin typeface="Arial MT"/>
                          <a:cs typeface="Arial MT"/>
                        </a:rPr>
                        <a:t> </a:t>
                      </a:r>
                      <a:r>
                        <a:rPr sz="1100" spc="-100" dirty="0">
                          <a:latin typeface="Arial MT"/>
                          <a:cs typeface="Arial MT"/>
                        </a:rPr>
                        <a:t>available</a:t>
                      </a:r>
                      <a:r>
                        <a:rPr sz="1100" spc="-55" dirty="0">
                          <a:latin typeface="Arial MT"/>
                          <a:cs typeface="Arial MT"/>
                        </a:rPr>
                        <a:t> </a:t>
                      </a:r>
                      <a:r>
                        <a:rPr sz="1100" spc="-85" dirty="0">
                          <a:latin typeface="Arial MT"/>
                          <a:cs typeface="Arial MT"/>
                        </a:rPr>
                        <a:t>to</a:t>
                      </a:r>
                      <a:r>
                        <a:rPr sz="1100" spc="-30" dirty="0">
                          <a:latin typeface="Arial MT"/>
                          <a:cs typeface="Arial MT"/>
                        </a:rPr>
                        <a:t> </a:t>
                      </a:r>
                      <a:r>
                        <a:rPr sz="1100" spc="-110" dirty="0">
                          <a:latin typeface="Arial MT"/>
                          <a:cs typeface="Arial MT"/>
                        </a:rPr>
                        <a:t>execute</a:t>
                      </a:r>
                      <a:r>
                        <a:rPr sz="1100" spc="-40" dirty="0">
                          <a:latin typeface="Arial MT"/>
                          <a:cs typeface="Arial MT"/>
                        </a:rPr>
                        <a:t> </a:t>
                      </a:r>
                      <a:r>
                        <a:rPr sz="1100" spc="-100" dirty="0">
                          <a:latin typeface="Arial MT"/>
                          <a:cs typeface="Arial MT"/>
                        </a:rPr>
                        <a:t>the</a:t>
                      </a:r>
                      <a:r>
                        <a:rPr sz="1100" spc="-30" dirty="0">
                          <a:latin typeface="Arial MT"/>
                          <a:cs typeface="Arial MT"/>
                        </a:rPr>
                        <a:t> </a:t>
                      </a:r>
                      <a:r>
                        <a:rPr sz="1100" spc="-10" dirty="0">
                          <a:latin typeface="Arial MT"/>
                          <a:cs typeface="Arial MT"/>
                        </a:rPr>
                        <a:t>attack</a:t>
                      </a:r>
                      <a:endParaRPr sz="1100" dirty="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31" name="object 31"/>
          <p:cNvSpPr txBox="1"/>
          <p:nvPr/>
        </p:nvSpPr>
        <p:spPr>
          <a:xfrm>
            <a:off x="6631305" y="1018793"/>
            <a:ext cx="1981200" cy="635000"/>
          </a:xfrm>
          <a:prstGeom prst="rect">
            <a:avLst/>
          </a:prstGeom>
        </p:spPr>
        <p:txBody>
          <a:bodyPr vert="horz" wrap="square" lIns="0" tIns="12065" rIns="0" bIns="0" rtlCol="0">
            <a:spAutoFit/>
          </a:bodyPr>
          <a:lstStyle/>
          <a:p>
            <a:pPr marL="12700">
              <a:lnSpc>
                <a:spcPct val="100000"/>
              </a:lnSpc>
              <a:spcBef>
                <a:spcPts val="95"/>
              </a:spcBef>
            </a:pPr>
            <a:r>
              <a:rPr sz="1000" i="1" spc="-80" dirty="0">
                <a:solidFill>
                  <a:srgbClr val="252525"/>
                </a:solidFill>
                <a:latin typeface="Arial"/>
                <a:cs typeface="Arial"/>
              </a:rPr>
              <a:t>*</a:t>
            </a:r>
            <a:r>
              <a:rPr sz="1000" i="1" spc="-10" dirty="0">
                <a:solidFill>
                  <a:srgbClr val="252525"/>
                </a:solidFill>
                <a:latin typeface="Arial"/>
                <a:cs typeface="Arial"/>
              </a:rPr>
              <a:t> </a:t>
            </a:r>
            <a:r>
              <a:rPr sz="1000" i="1" spc="-100" dirty="0">
                <a:solidFill>
                  <a:srgbClr val="252525"/>
                </a:solidFill>
                <a:latin typeface="Arial"/>
                <a:cs typeface="Arial"/>
              </a:rPr>
              <a:t>Kinds</a:t>
            </a:r>
            <a:r>
              <a:rPr sz="1000" i="1" spc="-15" dirty="0">
                <a:solidFill>
                  <a:srgbClr val="252525"/>
                </a:solidFill>
                <a:latin typeface="Arial"/>
                <a:cs typeface="Arial"/>
              </a:rPr>
              <a:t> </a:t>
            </a:r>
            <a:r>
              <a:rPr sz="1000" i="1" spc="-80" dirty="0">
                <a:solidFill>
                  <a:srgbClr val="252525"/>
                </a:solidFill>
                <a:latin typeface="Arial"/>
                <a:cs typeface="Arial"/>
              </a:rPr>
              <a:t>of</a:t>
            </a:r>
            <a:r>
              <a:rPr sz="1000" i="1" spc="-30" dirty="0">
                <a:solidFill>
                  <a:srgbClr val="252525"/>
                </a:solidFill>
                <a:latin typeface="Arial"/>
                <a:cs typeface="Arial"/>
              </a:rPr>
              <a:t> </a:t>
            </a:r>
            <a:r>
              <a:rPr sz="1000" i="1" spc="-90" dirty="0">
                <a:solidFill>
                  <a:srgbClr val="252525"/>
                </a:solidFill>
                <a:latin typeface="Arial"/>
                <a:cs typeface="Arial"/>
              </a:rPr>
              <a:t>attack</a:t>
            </a:r>
            <a:r>
              <a:rPr sz="1000" i="1" spc="-30" dirty="0">
                <a:solidFill>
                  <a:srgbClr val="252525"/>
                </a:solidFill>
                <a:latin typeface="Arial"/>
                <a:cs typeface="Arial"/>
              </a:rPr>
              <a:t> </a:t>
            </a:r>
            <a:r>
              <a:rPr sz="1000" i="1" spc="-80" dirty="0">
                <a:solidFill>
                  <a:srgbClr val="252525"/>
                </a:solidFill>
                <a:latin typeface="Arial"/>
                <a:cs typeface="Arial"/>
              </a:rPr>
              <a:t>feasibility</a:t>
            </a:r>
            <a:r>
              <a:rPr sz="1000" i="1" dirty="0">
                <a:solidFill>
                  <a:srgbClr val="252525"/>
                </a:solidFill>
                <a:latin typeface="Arial"/>
                <a:cs typeface="Arial"/>
              </a:rPr>
              <a:t> </a:t>
            </a:r>
            <a:r>
              <a:rPr sz="1000" i="1" spc="-85" dirty="0">
                <a:solidFill>
                  <a:srgbClr val="252525"/>
                </a:solidFill>
                <a:latin typeface="Arial"/>
                <a:cs typeface="Arial"/>
              </a:rPr>
              <a:t>rating</a:t>
            </a:r>
            <a:r>
              <a:rPr sz="1000" i="1" spc="-25" dirty="0">
                <a:solidFill>
                  <a:srgbClr val="252525"/>
                </a:solidFill>
                <a:latin typeface="Arial"/>
                <a:cs typeface="Arial"/>
              </a:rPr>
              <a:t> </a:t>
            </a:r>
            <a:r>
              <a:rPr sz="1000" i="1" spc="-70" dirty="0">
                <a:solidFill>
                  <a:srgbClr val="252525"/>
                </a:solidFill>
                <a:latin typeface="Arial"/>
                <a:cs typeface="Arial"/>
              </a:rPr>
              <a:t>approach</a:t>
            </a:r>
            <a:endParaRPr sz="1000">
              <a:latin typeface="Arial"/>
              <a:cs typeface="Arial"/>
            </a:endParaRPr>
          </a:p>
          <a:p>
            <a:pPr marL="75565" indent="-62865">
              <a:lnSpc>
                <a:spcPct val="100000"/>
              </a:lnSpc>
              <a:buChar char="-"/>
              <a:tabLst>
                <a:tab pos="75565" algn="l"/>
              </a:tabLst>
            </a:pPr>
            <a:r>
              <a:rPr sz="1000" i="1" spc="-95" dirty="0">
                <a:solidFill>
                  <a:srgbClr val="252525"/>
                </a:solidFill>
                <a:latin typeface="Arial"/>
                <a:cs typeface="Arial"/>
              </a:rPr>
              <a:t>Attack</a:t>
            </a:r>
            <a:r>
              <a:rPr sz="1000" i="1" spc="30" dirty="0">
                <a:solidFill>
                  <a:srgbClr val="252525"/>
                </a:solidFill>
                <a:latin typeface="Arial"/>
                <a:cs typeface="Arial"/>
              </a:rPr>
              <a:t> </a:t>
            </a:r>
            <a:r>
              <a:rPr sz="1000" i="1" spc="-85" dirty="0">
                <a:solidFill>
                  <a:srgbClr val="252525"/>
                </a:solidFill>
                <a:latin typeface="Arial"/>
                <a:cs typeface="Arial"/>
              </a:rPr>
              <a:t>potential-</a:t>
            </a:r>
            <a:r>
              <a:rPr sz="1000" i="1" spc="-110" dirty="0">
                <a:solidFill>
                  <a:srgbClr val="252525"/>
                </a:solidFill>
                <a:latin typeface="Arial"/>
                <a:cs typeface="Arial"/>
              </a:rPr>
              <a:t>based</a:t>
            </a:r>
            <a:r>
              <a:rPr sz="1000" i="1" spc="-30" dirty="0">
                <a:solidFill>
                  <a:srgbClr val="252525"/>
                </a:solidFill>
                <a:latin typeface="Arial"/>
                <a:cs typeface="Arial"/>
              </a:rPr>
              <a:t> </a:t>
            </a:r>
            <a:r>
              <a:rPr sz="1000" i="1" spc="-10" dirty="0">
                <a:solidFill>
                  <a:srgbClr val="252525"/>
                </a:solidFill>
                <a:latin typeface="Arial"/>
                <a:cs typeface="Arial"/>
              </a:rPr>
              <a:t>approach</a:t>
            </a:r>
            <a:endParaRPr sz="1000">
              <a:latin typeface="Arial"/>
              <a:cs typeface="Arial"/>
            </a:endParaRPr>
          </a:p>
          <a:p>
            <a:pPr marL="75565" indent="-62865">
              <a:lnSpc>
                <a:spcPct val="100000"/>
              </a:lnSpc>
              <a:buChar char="-"/>
              <a:tabLst>
                <a:tab pos="75565" algn="l"/>
              </a:tabLst>
            </a:pPr>
            <a:r>
              <a:rPr sz="1000" i="1" spc="-125" dirty="0">
                <a:solidFill>
                  <a:srgbClr val="252525"/>
                </a:solidFill>
                <a:latin typeface="Arial"/>
                <a:cs typeface="Arial"/>
              </a:rPr>
              <a:t>CVSS-</a:t>
            </a:r>
            <a:r>
              <a:rPr sz="1000" i="1" spc="-105" dirty="0">
                <a:solidFill>
                  <a:srgbClr val="252525"/>
                </a:solidFill>
                <a:latin typeface="Arial"/>
                <a:cs typeface="Arial"/>
              </a:rPr>
              <a:t>based</a:t>
            </a:r>
            <a:r>
              <a:rPr sz="1000" i="1" spc="5" dirty="0">
                <a:solidFill>
                  <a:srgbClr val="252525"/>
                </a:solidFill>
                <a:latin typeface="Arial"/>
                <a:cs typeface="Arial"/>
              </a:rPr>
              <a:t> </a:t>
            </a:r>
            <a:r>
              <a:rPr sz="1000" i="1" spc="-10" dirty="0">
                <a:solidFill>
                  <a:srgbClr val="252525"/>
                </a:solidFill>
                <a:latin typeface="Arial"/>
                <a:cs typeface="Arial"/>
              </a:rPr>
              <a:t>approach</a:t>
            </a:r>
            <a:endParaRPr sz="1000">
              <a:latin typeface="Arial"/>
              <a:cs typeface="Arial"/>
            </a:endParaRPr>
          </a:p>
          <a:p>
            <a:pPr marL="75565" indent="-62865">
              <a:lnSpc>
                <a:spcPct val="100000"/>
              </a:lnSpc>
              <a:buChar char="-"/>
              <a:tabLst>
                <a:tab pos="75565" algn="l"/>
              </a:tabLst>
            </a:pPr>
            <a:r>
              <a:rPr sz="1000" i="1" spc="-90" dirty="0">
                <a:solidFill>
                  <a:srgbClr val="252525"/>
                </a:solidFill>
                <a:latin typeface="Arial"/>
                <a:cs typeface="Arial"/>
              </a:rPr>
              <a:t>attack</a:t>
            </a:r>
            <a:r>
              <a:rPr sz="1000" i="1" spc="15" dirty="0">
                <a:solidFill>
                  <a:srgbClr val="252525"/>
                </a:solidFill>
                <a:latin typeface="Arial"/>
                <a:cs typeface="Arial"/>
              </a:rPr>
              <a:t> </a:t>
            </a:r>
            <a:r>
              <a:rPr sz="1000" i="1" spc="-90" dirty="0">
                <a:solidFill>
                  <a:srgbClr val="252525"/>
                </a:solidFill>
                <a:latin typeface="Arial"/>
                <a:cs typeface="Arial"/>
              </a:rPr>
              <a:t>vector-</a:t>
            </a:r>
            <a:r>
              <a:rPr sz="1000" i="1" spc="-110" dirty="0">
                <a:solidFill>
                  <a:srgbClr val="252525"/>
                </a:solidFill>
                <a:latin typeface="Arial"/>
                <a:cs typeface="Arial"/>
              </a:rPr>
              <a:t>based</a:t>
            </a:r>
            <a:r>
              <a:rPr sz="1000" i="1" spc="-15" dirty="0">
                <a:solidFill>
                  <a:srgbClr val="252525"/>
                </a:solidFill>
                <a:latin typeface="Arial"/>
                <a:cs typeface="Arial"/>
              </a:rPr>
              <a:t> </a:t>
            </a:r>
            <a:r>
              <a:rPr sz="1000" i="1" spc="-10" dirty="0">
                <a:solidFill>
                  <a:srgbClr val="252525"/>
                </a:solidFill>
                <a:latin typeface="Arial"/>
                <a:cs typeface="Arial"/>
              </a:rPr>
              <a:t>approach</a:t>
            </a:r>
            <a:endParaRPr sz="1000">
              <a:latin typeface="Arial"/>
              <a:cs typeface="Arial"/>
            </a:endParaRPr>
          </a:p>
        </p:txBody>
      </p:sp>
      <p:sp>
        <p:nvSpPr>
          <p:cNvPr id="32" name="object 32"/>
          <p:cNvSpPr txBox="1"/>
          <p:nvPr/>
        </p:nvSpPr>
        <p:spPr>
          <a:xfrm>
            <a:off x="6631305" y="1773631"/>
            <a:ext cx="2350135" cy="489584"/>
          </a:xfrm>
          <a:prstGeom prst="rect">
            <a:avLst/>
          </a:prstGeom>
        </p:spPr>
        <p:txBody>
          <a:bodyPr vert="horz" wrap="square" lIns="0" tIns="12700" rIns="0" bIns="0" rtlCol="0">
            <a:spAutoFit/>
          </a:bodyPr>
          <a:lstStyle/>
          <a:p>
            <a:pPr marL="155575" marR="5080" indent="-143510">
              <a:lnSpc>
                <a:spcPct val="100000"/>
              </a:lnSpc>
              <a:spcBef>
                <a:spcPts val="100"/>
              </a:spcBef>
            </a:pPr>
            <a:r>
              <a:rPr sz="1050" spc="-60" dirty="0">
                <a:solidFill>
                  <a:srgbClr val="252525"/>
                </a:solidFill>
                <a:latin typeface="Wingdings"/>
                <a:cs typeface="Wingdings"/>
              </a:rPr>
              <a:t></a:t>
            </a:r>
            <a:r>
              <a:rPr sz="1050" spc="-5" dirty="0">
                <a:solidFill>
                  <a:srgbClr val="252525"/>
                </a:solidFill>
                <a:latin typeface="Times New Roman"/>
                <a:cs typeface="Times New Roman"/>
              </a:rPr>
              <a:t> </a:t>
            </a:r>
            <a:r>
              <a:rPr sz="1000" i="1" spc="-85" dirty="0">
                <a:solidFill>
                  <a:srgbClr val="252525"/>
                </a:solidFill>
                <a:latin typeface="Arial"/>
                <a:cs typeface="Arial"/>
              </a:rPr>
              <a:t>Different</a:t>
            </a:r>
            <a:r>
              <a:rPr sz="1000" i="1" spc="-35" dirty="0">
                <a:solidFill>
                  <a:srgbClr val="252525"/>
                </a:solidFill>
                <a:latin typeface="Arial"/>
                <a:cs typeface="Arial"/>
              </a:rPr>
              <a:t> </a:t>
            </a:r>
            <a:r>
              <a:rPr sz="1000" i="1" spc="-110" dirty="0">
                <a:solidFill>
                  <a:srgbClr val="252525"/>
                </a:solidFill>
                <a:latin typeface="Arial"/>
                <a:cs typeface="Arial"/>
              </a:rPr>
              <a:t>methods</a:t>
            </a:r>
            <a:r>
              <a:rPr sz="1000" i="1" spc="-40" dirty="0">
                <a:solidFill>
                  <a:srgbClr val="252525"/>
                </a:solidFill>
                <a:latin typeface="Arial"/>
                <a:cs typeface="Arial"/>
              </a:rPr>
              <a:t> </a:t>
            </a:r>
            <a:r>
              <a:rPr sz="1000" i="1" spc="-105" dirty="0">
                <a:solidFill>
                  <a:srgbClr val="252525"/>
                </a:solidFill>
                <a:latin typeface="Arial"/>
                <a:cs typeface="Arial"/>
              </a:rPr>
              <a:t>can</a:t>
            </a:r>
            <a:r>
              <a:rPr sz="1000" i="1" spc="-25" dirty="0">
                <a:solidFill>
                  <a:srgbClr val="252525"/>
                </a:solidFill>
                <a:latin typeface="Arial"/>
                <a:cs typeface="Arial"/>
              </a:rPr>
              <a:t> </a:t>
            </a:r>
            <a:r>
              <a:rPr sz="1000" i="1" spc="-95" dirty="0">
                <a:solidFill>
                  <a:srgbClr val="252525"/>
                </a:solidFill>
                <a:latin typeface="Arial"/>
                <a:cs typeface="Arial"/>
              </a:rPr>
              <a:t>lead</a:t>
            </a:r>
            <a:r>
              <a:rPr sz="1000" i="1" spc="-25" dirty="0">
                <a:solidFill>
                  <a:srgbClr val="252525"/>
                </a:solidFill>
                <a:latin typeface="Arial"/>
                <a:cs typeface="Arial"/>
              </a:rPr>
              <a:t> </a:t>
            </a:r>
            <a:r>
              <a:rPr sz="1000" i="1" spc="-80" dirty="0">
                <a:solidFill>
                  <a:srgbClr val="252525"/>
                </a:solidFill>
                <a:latin typeface="Arial"/>
                <a:cs typeface="Arial"/>
              </a:rPr>
              <a:t>to</a:t>
            </a:r>
            <a:r>
              <a:rPr sz="1000" i="1" spc="-25" dirty="0">
                <a:solidFill>
                  <a:srgbClr val="252525"/>
                </a:solidFill>
                <a:latin typeface="Arial"/>
                <a:cs typeface="Arial"/>
              </a:rPr>
              <a:t> </a:t>
            </a:r>
            <a:r>
              <a:rPr sz="1000" i="1" spc="-80" dirty="0">
                <a:solidFill>
                  <a:srgbClr val="252525"/>
                </a:solidFill>
                <a:latin typeface="Arial"/>
                <a:cs typeface="Arial"/>
              </a:rPr>
              <a:t>different</a:t>
            </a:r>
            <a:r>
              <a:rPr sz="1000" i="1" spc="-35" dirty="0">
                <a:solidFill>
                  <a:srgbClr val="252525"/>
                </a:solidFill>
                <a:latin typeface="Arial"/>
                <a:cs typeface="Arial"/>
              </a:rPr>
              <a:t> </a:t>
            </a:r>
            <a:r>
              <a:rPr sz="1000" i="1" spc="-10" dirty="0">
                <a:solidFill>
                  <a:srgbClr val="252525"/>
                </a:solidFill>
                <a:latin typeface="Arial"/>
                <a:cs typeface="Arial"/>
              </a:rPr>
              <a:t>results. </a:t>
            </a:r>
            <a:r>
              <a:rPr sz="1000" i="1" spc="-120" dirty="0">
                <a:solidFill>
                  <a:srgbClr val="252525"/>
                </a:solidFill>
                <a:latin typeface="Arial"/>
                <a:cs typeface="Arial"/>
              </a:rPr>
              <a:t>One</a:t>
            </a:r>
            <a:r>
              <a:rPr sz="1000" i="1" spc="-45" dirty="0">
                <a:solidFill>
                  <a:srgbClr val="252525"/>
                </a:solidFill>
                <a:latin typeface="Arial"/>
                <a:cs typeface="Arial"/>
              </a:rPr>
              <a:t> </a:t>
            </a:r>
            <a:r>
              <a:rPr sz="1000" i="1" spc="-110" dirty="0">
                <a:solidFill>
                  <a:srgbClr val="252525"/>
                </a:solidFill>
                <a:latin typeface="Arial"/>
                <a:cs typeface="Arial"/>
              </a:rPr>
              <a:t>method</a:t>
            </a:r>
            <a:r>
              <a:rPr sz="1000" i="1" spc="-70" dirty="0">
                <a:solidFill>
                  <a:srgbClr val="252525"/>
                </a:solidFill>
                <a:latin typeface="Arial"/>
                <a:cs typeface="Arial"/>
              </a:rPr>
              <a:t> </a:t>
            </a:r>
            <a:r>
              <a:rPr sz="1000" i="1" spc="-80" dirty="0">
                <a:solidFill>
                  <a:srgbClr val="252525"/>
                </a:solidFill>
                <a:latin typeface="Arial"/>
                <a:cs typeface="Arial"/>
              </a:rPr>
              <a:t>shall</a:t>
            </a:r>
            <a:r>
              <a:rPr sz="1000" i="1" spc="-25" dirty="0">
                <a:solidFill>
                  <a:srgbClr val="252525"/>
                </a:solidFill>
                <a:latin typeface="Arial"/>
                <a:cs typeface="Arial"/>
              </a:rPr>
              <a:t> </a:t>
            </a:r>
            <a:r>
              <a:rPr sz="1000" i="1" spc="-105" dirty="0">
                <a:solidFill>
                  <a:srgbClr val="252525"/>
                </a:solidFill>
                <a:latin typeface="Arial"/>
                <a:cs typeface="Arial"/>
              </a:rPr>
              <a:t>be</a:t>
            </a:r>
            <a:r>
              <a:rPr sz="1000" i="1" spc="-40" dirty="0">
                <a:solidFill>
                  <a:srgbClr val="252525"/>
                </a:solidFill>
                <a:latin typeface="Arial"/>
                <a:cs typeface="Arial"/>
              </a:rPr>
              <a:t> </a:t>
            </a:r>
            <a:r>
              <a:rPr sz="1000" i="1" spc="-105" dirty="0">
                <a:solidFill>
                  <a:srgbClr val="252525"/>
                </a:solidFill>
                <a:latin typeface="Arial"/>
                <a:cs typeface="Arial"/>
              </a:rPr>
              <a:t>used</a:t>
            </a:r>
            <a:r>
              <a:rPr sz="1000" i="1" spc="-55" dirty="0">
                <a:solidFill>
                  <a:srgbClr val="252525"/>
                </a:solidFill>
                <a:latin typeface="Arial"/>
                <a:cs typeface="Arial"/>
              </a:rPr>
              <a:t> </a:t>
            </a:r>
            <a:r>
              <a:rPr sz="1000" i="1" spc="-80" dirty="0">
                <a:solidFill>
                  <a:srgbClr val="252525"/>
                </a:solidFill>
                <a:latin typeface="Arial"/>
                <a:cs typeface="Arial"/>
              </a:rPr>
              <a:t>for</a:t>
            </a:r>
            <a:r>
              <a:rPr sz="1000" i="1" spc="-45" dirty="0">
                <a:solidFill>
                  <a:srgbClr val="252525"/>
                </a:solidFill>
                <a:latin typeface="Arial"/>
                <a:cs typeface="Arial"/>
              </a:rPr>
              <a:t> </a:t>
            </a:r>
            <a:r>
              <a:rPr sz="1000" i="1" spc="-90" dirty="0">
                <a:solidFill>
                  <a:srgbClr val="252525"/>
                </a:solidFill>
                <a:latin typeface="Arial"/>
                <a:cs typeface="Arial"/>
              </a:rPr>
              <a:t>the</a:t>
            </a:r>
            <a:r>
              <a:rPr sz="1000" i="1" spc="-40" dirty="0">
                <a:solidFill>
                  <a:srgbClr val="252525"/>
                </a:solidFill>
                <a:latin typeface="Arial"/>
                <a:cs typeface="Arial"/>
              </a:rPr>
              <a:t> </a:t>
            </a:r>
            <a:r>
              <a:rPr sz="1000" i="1" spc="-85" dirty="0">
                <a:solidFill>
                  <a:srgbClr val="252525"/>
                </a:solidFill>
                <a:latin typeface="Arial"/>
                <a:cs typeface="Arial"/>
              </a:rPr>
              <a:t>rating</a:t>
            </a:r>
            <a:r>
              <a:rPr sz="1000" i="1" spc="-60" dirty="0">
                <a:solidFill>
                  <a:srgbClr val="252525"/>
                </a:solidFill>
                <a:latin typeface="Arial"/>
                <a:cs typeface="Arial"/>
              </a:rPr>
              <a:t> </a:t>
            </a:r>
            <a:r>
              <a:rPr sz="1000" i="1" spc="-75" dirty="0">
                <a:solidFill>
                  <a:srgbClr val="252525"/>
                </a:solidFill>
                <a:latin typeface="Arial"/>
                <a:cs typeface="Arial"/>
              </a:rPr>
              <a:t>of</a:t>
            </a:r>
            <a:r>
              <a:rPr sz="1000" i="1" spc="-40" dirty="0">
                <a:solidFill>
                  <a:srgbClr val="252525"/>
                </a:solidFill>
                <a:latin typeface="Arial"/>
                <a:cs typeface="Arial"/>
              </a:rPr>
              <a:t> </a:t>
            </a:r>
            <a:r>
              <a:rPr sz="1000" i="1" spc="-55" dirty="0">
                <a:solidFill>
                  <a:srgbClr val="252525"/>
                </a:solidFill>
                <a:latin typeface="Arial"/>
                <a:cs typeface="Arial"/>
              </a:rPr>
              <a:t>each </a:t>
            </a:r>
            <a:r>
              <a:rPr sz="1000" i="1" spc="-90" dirty="0">
                <a:solidFill>
                  <a:srgbClr val="252525"/>
                </a:solidFill>
                <a:latin typeface="Arial"/>
                <a:cs typeface="Arial"/>
              </a:rPr>
              <a:t>attack</a:t>
            </a:r>
            <a:r>
              <a:rPr sz="1000" i="1" spc="-15" dirty="0">
                <a:solidFill>
                  <a:srgbClr val="252525"/>
                </a:solidFill>
                <a:latin typeface="Arial"/>
                <a:cs typeface="Arial"/>
              </a:rPr>
              <a:t> </a:t>
            </a:r>
            <a:r>
              <a:rPr sz="1000" i="1" spc="-20" dirty="0">
                <a:solidFill>
                  <a:srgbClr val="252525"/>
                </a:solidFill>
                <a:latin typeface="Arial"/>
                <a:cs typeface="Arial"/>
              </a:rPr>
              <a:t>path</a:t>
            </a:r>
            <a:endParaRPr sz="1000">
              <a:latin typeface="Arial"/>
              <a:cs typeface="Arial"/>
            </a:endParaRPr>
          </a:p>
        </p:txBody>
      </p:sp>
      <p:sp>
        <p:nvSpPr>
          <p:cNvPr id="33" name="object 33"/>
          <p:cNvSpPr/>
          <p:nvPr/>
        </p:nvSpPr>
        <p:spPr>
          <a:xfrm>
            <a:off x="4037838" y="3528821"/>
            <a:ext cx="1111250" cy="129539"/>
          </a:xfrm>
          <a:custGeom>
            <a:avLst/>
            <a:gdLst/>
            <a:ahLst/>
            <a:cxnLst/>
            <a:rect l="l" t="t" r="r" b="b"/>
            <a:pathLst>
              <a:path w="1111250" h="129539">
                <a:moveTo>
                  <a:pt x="0" y="129539"/>
                </a:moveTo>
                <a:lnTo>
                  <a:pt x="1110996" y="129539"/>
                </a:lnTo>
                <a:lnTo>
                  <a:pt x="1110996" y="0"/>
                </a:lnTo>
                <a:lnTo>
                  <a:pt x="0" y="0"/>
                </a:lnTo>
                <a:lnTo>
                  <a:pt x="0" y="129539"/>
                </a:lnTo>
                <a:close/>
              </a:path>
            </a:pathLst>
          </a:custGeom>
          <a:ln w="28956">
            <a:solidFill>
              <a:srgbClr val="FF0000"/>
            </a:solidFill>
          </a:ln>
        </p:spPr>
        <p:txBody>
          <a:bodyPr wrap="square" lIns="0" tIns="0" rIns="0" bIns="0" rtlCol="0"/>
          <a:lstStyle/>
          <a:p>
            <a:endParaRPr/>
          </a:p>
        </p:txBody>
      </p:sp>
      <p:pic>
        <p:nvPicPr>
          <p:cNvPr id="34" name="object 34"/>
          <p:cNvPicPr/>
          <p:nvPr/>
        </p:nvPicPr>
        <p:blipFill>
          <a:blip r:embed="rId8" cstate="print"/>
          <a:stretch>
            <a:fillRect/>
          </a:stretch>
        </p:blipFill>
        <p:spPr>
          <a:xfrm>
            <a:off x="8371078" y="281813"/>
            <a:ext cx="1236726" cy="155701"/>
          </a:xfrm>
          <a:prstGeom prst="rect">
            <a:avLst/>
          </a:prstGeom>
        </p:spPr>
      </p:pic>
      <p:sp>
        <p:nvSpPr>
          <p:cNvPr id="35" name="Action Button: Go Home 34">
            <a:hlinkClick r:id="rId9" action="ppaction://hlinksldjump" highlightClick="1"/>
            <a:extLst>
              <a:ext uri="{FF2B5EF4-FFF2-40B4-BE49-F238E27FC236}">
                <a16:creationId xmlns:a16="http://schemas.microsoft.com/office/drawing/2014/main" id="{5A30113E-E71D-43CA-8782-86B32C484216}"/>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grpSp>
        <p:nvGrpSpPr>
          <p:cNvPr id="4" name="object 4"/>
          <p:cNvGrpSpPr/>
          <p:nvPr/>
        </p:nvGrpSpPr>
        <p:grpSpPr>
          <a:xfrm>
            <a:off x="416052" y="5463540"/>
            <a:ext cx="2962656" cy="1152144"/>
            <a:chOff x="416052" y="5463540"/>
            <a:chExt cx="2962656" cy="1152144"/>
          </a:xfrm>
        </p:grpSpPr>
        <p:pic>
          <p:nvPicPr>
            <p:cNvPr id="6" name="object 6"/>
            <p:cNvPicPr/>
            <p:nvPr/>
          </p:nvPicPr>
          <p:blipFill>
            <a:blip r:embed="rId2" cstate="print"/>
            <a:stretch>
              <a:fillRect/>
            </a:stretch>
          </p:blipFill>
          <p:spPr>
            <a:xfrm>
              <a:off x="416052" y="5463540"/>
              <a:ext cx="2962656" cy="1152144"/>
            </a:xfrm>
            <a:prstGeom prst="rect">
              <a:avLst/>
            </a:prstGeom>
          </p:spPr>
        </p:pic>
        <p:sp>
          <p:nvSpPr>
            <p:cNvPr id="7" name="object 7"/>
            <p:cNvSpPr/>
            <p:nvPr/>
          </p:nvSpPr>
          <p:spPr>
            <a:xfrm>
              <a:off x="416814" y="6038850"/>
              <a:ext cx="2880360" cy="177165"/>
            </a:xfrm>
            <a:custGeom>
              <a:avLst/>
              <a:gdLst/>
              <a:ahLst/>
              <a:cxnLst/>
              <a:rect l="l" t="t" r="r" b="b"/>
              <a:pathLst>
                <a:path w="2880360" h="177164">
                  <a:moveTo>
                    <a:pt x="0" y="176784"/>
                  </a:moveTo>
                  <a:lnTo>
                    <a:pt x="2880360" y="176784"/>
                  </a:lnTo>
                  <a:lnTo>
                    <a:pt x="2880360" y="0"/>
                  </a:lnTo>
                  <a:lnTo>
                    <a:pt x="0" y="0"/>
                  </a:lnTo>
                  <a:lnTo>
                    <a:pt x="0" y="176784"/>
                  </a:lnTo>
                  <a:close/>
                </a:path>
              </a:pathLst>
            </a:custGeom>
            <a:ln w="19812">
              <a:solidFill>
                <a:srgbClr val="00AF50"/>
              </a:solidFill>
            </a:ln>
          </p:spPr>
          <p:txBody>
            <a:bodyPr wrap="square" lIns="0" tIns="0" rIns="0" bIns="0" rtlCol="0"/>
            <a:lstStyle/>
            <a:p>
              <a:endParaRPr/>
            </a:p>
          </p:txBody>
        </p:sp>
      </p:grpSp>
      <p:grpSp>
        <p:nvGrpSpPr>
          <p:cNvPr id="8" name="object 8"/>
          <p:cNvGrpSpPr/>
          <p:nvPr/>
        </p:nvGrpSpPr>
        <p:grpSpPr>
          <a:xfrm>
            <a:off x="0" y="0"/>
            <a:ext cx="9906000" cy="1158240"/>
            <a:chOff x="0" y="0"/>
            <a:chExt cx="9906000" cy="1158240"/>
          </a:xfrm>
        </p:grpSpPr>
        <p:pic>
          <p:nvPicPr>
            <p:cNvPr id="9" name="object 9"/>
            <p:cNvPicPr/>
            <p:nvPr/>
          </p:nvPicPr>
          <p:blipFill>
            <a:blip r:embed="rId3" cstate="print"/>
            <a:stretch>
              <a:fillRect/>
            </a:stretch>
          </p:blipFill>
          <p:spPr>
            <a:xfrm>
              <a:off x="0" y="0"/>
              <a:ext cx="9906000" cy="1158239"/>
            </a:xfrm>
            <a:prstGeom prst="rect">
              <a:avLst/>
            </a:prstGeom>
          </p:spPr>
        </p:pic>
        <p:sp>
          <p:nvSpPr>
            <p:cNvPr id="10" name="object 10"/>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948131" y="162305"/>
              <a:ext cx="2914827" cy="198247"/>
            </a:xfrm>
            <a:prstGeom prst="rect">
              <a:avLst/>
            </a:prstGeom>
          </p:spPr>
        </p:pic>
      </p:grpSp>
      <p:graphicFrame>
        <p:nvGraphicFramePr>
          <p:cNvPr id="12" name="object 12"/>
          <p:cNvGraphicFramePr>
            <a:graphicFrameLocks noGrp="1"/>
          </p:cNvGraphicFramePr>
          <p:nvPr/>
        </p:nvGraphicFramePr>
        <p:xfrm>
          <a:off x="2429510" y="1880489"/>
          <a:ext cx="4032250" cy="1257300"/>
        </p:xfrm>
        <a:graphic>
          <a:graphicData uri="http://schemas.openxmlformats.org/drawingml/2006/table">
            <a:tbl>
              <a:tblPr firstRow="1" bandRow="1">
                <a:tableStyleId>{2D5ABB26-0587-4C30-8999-92F81FD0307C}</a:tableStyleId>
              </a:tblPr>
              <a:tblGrid>
                <a:gridCol w="60325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209550">
                <a:tc rowSpan="2" gridSpan="2">
                  <a:txBody>
                    <a:bodyPr/>
                    <a:lstStyle/>
                    <a:p>
                      <a:pPr>
                        <a:lnSpc>
                          <a:spcPct val="100000"/>
                        </a:lnSpc>
                      </a:pPr>
                      <a:endParaRPr sz="13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rowSpan="2" hMerge="1">
                  <a:txBody>
                    <a:bodyPr/>
                    <a:lstStyle/>
                    <a:p>
                      <a:endParaRPr/>
                    </a:p>
                  </a:txBody>
                  <a:tcPr marL="0" marR="0" marT="0" marB="0"/>
                </a:tc>
                <a:tc gridSpan="4">
                  <a:txBody>
                    <a:bodyPr/>
                    <a:lstStyle/>
                    <a:p>
                      <a:pPr marL="813435">
                        <a:lnSpc>
                          <a:spcPts val="1315"/>
                        </a:lnSpc>
                        <a:spcBef>
                          <a:spcPts val="234"/>
                        </a:spcBef>
                      </a:pPr>
                      <a:r>
                        <a:rPr sz="1100" b="1" dirty="0">
                          <a:latin typeface="Malgun Gothic"/>
                          <a:cs typeface="Malgun Gothic"/>
                        </a:rPr>
                        <a:t>Attack</a:t>
                      </a:r>
                      <a:r>
                        <a:rPr sz="1100" b="1" spc="-20" dirty="0">
                          <a:latin typeface="Malgun Gothic"/>
                          <a:cs typeface="Malgun Gothic"/>
                        </a:rPr>
                        <a:t> </a:t>
                      </a:r>
                      <a:r>
                        <a:rPr sz="1100" b="1" spc="-10" dirty="0">
                          <a:latin typeface="Malgun Gothic"/>
                          <a:cs typeface="Malgun Gothic"/>
                        </a:rPr>
                        <a:t>feasibility</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9550">
                <a:tc gridSpan="2" vMerge="1">
                  <a:txBody>
                    <a:bodyPr/>
                    <a:lstStyle/>
                    <a:p>
                      <a:endParaRPr/>
                    </a:p>
                  </a:txBody>
                  <a:tcPr marL="0" marR="0" marT="0" marB="0">
                    <a:lnR w="6350">
                      <a:solidFill>
                        <a:srgbClr val="000000"/>
                      </a:solidFill>
                      <a:prstDash val="solid"/>
                    </a:lnR>
                    <a:lnB w="6350">
                      <a:solidFill>
                        <a:srgbClr val="000000"/>
                      </a:solidFill>
                      <a:prstDash val="solid"/>
                    </a:lnB>
                  </a:tcPr>
                </a:tc>
                <a:tc hMerge="1" vMerge="1">
                  <a:txBody>
                    <a:bodyPr/>
                    <a:lstStyle/>
                    <a:p>
                      <a:endParaRPr/>
                    </a:p>
                  </a:txBody>
                  <a:tcPr marL="0" marR="0" marT="0" marB="0"/>
                </a:tc>
                <a:tc>
                  <a:txBody>
                    <a:bodyPr/>
                    <a:lstStyle/>
                    <a:p>
                      <a:pPr algn="ctr">
                        <a:lnSpc>
                          <a:spcPts val="1315"/>
                        </a:lnSpc>
                        <a:spcBef>
                          <a:spcPts val="235"/>
                        </a:spcBef>
                      </a:pPr>
                      <a:r>
                        <a:rPr sz="1100" dirty="0">
                          <a:latin typeface="Malgun Gothic"/>
                          <a:cs typeface="Malgun Gothic"/>
                        </a:rPr>
                        <a:t>very</a:t>
                      </a:r>
                      <a:r>
                        <a:rPr sz="1100" spc="-15" dirty="0">
                          <a:latin typeface="Malgun Gothic"/>
                          <a:cs typeface="Malgun Gothic"/>
                        </a:rPr>
                        <a:t> </a:t>
                      </a:r>
                      <a:r>
                        <a:rPr sz="1100" spc="-25" dirty="0">
                          <a:latin typeface="Malgun Gothic"/>
                          <a:cs typeface="Malgun Gothic"/>
                        </a:rPr>
                        <a:t>low</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5"/>
                        </a:lnSpc>
                        <a:spcBef>
                          <a:spcPts val="235"/>
                        </a:spcBef>
                      </a:pPr>
                      <a:r>
                        <a:rPr sz="1100" spc="-25" dirty="0">
                          <a:latin typeface="Malgun Gothic"/>
                          <a:cs typeface="Malgun Gothic"/>
                        </a:rPr>
                        <a:t>low</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ts val="1315"/>
                        </a:lnSpc>
                        <a:spcBef>
                          <a:spcPts val="235"/>
                        </a:spcBef>
                      </a:pPr>
                      <a:r>
                        <a:rPr sz="1100" spc="-10" dirty="0">
                          <a:latin typeface="Malgun Gothic"/>
                          <a:cs typeface="Malgun Gothic"/>
                        </a:rPr>
                        <a:t>medium</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15"/>
                        </a:lnSpc>
                        <a:spcBef>
                          <a:spcPts val="235"/>
                        </a:spcBef>
                      </a:pPr>
                      <a:r>
                        <a:rPr sz="1100" spc="-20" dirty="0">
                          <a:latin typeface="Malgun Gothic"/>
                          <a:cs typeface="Malgun Gothic"/>
                        </a:rPr>
                        <a:t>high</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rowSpan="4">
                  <a:txBody>
                    <a:bodyPr/>
                    <a:lstStyle/>
                    <a:p>
                      <a:pPr>
                        <a:lnSpc>
                          <a:spcPct val="100000"/>
                        </a:lnSpc>
                        <a:spcBef>
                          <a:spcPts val="785"/>
                        </a:spcBef>
                      </a:pPr>
                      <a:endParaRPr sz="1100">
                        <a:latin typeface="Times New Roman"/>
                        <a:cs typeface="Times New Roman"/>
                      </a:endParaRPr>
                    </a:p>
                    <a:p>
                      <a:pPr marL="102870" marR="64769" indent="-32384">
                        <a:lnSpc>
                          <a:spcPct val="100000"/>
                        </a:lnSpc>
                      </a:pPr>
                      <a:r>
                        <a:rPr sz="1100" b="1" spc="-10" dirty="0">
                          <a:latin typeface="Malgun Gothic"/>
                          <a:cs typeface="Malgun Gothic"/>
                        </a:rPr>
                        <a:t>Impact rating</a:t>
                      </a:r>
                      <a:endParaRPr sz="1100">
                        <a:latin typeface="Malgun Gothic"/>
                        <a:cs typeface="Malgun Gothic"/>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15"/>
                        </a:lnSpc>
                        <a:spcBef>
                          <a:spcPts val="234"/>
                        </a:spcBef>
                      </a:pPr>
                      <a:r>
                        <a:rPr sz="1100" spc="-10" dirty="0">
                          <a:latin typeface="Malgun Gothic"/>
                          <a:cs typeface="Malgun Gothic"/>
                        </a:rPr>
                        <a:t>severe</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5"/>
                        </a:lnSpc>
                        <a:spcBef>
                          <a:spcPts val="234"/>
                        </a:spcBef>
                      </a:pPr>
                      <a:r>
                        <a:rPr sz="1100" spc="-50" dirty="0">
                          <a:latin typeface="Malgun Gothic"/>
                          <a:cs typeface="Malgun Gothic"/>
                        </a:rPr>
                        <a:t>2</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5"/>
                        </a:lnSpc>
                        <a:spcBef>
                          <a:spcPts val="234"/>
                        </a:spcBef>
                      </a:pPr>
                      <a:r>
                        <a:rPr sz="1100" spc="-50" dirty="0">
                          <a:latin typeface="Malgun Gothic"/>
                          <a:cs typeface="Malgun Gothic"/>
                        </a:rPr>
                        <a:t>3</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tc>
                  <a:txBody>
                    <a:bodyPr/>
                    <a:lstStyle/>
                    <a:p>
                      <a:pPr algn="ctr">
                        <a:lnSpc>
                          <a:spcPts val="1315"/>
                        </a:lnSpc>
                        <a:spcBef>
                          <a:spcPts val="234"/>
                        </a:spcBef>
                      </a:pPr>
                      <a:r>
                        <a:rPr sz="1100" spc="-50" dirty="0">
                          <a:latin typeface="Malgun Gothic"/>
                          <a:cs typeface="Malgun Gothic"/>
                        </a:rPr>
                        <a:t>4</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tc>
                  <a:txBody>
                    <a:bodyPr/>
                    <a:lstStyle/>
                    <a:p>
                      <a:pPr algn="ctr">
                        <a:lnSpc>
                          <a:spcPts val="1315"/>
                        </a:lnSpc>
                        <a:spcBef>
                          <a:spcPts val="234"/>
                        </a:spcBef>
                      </a:pPr>
                      <a:r>
                        <a:rPr sz="1100" spc="-50" dirty="0">
                          <a:latin typeface="Malgun Gothic"/>
                          <a:cs typeface="Malgun Gothic"/>
                        </a:rPr>
                        <a:t>5</a:t>
                      </a:r>
                      <a:endParaRPr sz="1100">
                        <a:latin typeface="Malgun Gothic"/>
                        <a:cs typeface="Malgun Gothic"/>
                      </a:endParaRPr>
                    </a:p>
                  </a:txBody>
                  <a:tcPr marL="0" marR="0" marT="298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0000"/>
                    </a:solidFill>
                  </a:tcPr>
                </a:tc>
                <a:extLst>
                  <a:ext uri="{0D108BD9-81ED-4DB2-BD59-A6C34878D82A}">
                    <a16:rowId xmlns:a16="http://schemas.microsoft.com/office/drawing/2014/main" val="10002"/>
                  </a:ext>
                </a:extLst>
              </a:tr>
              <a:tr h="209550">
                <a:tc vMerge="1">
                  <a:txBody>
                    <a:bodyPr/>
                    <a:lstStyle/>
                    <a:p>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15"/>
                        </a:lnSpc>
                        <a:spcBef>
                          <a:spcPts val="235"/>
                        </a:spcBef>
                      </a:pPr>
                      <a:r>
                        <a:rPr sz="1100" spc="-10" dirty="0">
                          <a:latin typeface="Malgun Gothic"/>
                          <a:cs typeface="Malgun Gothic"/>
                        </a:rPr>
                        <a:t>major</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5"/>
                        </a:lnSpc>
                        <a:spcBef>
                          <a:spcPts val="235"/>
                        </a:spcBef>
                      </a:pPr>
                      <a:r>
                        <a:rPr sz="1100" spc="-50" dirty="0">
                          <a:latin typeface="Malgun Gothic"/>
                          <a:cs typeface="Malgun Gothic"/>
                        </a:rPr>
                        <a:t>2</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5"/>
                        </a:lnSpc>
                        <a:spcBef>
                          <a:spcPts val="235"/>
                        </a:spcBef>
                      </a:pPr>
                      <a:r>
                        <a:rPr sz="1100" spc="-50" dirty="0">
                          <a:latin typeface="Malgun Gothic"/>
                          <a:cs typeface="Malgun Gothic"/>
                        </a:rPr>
                        <a:t>3</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tc>
                  <a:txBody>
                    <a:bodyPr/>
                    <a:lstStyle/>
                    <a:p>
                      <a:pPr algn="ctr">
                        <a:lnSpc>
                          <a:spcPts val="1315"/>
                        </a:lnSpc>
                        <a:spcBef>
                          <a:spcPts val="235"/>
                        </a:spcBef>
                      </a:pPr>
                      <a:r>
                        <a:rPr sz="1100" spc="-50" dirty="0">
                          <a:latin typeface="Malgun Gothic"/>
                          <a:cs typeface="Malgun Gothic"/>
                        </a:rPr>
                        <a:t>4</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extLst>
                  <a:ext uri="{0D108BD9-81ED-4DB2-BD59-A6C34878D82A}">
                    <a16:rowId xmlns:a16="http://schemas.microsoft.com/office/drawing/2014/main" val="10003"/>
                  </a:ext>
                </a:extLst>
              </a:tr>
              <a:tr h="209550">
                <a:tc vMerge="1">
                  <a:txBody>
                    <a:bodyPr/>
                    <a:lstStyle/>
                    <a:p>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5"/>
                        </a:lnSpc>
                        <a:spcBef>
                          <a:spcPts val="235"/>
                        </a:spcBef>
                      </a:pPr>
                      <a:r>
                        <a:rPr sz="1100" spc="-10" dirty="0">
                          <a:latin typeface="Malgun Gothic"/>
                          <a:cs typeface="Malgun Gothic"/>
                        </a:rPr>
                        <a:t>moderate</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5"/>
                        </a:lnSpc>
                        <a:spcBef>
                          <a:spcPts val="235"/>
                        </a:spcBef>
                      </a:pPr>
                      <a:r>
                        <a:rPr sz="1100" spc="-50" dirty="0">
                          <a:latin typeface="Malgun Gothic"/>
                          <a:cs typeface="Malgun Gothic"/>
                        </a:rPr>
                        <a:t>2</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5"/>
                        </a:lnSpc>
                        <a:spcBef>
                          <a:spcPts val="235"/>
                        </a:spcBef>
                      </a:pPr>
                      <a:r>
                        <a:rPr sz="1100" spc="-50" dirty="0">
                          <a:latin typeface="Malgun Gothic"/>
                          <a:cs typeface="Malgun Gothic"/>
                        </a:rPr>
                        <a:t>2</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5"/>
                        </a:lnSpc>
                        <a:spcBef>
                          <a:spcPts val="235"/>
                        </a:spcBef>
                      </a:pPr>
                      <a:r>
                        <a:rPr sz="1100" spc="-50" dirty="0">
                          <a:latin typeface="Malgun Gothic"/>
                          <a:cs typeface="Malgun Gothic"/>
                        </a:rPr>
                        <a:t>3</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extLst>
                  <a:ext uri="{0D108BD9-81ED-4DB2-BD59-A6C34878D82A}">
                    <a16:rowId xmlns:a16="http://schemas.microsoft.com/office/drawing/2014/main" val="10004"/>
                  </a:ext>
                </a:extLst>
              </a:tr>
              <a:tr h="209550">
                <a:tc vMerge="1">
                  <a:txBody>
                    <a:bodyPr/>
                    <a:lstStyle/>
                    <a:p>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5"/>
                        </a:lnSpc>
                        <a:spcBef>
                          <a:spcPts val="235"/>
                        </a:spcBef>
                      </a:pPr>
                      <a:r>
                        <a:rPr sz="1100" spc="-10" dirty="0">
                          <a:latin typeface="Malgun Gothic"/>
                          <a:cs typeface="Malgun Gothic"/>
                        </a:rPr>
                        <a:t>negligible</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5"/>
                        </a:lnSpc>
                        <a:spcBef>
                          <a:spcPts val="235"/>
                        </a:spcBef>
                      </a:pPr>
                      <a:r>
                        <a:rPr sz="1100" spc="-50" dirty="0">
                          <a:latin typeface="Malgun Gothic"/>
                          <a:cs typeface="Malgun Gothic"/>
                        </a:rPr>
                        <a:t>1</a:t>
                      </a:r>
                      <a:endParaRPr sz="1100">
                        <a:latin typeface="Malgun Gothic"/>
                        <a:cs typeface="Malgun Gothic"/>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5"/>
                  </a:ext>
                </a:extLst>
              </a:tr>
            </a:tbl>
          </a:graphicData>
        </a:graphic>
      </p:graphicFrame>
      <p:grpSp>
        <p:nvGrpSpPr>
          <p:cNvPr id="13" name="object 13"/>
          <p:cNvGrpSpPr/>
          <p:nvPr/>
        </p:nvGrpSpPr>
        <p:grpSpPr>
          <a:xfrm>
            <a:off x="629660" y="1775920"/>
            <a:ext cx="1633855" cy="1259840"/>
            <a:chOff x="629660" y="1775920"/>
            <a:chExt cx="1633855" cy="1259840"/>
          </a:xfrm>
        </p:grpSpPr>
        <p:sp>
          <p:nvSpPr>
            <p:cNvPr id="14" name="object 14"/>
            <p:cNvSpPr/>
            <p:nvPr/>
          </p:nvSpPr>
          <p:spPr>
            <a:xfrm>
              <a:off x="631184" y="1777444"/>
              <a:ext cx="1513840" cy="1256665"/>
            </a:xfrm>
            <a:custGeom>
              <a:avLst/>
              <a:gdLst/>
              <a:ahLst/>
              <a:cxnLst/>
              <a:rect l="l" t="t" r="r" b="b"/>
              <a:pathLst>
                <a:path w="1513839" h="1256664">
                  <a:moveTo>
                    <a:pt x="137762" y="413178"/>
                  </a:moveTo>
                  <a:lnTo>
                    <a:pt x="135806" y="364975"/>
                  </a:lnTo>
                  <a:lnTo>
                    <a:pt x="141293" y="318471"/>
                  </a:lnTo>
                  <a:lnTo>
                    <a:pt x="153651" y="274518"/>
                  </a:lnTo>
                  <a:lnTo>
                    <a:pt x="172308" y="233966"/>
                  </a:lnTo>
                  <a:lnTo>
                    <a:pt x="196693" y="197669"/>
                  </a:lnTo>
                  <a:lnTo>
                    <a:pt x="226233" y="166478"/>
                  </a:lnTo>
                  <a:lnTo>
                    <a:pt x="260358" y="141245"/>
                  </a:lnTo>
                  <a:lnTo>
                    <a:pt x="298495" y="122822"/>
                  </a:lnTo>
                  <a:lnTo>
                    <a:pt x="340073" y="112061"/>
                  </a:lnTo>
                  <a:lnTo>
                    <a:pt x="379406" y="109793"/>
                  </a:lnTo>
                  <a:lnTo>
                    <a:pt x="418272" y="114871"/>
                  </a:lnTo>
                  <a:lnTo>
                    <a:pt x="455868" y="127117"/>
                  </a:lnTo>
                  <a:lnTo>
                    <a:pt x="491394" y="146351"/>
                  </a:lnTo>
                  <a:lnTo>
                    <a:pt x="515822" y="106154"/>
                  </a:lnTo>
                  <a:lnTo>
                    <a:pt x="546654" y="74308"/>
                  </a:lnTo>
                  <a:lnTo>
                    <a:pt x="582371" y="51342"/>
                  </a:lnTo>
                  <a:lnTo>
                    <a:pt x="621454" y="37784"/>
                  </a:lnTo>
                  <a:lnTo>
                    <a:pt x="662385" y="34163"/>
                  </a:lnTo>
                  <a:lnTo>
                    <a:pt x="703646" y="41009"/>
                  </a:lnTo>
                  <a:lnTo>
                    <a:pt x="743717" y="58848"/>
                  </a:lnTo>
                  <a:lnTo>
                    <a:pt x="777203" y="84566"/>
                  </a:lnTo>
                  <a:lnTo>
                    <a:pt x="787151" y="94916"/>
                  </a:lnTo>
                  <a:lnTo>
                    <a:pt x="815649" y="49880"/>
                  </a:lnTo>
                  <a:lnTo>
                    <a:pt x="853772" y="18334"/>
                  </a:lnTo>
                  <a:lnTo>
                    <a:pt x="898132" y="1547"/>
                  </a:lnTo>
                  <a:lnTo>
                    <a:pt x="945338" y="786"/>
                  </a:lnTo>
                  <a:lnTo>
                    <a:pt x="992002" y="17319"/>
                  </a:lnTo>
                  <a:lnTo>
                    <a:pt x="1007177" y="27082"/>
                  </a:lnTo>
                  <a:lnTo>
                    <a:pt x="1021196" y="38750"/>
                  </a:lnTo>
                  <a:lnTo>
                    <a:pt x="1033954" y="52181"/>
                  </a:lnTo>
                  <a:lnTo>
                    <a:pt x="1045342" y="67230"/>
                  </a:lnTo>
                  <a:lnTo>
                    <a:pt x="1079189" y="32722"/>
                  </a:lnTo>
                  <a:lnTo>
                    <a:pt x="1118504" y="10240"/>
                  </a:lnTo>
                  <a:lnTo>
                    <a:pt x="1161007" y="0"/>
                  </a:lnTo>
                  <a:lnTo>
                    <a:pt x="1204421" y="2216"/>
                  </a:lnTo>
                  <a:lnTo>
                    <a:pt x="1246467" y="17103"/>
                  </a:lnTo>
                  <a:lnTo>
                    <a:pt x="1284864" y="44878"/>
                  </a:lnTo>
                  <a:lnTo>
                    <a:pt x="1322234" y="95456"/>
                  </a:lnTo>
                  <a:lnTo>
                    <a:pt x="1342268" y="157273"/>
                  </a:lnTo>
                  <a:lnTo>
                    <a:pt x="1382259" y="175426"/>
                  </a:lnTo>
                  <a:lnTo>
                    <a:pt x="1416471" y="202500"/>
                  </a:lnTo>
                  <a:lnTo>
                    <a:pt x="1444118" y="236937"/>
                  </a:lnTo>
                  <a:lnTo>
                    <a:pt x="1464415" y="277176"/>
                  </a:lnTo>
                  <a:lnTo>
                    <a:pt x="1476573" y="321659"/>
                  </a:lnTo>
                  <a:lnTo>
                    <a:pt x="1479808" y="368825"/>
                  </a:lnTo>
                  <a:lnTo>
                    <a:pt x="1473332" y="417115"/>
                  </a:lnTo>
                  <a:lnTo>
                    <a:pt x="1471501" y="424211"/>
                  </a:lnTo>
                  <a:lnTo>
                    <a:pt x="1469443" y="431212"/>
                  </a:lnTo>
                  <a:lnTo>
                    <a:pt x="1467171" y="438118"/>
                  </a:lnTo>
                  <a:lnTo>
                    <a:pt x="1464696" y="444928"/>
                  </a:lnTo>
                  <a:lnTo>
                    <a:pt x="1487628" y="485800"/>
                  </a:lnTo>
                  <a:lnTo>
                    <a:pt x="1503334" y="529390"/>
                  </a:lnTo>
                  <a:lnTo>
                    <a:pt x="1511935" y="574633"/>
                  </a:lnTo>
                  <a:lnTo>
                    <a:pt x="1513553" y="620465"/>
                  </a:lnTo>
                  <a:lnTo>
                    <a:pt x="1508309" y="665824"/>
                  </a:lnTo>
                  <a:lnTo>
                    <a:pt x="1496324" y="709643"/>
                  </a:lnTo>
                  <a:lnTo>
                    <a:pt x="1477719" y="750860"/>
                  </a:lnTo>
                  <a:lnTo>
                    <a:pt x="1452616" y="788410"/>
                  </a:lnTo>
                  <a:lnTo>
                    <a:pt x="1421135" y="821229"/>
                  </a:lnTo>
                  <a:lnTo>
                    <a:pt x="1368700" y="855694"/>
                  </a:lnTo>
                  <a:lnTo>
                    <a:pt x="1310264" y="874061"/>
                  </a:lnTo>
                  <a:lnTo>
                    <a:pt x="1304551" y="926481"/>
                  </a:lnTo>
                  <a:lnTo>
                    <a:pt x="1288987" y="974518"/>
                  </a:lnTo>
                  <a:lnTo>
                    <a:pt x="1264794" y="1016806"/>
                  </a:lnTo>
                  <a:lnTo>
                    <a:pt x="1233195" y="1051978"/>
                  </a:lnTo>
                  <a:lnTo>
                    <a:pt x="1195411" y="1078668"/>
                  </a:lnTo>
                  <a:lnTo>
                    <a:pt x="1152663" y="1095510"/>
                  </a:lnTo>
                  <a:lnTo>
                    <a:pt x="1106175" y="1101137"/>
                  </a:lnTo>
                  <a:lnTo>
                    <a:pt x="1078380" y="1098700"/>
                  </a:lnTo>
                  <a:lnTo>
                    <a:pt x="1051264" y="1092025"/>
                  </a:lnTo>
                  <a:lnTo>
                    <a:pt x="1025219" y="1081206"/>
                  </a:lnTo>
                  <a:lnTo>
                    <a:pt x="1000638" y="1066339"/>
                  </a:lnTo>
                  <a:lnTo>
                    <a:pt x="984676" y="1111255"/>
                  </a:lnTo>
                  <a:lnTo>
                    <a:pt x="962576" y="1151095"/>
                  </a:lnTo>
                  <a:lnTo>
                    <a:pt x="935172" y="1185352"/>
                  </a:lnTo>
                  <a:lnTo>
                    <a:pt x="903296" y="1213523"/>
                  </a:lnTo>
                  <a:lnTo>
                    <a:pt x="867781" y="1235103"/>
                  </a:lnTo>
                  <a:lnTo>
                    <a:pt x="829461" y="1249586"/>
                  </a:lnTo>
                  <a:lnTo>
                    <a:pt x="789168" y="1256468"/>
                  </a:lnTo>
                  <a:lnTo>
                    <a:pt x="747736" y="1255244"/>
                  </a:lnTo>
                  <a:lnTo>
                    <a:pt x="705998" y="1245409"/>
                  </a:lnTo>
                  <a:lnTo>
                    <a:pt x="668201" y="1228224"/>
                  </a:lnTo>
                  <a:lnTo>
                    <a:pt x="633784" y="1204134"/>
                  </a:lnTo>
                  <a:lnTo>
                    <a:pt x="603480" y="1173757"/>
                  </a:lnTo>
                  <a:lnTo>
                    <a:pt x="578020" y="1137713"/>
                  </a:lnTo>
                  <a:lnTo>
                    <a:pt x="538638" y="1159931"/>
                  </a:lnTo>
                  <a:lnTo>
                    <a:pt x="497734" y="1174303"/>
                  </a:lnTo>
                  <a:lnTo>
                    <a:pt x="456071" y="1181047"/>
                  </a:lnTo>
                  <a:lnTo>
                    <a:pt x="414412" y="1180377"/>
                  </a:lnTo>
                  <a:lnTo>
                    <a:pt x="373520" y="1172511"/>
                  </a:lnTo>
                  <a:lnTo>
                    <a:pt x="334159" y="1157665"/>
                  </a:lnTo>
                  <a:lnTo>
                    <a:pt x="297091" y="1136056"/>
                  </a:lnTo>
                  <a:lnTo>
                    <a:pt x="263081" y="1107900"/>
                  </a:lnTo>
                  <a:lnTo>
                    <a:pt x="232890" y="1073413"/>
                  </a:lnTo>
                  <a:lnTo>
                    <a:pt x="207282" y="1032811"/>
                  </a:lnTo>
                  <a:lnTo>
                    <a:pt x="205351" y="1029128"/>
                  </a:lnTo>
                  <a:lnTo>
                    <a:pt x="204424" y="1027350"/>
                  </a:lnTo>
                  <a:lnTo>
                    <a:pt x="163503" y="1026563"/>
                  </a:lnTo>
                  <a:lnTo>
                    <a:pt x="125509" y="1014109"/>
                  </a:lnTo>
                  <a:lnTo>
                    <a:pt x="92056" y="991425"/>
                  </a:lnTo>
                  <a:lnTo>
                    <a:pt x="64760" y="959946"/>
                  </a:lnTo>
                  <a:lnTo>
                    <a:pt x="45235" y="921108"/>
                  </a:lnTo>
                  <a:lnTo>
                    <a:pt x="35095" y="876347"/>
                  </a:lnTo>
                  <a:lnTo>
                    <a:pt x="34844" y="838743"/>
                  </a:lnTo>
                  <a:lnTo>
                    <a:pt x="41694" y="802401"/>
                  </a:lnTo>
                  <a:lnTo>
                    <a:pt x="55282" y="768584"/>
                  </a:lnTo>
                  <a:lnTo>
                    <a:pt x="75240" y="738552"/>
                  </a:lnTo>
                  <a:lnTo>
                    <a:pt x="43103" y="709984"/>
                  </a:lnTo>
                  <a:lnTo>
                    <a:pt x="19505" y="674046"/>
                  </a:lnTo>
                  <a:lnTo>
                    <a:pt x="4964" y="632999"/>
                  </a:lnTo>
                  <a:lnTo>
                    <a:pt x="0" y="589106"/>
                  </a:lnTo>
                  <a:lnTo>
                    <a:pt x="5129" y="544627"/>
                  </a:lnTo>
                  <a:lnTo>
                    <a:pt x="20871" y="501824"/>
                  </a:lnTo>
                  <a:lnTo>
                    <a:pt x="42489" y="469282"/>
                  </a:lnTo>
                  <a:lnTo>
                    <a:pt x="101531" y="426011"/>
                  </a:lnTo>
                  <a:lnTo>
                    <a:pt x="136479" y="417115"/>
                  </a:lnTo>
                  <a:lnTo>
                    <a:pt x="137762" y="413178"/>
                  </a:lnTo>
                  <a:close/>
                </a:path>
              </a:pathLst>
            </a:custGeom>
            <a:ln w="3175">
              <a:solidFill>
                <a:srgbClr val="000000"/>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1925828" y="2751962"/>
              <a:ext cx="337439" cy="281177"/>
            </a:xfrm>
            <a:prstGeom prst="rect">
              <a:avLst/>
            </a:prstGeom>
          </p:spPr>
        </p:pic>
        <p:sp>
          <p:nvSpPr>
            <p:cNvPr id="16" name="object 16"/>
            <p:cNvSpPr/>
            <p:nvPr/>
          </p:nvSpPr>
          <p:spPr>
            <a:xfrm>
              <a:off x="708050" y="1840483"/>
              <a:ext cx="1387475" cy="1069975"/>
            </a:xfrm>
            <a:custGeom>
              <a:avLst/>
              <a:gdLst/>
              <a:ahLst/>
              <a:cxnLst/>
              <a:rect l="l" t="t" r="r" b="b"/>
              <a:pathLst>
                <a:path w="1387475" h="1069975">
                  <a:moveTo>
                    <a:pt x="88645" y="693801"/>
                  </a:moveTo>
                  <a:lnTo>
                    <a:pt x="65508" y="693812"/>
                  </a:lnTo>
                  <a:lnTo>
                    <a:pt x="42760" y="689895"/>
                  </a:lnTo>
                  <a:lnTo>
                    <a:pt x="20794" y="682120"/>
                  </a:lnTo>
                  <a:lnTo>
                    <a:pt x="0" y="670560"/>
                  </a:lnTo>
                </a:path>
                <a:path w="1387475" h="1069975">
                  <a:moveTo>
                    <a:pt x="166852" y="947674"/>
                  </a:moveTo>
                  <a:lnTo>
                    <a:pt x="157418" y="951507"/>
                  </a:lnTo>
                  <a:lnTo>
                    <a:pt x="147789" y="954627"/>
                  </a:lnTo>
                  <a:lnTo>
                    <a:pt x="137998" y="957032"/>
                  </a:lnTo>
                  <a:lnTo>
                    <a:pt x="128079" y="958723"/>
                  </a:lnTo>
                </a:path>
                <a:path w="1387475" h="1069975">
                  <a:moveTo>
                    <a:pt x="501065" y="1069593"/>
                  </a:moveTo>
                  <a:lnTo>
                    <a:pt x="494333" y="1057479"/>
                  </a:lnTo>
                  <a:lnTo>
                    <a:pt x="488186" y="1044971"/>
                  </a:lnTo>
                  <a:lnTo>
                    <a:pt x="482636" y="1032107"/>
                  </a:lnTo>
                  <a:lnTo>
                    <a:pt x="477697" y="1018920"/>
                  </a:lnTo>
                </a:path>
                <a:path w="1387475" h="1069975">
                  <a:moveTo>
                    <a:pt x="933170" y="943355"/>
                  </a:moveTo>
                  <a:lnTo>
                    <a:pt x="931864" y="957421"/>
                  </a:lnTo>
                  <a:lnTo>
                    <a:pt x="929868" y="971391"/>
                  </a:lnTo>
                  <a:lnTo>
                    <a:pt x="927205" y="985218"/>
                  </a:lnTo>
                  <a:lnTo>
                    <a:pt x="923899" y="998854"/>
                  </a:lnTo>
                </a:path>
                <a:path w="1387475" h="1069975">
                  <a:moveTo>
                    <a:pt x="1118717" y="599948"/>
                  </a:moveTo>
                  <a:lnTo>
                    <a:pt x="1157581" y="627957"/>
                  </a:lnTo>
                  <a:lnTo>
                    <a:pt x="1189295" y="664396"/>
                  </a:lnTo>
                  <a:lnTo>
                    <a:pt x="1212955" y="707609"/>
                  </a:lnTo>
                  <a:lnTo>
                    <a:pt x="1227661" y="755936"/>
                  </a:lnTo>
                  <a:lnTo>
                    <a:pt x="1232509" y="807719"/>
                  </a:lnTo>
                </a:path>
                <a:path w="1387475" h="1069975">
                  <a:moveTo>
                    <a:pt x="1387195" y="378840"/>
                  </a:moveTo>
                  <a:lnTo>
                    <a:pt x="1377545" y="400667"/>
                  </a:lnTo>
                  <a:lnTo>
                    <a:pt x="1365811" y="421052"/>
                  </a:lnTo>
                  <a:lnTo>
                    <a:pt x="1352101" y="439795"/>
                  </a:lnTo>
                  <a:lnTo>
                    <a:pt x="1336522" y="456691"/>
                  </a:lnTo>
                </a:path>
                <a:path w="1387475" h="1069975">
                  <a:moveTo>
                    <a:pt x="1265529" y="89788"/>
                  </a:moveTo>
                  <a:lnTo>
                    <a:pt x="1266839" y="98954"/>
                  </a:lnTo>
                  <a:lnTo>
                    <a:pt x="1267720" y="108156"/>
                  </a:lnTo>
                  <a:lnTo>
                    <a:pt x="1268172" y="117381"/>
                  </a:lnTo>
                  <a:lnTo>
                    <a:pt x="1268196" y="126618"/>
                  </a:lnTo>
                </a:path>
                <a:path w="1387475" h="1069975">
                  <a:moveTo>
                    <a:pt x="942060" y="46989"/>
                  </a:moveTo>
                  <a:lnTo>
                    <a:pt x="947394" y="34468"/>
                  </a:lnTo>
                  <a:lnTo>
                    <a:pt x="953490" y="22447"/>
                  </a:lnTo>
                  <a:lnTo>
                    <a:pt x="960348" y="10949"/>
                  </a:lnTo>
                  <a:lnTo>
                    <a:pt x="967968" y="0"/>
                  </a:lnTo>
                </a:path>
                <a:path w="1387475" h="1069975">
                  <a:moveTo>
                    <a:pt x="699236" y="69341"/>
                  </a:moveTo>
                  <a:lnTo>
                    <a:pt x="701540" y="58868"/>
                  </a:lnTo>
                  <a:lnTo>
                    <a:pt x="704427" y="48609"/>
                  </a:lnTo>
                  <a:lnTo>
                    <a:pt x="707862" y="38588"/>
                  </a:lnTo>
                  <a:lnTo>
                    <a:pt x="711809" y="28828"/>
                  </a:lnTo>
                </a:path>
                <a:path w="1387475" h="1069975">
                  <a:moveTo>
                    <a:pt x="414350" y="83057"/>
                  </a:moveTo>
                  <a:lnTo>
                    <a:pt x="426496" y="91672"/>
                  </a:lnTo>
                  <a:lnTo>
                    <a:pt x="438148" y="101107"/>
                  </a:lnTo>
                  <a:lnTo>
                    <a:pt x="449274" y="111329"/>
                  </a:lnTo>
                  <a:lnTo>
                    <a:pt x="459841" y="122300"/>
                  </a:lnTo>
                </a:path>
                <a:path w="1387475" h="1069975">
                  <a:moveTo>
                    <a:pt x="68833" y="391413"/>
                  </a:moveTo>
                  <a:lnTo>
                    <a:pt x="66307" y="381250"/>
                  </a:lnTo>
                  <a:lnTo>
                    <a:pt x="64141" y="370966"/>
                  </a:lnTo>
                  <a:lnTo>
                    <a:pt x="62336" y="360588"/>
                  </a:lnTo>
                  <a:lnTo>
                    <a:pt x="60896" y="350138"/>
                  </a:lnTo>
                </a:path>
              </a:pathLst>
            </a:custGeom>
            <a:ln w="3175">
              <a:solidFill>
                <a:srgbClr val="000000"/>
              </a:solidFill>
            </a:ln>
          </p:spPr>
          <p:txBody>
            <a:bodyPr wrap="square" lIns="0" tIns="0" rIns="0" bIns="0" rtlCol="0"/>
            <a:lstStyle/>
            <a:p>
              <a:endParaRPr/>
            </a:p>
          </p:txBody>
        </p:sp>
      </p:grpSp>
      <p:sp>
        <p:nvSpPr>
          <p:cNvPr id="17" name="object 17"/>
          <p:cNvSpPr txBox="1"/>
          <p:nvPr/>
        </p:nvSpPr>
        <p:spPr>
          <a:xfrm>
            <a:off x="79654" y="690841"/>
            <a:ext cx="8967470" cy="3201035"/>
          </a:xfrm>
          <a:prstGeom prst="rect">
            <a:avLst/>
          </a:prstGeom>
        </p:spPr>
        <p:txBody>
          <a:bodyPr vert="horz" wrap="square" lIns="0" tIns="62229" rIns="0" bIns="0" rtlCol="0">
            <a:spAutoFit/>
          </a:bodyPr>
          <a:lstStyle/>
          <a:p>
            <a:pPr marL="189230" indent="-176530">
              <a:lnSpc>
                <a:spcPct val="100000"/>
              </a:lnSpc>
              <a:spcBef>
                <a:spcPts val="489"/>
              </a:spcBef>
              <a:buFont typeface="Wingdings"/>
              <a:buChar char=""/>
              <a:tabLst>
                <a:tab pos="189230" algn="l"/>
              </a:tabLst>
            </a:pPr>
            <a:r>
              <a:rPr sz="1600" spc="-150" dirty="0">
                <a:latin typeface="Arial MT"/>
                <a:cs typeface="Arial MT"/>
              </a:rPr>
              <a:t>Determination</a:t>
            </a:r>
            <a:r>
              <a:rPr sz="1600" spc="-95" dirty="0">
                <a:latin typeface="Arial MT"/>
                <a:cs typeface="Arial MT"/>
              </a:rPr>
              <a:t> </a:t>
            </a:r>
            <a:r>
              <a:rPr sz="1600" spc="-135" dirty="0">
                <a:latin typeface="Arial MT"/>
                <a:cs typeface="Arial MT"/>
              </a:rPr>
              <a:t>of</a:t>
            </a:r>
            <a:r>
              <a:rPr sz="1600" spc="-60" dirty="0">
                <a:latin typeface="Arial MT"/>
                <a:cs typeface="Arial MT"/>
              </a:rPr>
              <a:t> </a:t>
            </a:r>
            <a:r>
              <a:rPr sz="1600" spc="-145" dirty="0">
                <a:latin typeface="Arial MT"/>
                <a:cs typeface="Arial MT"/>
              </a:rPr>
              <a:t>the</a:t>
            </a:r>
            <a:r>
              <a:rPr sz="1600" spc="-60" dirty="0">
                <a:latin typeface="Arial MT"/>
                <a:cs typeface="Arial MT"/>
              </a:rPr>
              <a:t> </a:t>
            </a:r>
            <a:r>
              <a:rPr sz="1600" spc="-130" dirty="0">
                <a:solidFill>
                  <a:srgbClr val="0000CC"/>
                </a:solidFill>
                <a:latin typeface="Arial MT"/>
                <a:cs typeface="Arial MT"/>
              </a:rPr>
              <a:t>risk</a:t>
            </a:r>
            <a:r>
              <a:rPr sz="1600" spc="-35" dirty="0">
                <a:solidFill>
                  <a:srgbClr val="0000CC"/>
                </a:solidFill>
                <a:latin typeface="Arial MT"/>
                <a:cs typeface="Arial MT"/>
              </a:rPr>
              <a:t> </a:t>
            </a:r>
            <a:r>
              <a:rPr sz="1600" spc="-135" dirty="0">
                <a:latin typeface="Arial MT"/>
                <a:cs typeface="Arial MT"/>
              </a:rPr>
              <a:t>of</a:t>
            </a:r>
            <a:r>
              <a:rPr sz="1600" spc="-60" dirty="0">
                <a:latin typeface="Arial MT"/>
                <a:cs typeface="Arial MT"/>
              </a:rPr>
              <a:t> </a:t>
            </a:r>
            <a:r>
              <a:rPr sz="1600" spc="-165" dirty="0">
                <a:latin typeface="Arial MT"/>
                <a:cs typeface="Arial MT"/>
              </a:rPr>
              <a:t>a</a:t>
            </a:r>
            <a:r>
              <a:rPr sz="1600" spc="-45" dirty="0">
                <a:latin typeface="Arial MT"/>
                <a:cs typeface="Arial MT"/>
              </a:rPr>
              <a:t> </a:t>
            </a:r>
            <a:r>
              <a:rPr sz="1600" spc="-135" dirty="0">
                <a:solidFill>
                  <a:srgbClr val="0000CC"/>
                </a:solidFill>
                <a:latin typeface="Arial MT"/>
                <a:cs typeface="Arial MT"/>
              </a:rPr>
              <a:t>threat</a:t>
            </a:r>
            <a:r>
              <a:rPr sz="1600" spc="-80" dirty="0">
                <a:solidFill>
                  <a:srgbClr val="0000CC"/>
                </a:solidFill>
                <a:latin typeface="Arial MT"/>
                <a:cs typeface="Arial MT"/>
              </a:rPr>
              <a:t> </a:t>
            </a:r>
            <a:r>
              <a:rPr sz="1600" spc="-145" dirty="0">
                <a:solidFill>
                  <a:srgbClr val="0000CC"/>
                </a:solidFill>
                <a:latin typeface="Arial MT"/>
                <a:cs typeface="Arial MT"/>
              </a:rPr>
              <a:t>scenario</a:t>
            </a:r>
            <a:r>
              <a:rPr sz="1600" spc="-65" dirty="0">
                <a:solidFill>
                  <a:srgbClr val="0000CC"/>
                </a:solidFill>
                <a:latin typeface="Arial MT"/>
                <a:cs typeface="Arial MT"/>
              </a:rPr>
              <a:t> </a:t>
            </a:r>
            <a:r>
              <a:rPr sz="1600" spc="-165" dirty="0">
                <a:latin typeface="Arial MT"/>
                <a:cs typeface="Arial MT"/>
              </a:rPr>
              <a:t>based</a:t>
            </a:r>
            <a:r>
              <a:rPr sz="1600" spc="-80" dirty="0">
                <a:latin typeface="Arial MT"/>
                <a:cs typeface="Arial MT"/>
              </a:rPr>
              <a:t> </a:t>
            </a:r>
            <a:r>
              <a:rPr sz="1600" spc="-165" dirty="0">
                <a:latin typeface="Arial MT"/>
                <a:cs typeface="Arial MT"/>
              </a:rPr>
              <a:t>from</a:t>
            </a:r>
            <a:r>
              <a:rPr sz="1600" spc="-55" dirty="0">
                <a:latin typeface="Arial MT"/>
                <a:cs typeface="Arial MT"/>
              </a:rPr>
              <a:t> </a:t>
            </a:r>
            <a:r>
              <a:rPr sz="1600" spc="-140" dirty="0">
                <a:latin typeface="Arial MT"/>
                <a:cs typeface="Arial MT"/>
              </a:rPr>
              <a:t>the</a:t>
            </a:r>
            <a:r>
              <a:rPr sz="1600" spc="-60" dirty="0">
                <a:latin typeface="Arial MT"/>
                <a:cs typeface="Arial MT"/>
              </a:rPr>
              <a:t> </a:t>
            </a:r>
            <a:r>
              <a:rPr sz="1600" b="1" spc="-170" dirty="0">
                <a:solidFill>
                  <a:srgbClr val="0000CC"/>
                </a:solidFill>
                <a:latin typeface="Arial"/>
                <a:cs typeface="Arial"/>
              </a:rPr>
              <a:t>impact</a:t>
            </a:r>
            <a:r>
              <a:rPr sz="1600" b="1" spc="-70" dirty="0">
                <a:solidFill>
                  <a:srgbClr val="0000CC"/>
                </a:solidFill>
                <a:latin typeface="Arial"/>
                <a:cs typeface="Arial"/>
              </a:rPr>
              <a:t> </a:t>
            </a:r>
            <a:r>
              <a:rPr sz="1600" spc="-135" dirty="0">
                <a:solidFill>
                  <a:srgbClr val="0000CC"/>
                </a:solidFill>
                <a:latin typeface="Arial MT"/>
                <a:cs typeface="Arial MT"/>
              </a:rPr>
              <a:t>of</a:t>
            </a:r>
            <a:r>
              <a:rPr sz="1600" spc="-60" dirty="0">
                <a:solidFill>
                  <a:srgbClr val="0000CC"/>
                </a:solidFill>
                <a:latin typeface="Arial MT"/>
                <a:cs typeface="Arial MT"/>
              </a:rPr>
              <a:t> </a:t>
            </a:r>
            <a:r>
              <a:rPr sz="1600" spc="-145" dirty="0">
                <a:solidFill>
                  <a:srgbClr val="0000CC"/>
                </a:solidFill>
                <a:latin typeface="Arial MT"/>
                <a:cs typeface="Arial MT"/>
              </a:rPr>
              <a:t>the</a:t>
            </a:r>
            <a:r>
              <a:rPr sz="1600" spc="-55" dirty="0">
                <a:solidFill>
                  <a:srgbClr val="0000CC"/>
                </a:solidFill>
                <a:latin typeface="Arial MT"/>
                <a:cs typeface="Arial MT"/>
              </a:rPr>
              <a:t> </a:t>
            </a:r>
            <a:r>
              <a:rPr sz="1600" spc="-150" dirty="0">
                <a:solidFill>
                  <a:srgbClr val="0000CC"/>
                </a:solidFill>
                <a:latin typeface="Arial MT"/>
                <a:cs typeface="Arial MT"/>
              </a:rPr>
              <a:t>associated</a:t>
            </a:r>
            <a:r>
              <a:rPr sz="1600" spc="-80" dirty="0">
                <a:solidFill>
                  <a:srgbClr val="0000CC"/>
                </a:solidFill>
                <a:latin typeface="Arial MT"/>
                <a:cs typeface="Arial MT"/>
              </a:rPr>
              <a:t> </a:t>
            </a:r>
            <a:r>
              <a:rPr sz="1600" spc="-185" dirty="0">
                <a:solidFill>
                  <a:srgbClr val="0000CC"/>
                </a:solidFill>
                <a:latin typeface="Arial MT"/>
                <a:cs typeface="Arial MT"/>
              </a:rPr>
              <a:t>damage</a:t>
            </a:r>
            <a:r>
              <a:rPr sz="1600" spc="-55" dirty="0">
                <a:solidFill>
                  <a:srgbClr val="0000CC"/>
                </a:solidFill>
                <a:latin typeface="Arial MT"/>
                <a:cs typeface="Arial MT"/>
              </a:rPr>
              <a:t> </a:t>
            </a:r>
            <a:r>
              <a:rPr sz="1600" spc="-150" dirty="0">
                <a:latin typeface="Arial MT"/>
                <a:cs typeface="Arial MT"/>
              </a:rPr>
              <a:t>scenario</a:t>
            </a:r>
            <a:r>
              <a:rPr sz="1600" spc="-95" dirty="0">
                <a:latin typeface="Arial MT"/>
                <a:cs typeface="Arial MT"/>
              </a:rPr>
              <a:t> </a:t>
            </a:r>
            <a:r>
              <a:rPr sz="1600" spc="-170" dirty="0">
                <a:latin typeface="Arial MT"/>
                <a:cs typeface="Arial MT"/>
              </a:rPr>
              <a:t>and</a:t>
            </a:r>
            <a:r>
              <a:rPr sz="1600" spc="-60" dirty="0">
                <a:latin typeface="Arial MT"/>
                <a:cs typeface="Arial MT"/>
              </a:rPr>
              <a:t> </a:t>
            </a:r>
            <a:r>
              <a:rPr sz="1600" b="1" spc="-165" dirty="0">
                <a:latin typeface="Arial"/>
                <a:cs typeface="Arial"/>
              </a:rPr>
              <a:t>the</a:t>
            </a:r>
            <a:r>
              <a:rPr sz="1600" b="1" spc="-65" dirty="0">
                <a:latin typeface="Arial"/>
                <a:cs typeface="Arial"/>
              </a:rPr>
              <a:t> </a:t>
            </a:r>
            <a:r>
              <a:rPr sz="1600" b="1" spc="-45" dirty="0">
                <a:solidFill>
                  <a:srgbClr val="0000CC"/>
                </a:solidFill>
                <a:latin typeface="Arial"/>
                <a:cs typeface="Arial"/>
              </a:rPr>
              <a:t>attack</a:t>
            </a:r>
            <a:endParaRPr sz="1600" dirty="0">
              <a:latin typeface="Arial"/>
              <a:cs typeface="Arial"/>
            </a:endParaRPr>
          </a:p>
          <a:p>
            <a:pPr marL="189230">
              <a:lnSpc>
                <a:spcPct val="100000"/>
              </a:lnSpc>
              <a:spcBef>
                <a:spcPts val="385"/>
              </a:spcBef>
            </a:pPr>
            <a:r>
              <a:rPr sz="1600" b="1" spc="-135" dirty="0">
                <a:solidFill>
                  <a:srgbClr val="0000CC"/>
                </a:solidFill>
                <a:latin typeface="Arial"/>
                <a:cs typeface="Arial"/>
              </a:rPr>
              <a:t>feasibility</a:t>
            </a:r>
            <a:r>
              <a:rPr sz="1600" b="1" spc="-60" dirty="0">
                <a:solidFill>
                  <a:srgbClr val="0000CC"/>
                </a:solidFill>
                <a:latin typeface="Arial"/>
                <a:cs typeface="Arial"/>
              </a:rPr>
              <a:t> </a:t>
            </a:r>
            <a:r>
              <a:rPr sz="1600" spc="-135" dirty="0">
                <a:solidFill>
                  <a:srgbClr val="0000CC"/>
                </a:solidFill>
                <a:latin typeface="Arial MT"/>
                <a:cs typeface="Arial MT"/>
              </a:rPr>
              <a:t>of</a:t>
            </a:r>
            <a:r>
              <a:rPr sz="1600" spc="-50" dirty="0">
                <a:solidFill>
                  <a:srgbClr val="0000CC"/>
                </a:solidFill>
                <a:latin typeface="Arial MT"/>
                <a:cs typeface="Arial MT"/>
              </a:rPr>
              <a:t> </a:t>
            </a:r>
            <a:r>
              <a:rPr sz="1600" spc="-145" dirty="0">
                <a:solidFill>
                  <a:srgbClr val="0000CC"/>
                </a:solidFill>
                <a:latin typeface="Arial MT"/>
                <a:cs typeface="Arial MT"/>
              </a:rPr>
              <a:t>the</a:t>
            </a:r>
            <a:r>
              <a:rPr sz="1600" spc="-65" dirty="0">
                <a:solidFill>
                  <a:srgbClr val="0000CC"/>
                </a:solidFill>
                <a:latin typeface="Arial MT"/>
                <a:cs typeface="Arial MT"/>
              </a:rPr>
              <a:t> </a:t>
            </a:r>
            <a:r>
              <a:rPr sz="1600" spc="-155" dirty="0">
                <a:solidFill>
                  <a:srgbClr val="0000CC"/>
                </a:solidFill>
                <a:latin typeface="Arial MT"/>
                <a:cs typeface="Arial MT"/>
              </a:rPr>
              <a:t>associated</a:t>
            </a:r>
            <a:r>
              <a:rPr sz="1600" spc="-75" dirty="0">
                <a:solidFill>
                  <a:srgbClr val="0000CC"/>
                </a:solidFill>
                <a:latin typeface="Arial MT"/>
                <a:cs typeface="Arial MT"/>
              </a:rPr>
              <a:t> </a:t>
            </a:r>
            <a:r>
              <a:rPr sz="1600" spc="-140" dirty="0">
                <a:solidFill>
                  <a:srgbClr val="0000CC"/>
                </a:solidFill>
                <a:latin typeface="Arial MT"/>
                <a:cs typeface="Arial MT"/>
              </a:rPr>
              <a:t>attack</a:t>
            </a:r>
            <a:r>
              <a:rPr sz="1600" spc="-45" dirty="0">
                <a:solidFill>
                  <a:srgbClr val="0000CC"/>
                </a:solidFill>
                <a:latin typeface="Arial MT"/>
                <a:cs typeface="Arial MT"/>
              </a:rPr>
              <a:t> </a:t>
            </a:r>
            <a:r>
              <a:rPr sz="1600" spc="-20" dirty="0">
                <a:solidFill>
                  <a:srgbClr val="0000CC"/>
                </a:solidFill>
                <a:latin typeface="Arial MT"/>
                <a:cs typeface="Arial MT"/>
              </a:rPr>
              <a:t>paths</a:t>
            </a:r>
            <a:endParaRPr sz="1600" dirty="0">
              <a:latin typeface="Arial MT"/>
              <a:cs typeface="Arial MT"/>
            </a:endParaRPr>
          </a:p>
          <a:p>
            <a:pPr marL="189230" indent="-176530">
              <a:lnSpc>
                <a:spcPct val="100000"/>
              </a:lnSpc>
              <a:spcBef>
                <a:spcPts val="985"/>
              </a:spcBef>
              <a:buFont typeface="Wingdings"/>
              <a:buChar char=""/>
              <a:tabLst>
                <a:tab pos="189230" algn="l"/>
              </a:tabLst>
            </a:pPr>
            <a:r>
              <a:rPr sz="1600" spc="-150" dirty="0">
                <a:solidFill>
                  <a:srgbClr val="0000CC"/>
                </a:solidFill>
                <a:latin typeface="Arial MT"/>
                <a:cs typeface="Arial MT"/>
              </a:rPr>
              <a:t>Risk</a:t>
            </a:r>
            <a:r>
              <a:rPr sz="1600" spc="-50" dirty="0">
                <a:solidFill>
                  <a:srgbClr val="0000CC"/>
                </a:solidFill>
                <a:latin typeface="Arial MT"/>
                <a:cs typeface="Arial MT"/>
              </a:rPr>
              <a:t> </a:t>
            </a:r>
            <a:r>
              <a:rPr sz="1600" spc="-155" dirty="0">
                <a:solidFill>
                  <a:srgbClr val="0000CC"/>
                </a:solidFill>
                <a:latin typeface="Arial MT"/>
                <a:cs typeface="Arial MT"/>
              </a:rPr>
              <a:t>values</a:t>
            </a:r>
            <a:r>
              <a:rPr sz="1600" spc="-45" dirty="0">
                <a:solidFill>
                  <a:srgbClr val="0000CC"/>
                </a:solidFill>
                <a:latin typeface="Arial MT"/>
                <a:cs typeface="Arial MT"/>
              </a:rPr>
              <a:t> </a:t>
            </a:r>
            <a:r>
              <a:rPr sz="1600" spc="-160" dirty="0">
                <a:latin typeface="Arial MT"/>
                <a:cs typeface="Arial MT"/>
              </a:rPr>
              <a:t>can</a:t>
            </a:r>
            <a:r>
              <a:rPr sz="1600" spc="-65" dirty="0">
                <a:latin typeface="Arial MT"/>
                <a:cs typeface="Arial MT"/>
              </a:rPr>
              <a:t> </a:t>
            </a:r>
            <a:r>
              <a:rPr sz="1600" spc="-170" dirty="0">
                <a:latin typeface="Arial MT"/>
                <a:cs typeface="Arial MT"/>
              </a:rPr>
              <a:t>be</a:t>
            </a:r>
            <a:r>
              <a:rPr sz="1600" spc="-65" dirty="0">
                <a:latin typeface="Arial MT"/>
                <a:cs typeface="Arial MT"/>
              </a:rPr>
              <a:t> </a:t>
            </a:r>
            <a:r>
              <a:rPr sz="1600" spc="-160" dirty="0">
                <a:latin typeface="Arial MT"/>
                <a:cs typeface="Arial MT"/>
              </a:rPr>
              <a:t>determined</a:t>
            </a:r>
            <a:r>
              <a:rPr sz="1600" spc="-85" dirty="0">
                <a:latin typeface="Arial MT"/>
                <a:cs typeface="Arial MT"/>
              </a:rPr>
              <a:t> </a:t>
            </a:r>
            <a:r>
              <a:rPr sz="1600" spc="-114" dirty="0">
                <a:latin typeface="Arial MT"/>
                <a:cs typeface="Arial MT"/>
              </a:rPr>
              <a:t>utilizing</a:t>
            </a:r>
            <a:r>
              <a:rPr sz="1600" spc="-65" dirty="0">
                <a:latin typeface="Arial MT"/>
                <a:cs typeface="Arial MT"/>
              </a:rPr>
              <a:t> </a:t>
            </a:r>
            <a:r>
              <a:rPr sz="1600" spc="-130" dirty="0">
                <a:latin typeface="Arial MT"/>
                <a:cs typeface="Arial MT"/>
              </a:rPr>
              <a:t>risk</a:t>
            </a:r>
            <a:r>
              <a:rPr sz="1600" spc="-35" dirty="0">
                <a:latin typeface="Arial MT"/>
                <a:cs typeface="Arial MT"/>
              </a:rPr>
              <a:t> </a:t>
            </a:r>
            <a:r>
              <a:rPr sz="1600" spc="-150" dirty="0">
                <a:latin typeface="Arial MT"/>
                <a:cs typeface="Arial MT"/>
              </a:rPr>
              <a:t>matrices</a:t>
            </a:r>
            <a:r>
              <a:rPr sz="1600" spc="-40" dirty="0">
                <a:latin typeface="Arial MT"/>
                <a:cs typeface="Arial MT"/>
              </a:rPr>
              <a:t> </a:t>
            </a:r>
            <a:r>
              <a:rPr sz="1600" b="1" spc="-155" dirty="0">
                <a:solidFill>
                  <a:srgbClr val="0000CC"/>
                </a:solidFill>
                <a:latin typeface="Arial"/>
                <a:cs typeface="Arial"/>
              </a:rPr>
              <a:t>defined</a:t>
            </a:r>
            <a:r>
              <a:rPr sz="1600" b="1" spc="-65" dirty="0">
                <a:solidFill>
                  <a:srgbClr val="0000CC"/>
                </a:solidFill>
                <a:latin typeface="Arial"/>
                <a:cs typeface="Arial"/>
              </a:rPr>
              <a:t> </a:t>
            </a:r>
            <a:r>
              <a:rPr sz="1600" b="1" spc="-180" dirty="0">
                <a:solidFill>
                  <a:srgbClr val="0000CC"/>
                </a:solidFill>
                <a:latin typeface="Arial"/>
                <a:cs typeface="Arial"/>
              </a:rPr>
              <a:t>by</a:t>
            </a:r>
            <a:r>
              <a:rPr sz="1600" b="1" spc="-65" dirty="0">
                <a:solidFill>
                  <a:srgbClr val="0000CC"/>
                </a:solidFill>
                <a:latin typeface="Arial"/>
                <a:cs typeface="Arial"/>
              </a:rPr>
              <a:t> </a:t>
            </a:r>
            <a:r>
              <a:rPr sz="1600" b="1" spc="-165" dirty="0">
                <a:solidFill>
                  <a:srgbClr val="0000CC"/>
                </a:solidFill>
                <a:latin typeface="Arial"/>
                <a:cs typeface="Arial"/>
              </a:rPr>
              <a:t>the</a:t>
            </a:r>
            <a:r>
              <a:rPr sz="1600" b="1" spc="-45" dirty="0">
                <a:solidFill>
                  <a:srgbClr val="0000CC"/>
                </a:solidFill>
                <a:latin typeface="Arial"/>
                <a:cs typeface="Arial"/>
              </a:rPr>
              <a:t> </a:t>
            </a:r>
            <a:r>
              <a:rPr sz="1600" b="1" spc="-60" dirty="0">
                <a:solidFill>
                  <a:srgbClr val="0000CC"/>
                </a:solidFill>
                <a:latin typeface="Arial"/>
                <a:cs typeface="Arial"/>
              </a:rPr>
              <a:t>organization</a:t>
            </a:r>
            <a:endParaRPr sz="1600" dirty="0">
              <a:latin typeface="Arial"/>
              <a:cs typeface="Arial"/>
            </a:endParaRPr>
          </a:p>
          <a:p>
            <a:pPr>
              <a:lnSpc>
                <a:spcPct val="100000"/>
              </a:lnSpc>
              <a:spcBef>
                <a:spcPts val="390"/>
              </a:spcBef>
              <a:buFont typeface="Wingdings"/>
              <a:buChar char=""/>
            </a:pPr>
            <a:endParaRPr sz="1600" dirty="0">
              <a:latin typeface="Arial"/>
              <a:cs typeface="Arial"/>
            </a:endParaRPr>
          </a:p>
          <a:p>
            <a:pPr marL="857250" marR="7307580" indent="635" algn="ctr">
              <a:lnSpc>
                <a:spcPct val="100000"/>
              </a:lnSpc>
            </a:pPr>
            <a:r>
              <a:rPr sz="1400" b="1" spc="-10" dirty="0">
                <a:solidFill>
                  <a:srgbClr val="0000CC"/>
                </a:solidFill>
                <a:latin typeface="Arial"/>
                <a:cs typeface="Arial"/>
              </a:rPr>
              <a:t>S</a:t>
            </a:r>
            <a:r>
              <a:rPr sz="1400" spc="-10" dirty="0">
                <a:latin typeface="Arial MT"/>
                <a:cs typeface="Arial MT"/>
              </a:rPr>
              <a:t>afety, </a:t>
            </a:r>
            <a:r>
              <a:rPr sz="1400" b="1" spc="-20" dirty="0">
                <a:solidFill>
                  <a:srgbClr val="0000CC"/>
                </a:solidFill>
                <a:latin typeface="Arial"/>
                <a:cs typeface="Arial"/>
              </a:rPr>
              <a:t>F</a:t>
            </a:r>
            <a:r>
              <a:rPr sz="1400" spc="-20" dirty="0">
                <a:latin typeface="Arial MT"/>
                <a:cs typeface="Arial MT"/>
              </a:rPr>
              <a:t>inancial, </a:t>
            </a:r>
            <a:r>
              <a:rPr sz="1400" b="1" spc="-114" dirty="0">
                <a:solidFill>
                  <a:srgbClr val="0000CC"/>
                </a:solidFill>
                <a:latin typeface="Arial"/>
                <a:cs typeface="Arial"/>
              </a:rPr>
              <a:t>O</a:t>
            </a:r>
            <a:r>
              <a:rPr sz="1400" spc="-114" dirty="0">
                <a:latin typeface="Arial MT"/>
                <a:cs typeface="Arial MT"/>
              </a:rPr>
              <a:t>perational, </a:t>
            </a:r>
            <a:r>
              <a:rPr sz="1400" b="1" spc="-10" dirty="0">
                <a:solidFill>
                  <a:srgbClr val="0000CC"/>
                </a:solidFill>
                <a:latin typeface="Arial"/>
                <a:cs typeface="Arial"/>
              </a:rPr>
              <a:t>P</a:t>
            </a:r>
            <a:r>
              <a:rPr sz="1400" spc="-10" dirty="0">
                <a:latin typeface="Arial MT"/>
                <a:cs typeface="Arial MT"/>
              </a:rPr>
              <a:t>rivacy</a:t>
            </a:r>
            <a:endParaRPr sz="1400" dirty="0">
              <a:latin typeface="Arial MT"/>
              <a:cs typeface="Arial MT"/>
            </a:endParaRPr>
          </a:p>
          <a:p>
            <a:pPr>
              <a:lnSpc>
                <a:spcPct val="100000"/>
              </a:lnSpc>
            </a:pPr>
            <a:endParaRPr sz="1400" dirty="0">
              <a:latin typeface="Arial MT"/>
              <a:cs typeface="Arial MT"/>
            </a:endParaRPr>
          </a:p>
          <a:p>
            <a:pPr>
              <a:lnSpc>
                <a:spcPct val="100000"/>
              </a:lnSpc>
              <a:spcBef>
                <a:spcPts val="484"/>
              </a:spcBef>
            </a:pPr>
            <a:endParaRPr sz="1400" dirty="0">
              <a:latin typeface="Arial MT"/>
              <a:cs typeface="Arial MT"/>
            </a:endParaRPr>
          </a:p>
          <a:p>
            <a:pPr marL="189230" indent="-176530">
              <a:lnSpc>
                <a:spcPct val="100000"/>
              </a:lnSpc>
              <a:buFont typeface="Wingdings"/>
              <a:buChar char=""/>
              <a:tabLst>
                <a:tab pos="189230" algn="l"/>
              </a:tabLst>
            </a:pPr>
            <a:r>
              <a:rPr sz="1600" spc="-155" dirty="0">
                <a:latin typeface="Arial MT"/>
                <a:cs typeface="Arial MT"/>
              </a:rPr>
              <a:t>Drive</a:t>
            </a:r>
            <a:r>
              <a:rPr sz="1600" spc="-60" dirty="0">
                <a:latin typeface="Arial MT"/>
                <a:cs typeface="Arial MT"/>
              </a:rPr>
              <a:t> </a:t>
            </a:r>
            <a:r>
              <a:rPr sz="1600" spc="-125" dirty="0">
                <a:latin typeface="Arial MT"/>
                <a:cs typeface="Arial MT"/>
              </a:rPr>
              <a:t>risk</a:t>
            </a:r>
            <a:r>
              <a:rPr sz="1600" spc="-45" dirty="0">
                <a:latin typeface="Arial MT"/>
                <a:cs typeface="Arial MT"/>
              </a:rPr>
              <a:t> </a:t>
            </a:r>
            <a:r>
              <a:rPr sz="1600" spc="-145" dirty="0">
                <a:latin typeface="Arial MT"/>
                <a:cs typeface="Arial MT"/>
              </a:rPr>
              <a:t>value</a:t>
            </a:r>
            <a:r>
              <a:rPr sz="1600" spc="-70" dirty="0">
                <a:latin typeface="Arial MT"/>
                <a:cs typeface="Arial MT"/>
              </a:rPr>
              <a:t> </a:t>
            </a:r>
            <a:r>
              <a:rPr sz="1600" spc="-170" dirty="0">
                <a:latin typeface="Arial MT"/>
                <a:cs typeface="Arial MT"/>
              </a:rPr>
              <a:t>on</a:t>
            </a:r>
            <a:r>
              <a:rPr sz="1600" spc="-70" dirty="0">
                <a:latin typeface="Arial MT"/>
                <a:cs typeface="Arial MT"/>
              </a:rPr>
              <a:t> </a:t>
            </a:r>
            <a:r>
              <a:rPr sz="1600" spc="-160" dirty="0">
                <a:latin typeface="Arial MT"/>
                <a:cs typeface="Arial MT"/>
              </a:rPr>
              <a:t>each</a:t>
            </a:r>
            <a:r>
              <a:rPr sz="1600" spc="-75" dirty="0">
                <a:latin typeface="Arial MT"/>
                <a:cs typeface="Arial MT"/>
              </a:rPr>
              <a:t> </a:t>
            </a:r>
            <a:r>
              <a:rPr sz="1600" spc="-35" dirty="0">
                <a:latin typeface="Arial MT"/>
                <a:cs typeface="Arial MT"/>
              </a:rPr>
              <a:t>S,F,O,P</a:t>
            </a:r>
            <a:endParaRPr sz="1600" dirty="0">
              <a:latin typeface="Arial MT"/>
              <a:cs typeface="Arial MT"/>
            </a:endParaRPr>
          </a:p>
          <a:p>
            <a:pPr marL="189230" indent="-176530">
              <a:lnSpc>
                <a:spcPct val="100000"/>
              </a:lnSpc>
              <a:spcBef>
                <a:spcPts val="985"/>
              </a:spcBef>
              <a:buFont typeface="Wingdings"/>
              <a:buChar char=""/>
              <a:tabLst>
                <a:tab pos="189230" algn="l"/>
              </a:tabLst>
            </a:pPr>
            <a:r>
              <a:rPr sz="1600" spc="-150" dirty="0">
                <a:latin typeface="Arial MT"/>
                <a:cs typeface="Arial MT"/>
              </a:rPr>
              <a:t>Risk</a:t>
            </a:r>
            <a:r>
              <a:rPr sz="1600" spc="-35" dirty="0">
                <a:latin typeface="Arial MT"/>
                <a:cs typeface="Arial MT"/>
              </a:rPr>
              <a:t> </a:t>
            </a:r>
            <a:r>
              <a:rPr sz="1600" spc="-145" dirty="0">
                <a:latin typeface="Arial MT"/>
                <a:cs typeface="Arial MT"/>
              </a:rPr>
              <a:t>value</a:t>
            </a:r>
            <a:r>
              <a:rPr sz="1600" spc="-80" dirty="0">
                <a:latin typeface="Arial MT"/>
                <a:cs typeface="Arial MT"/>
              </a:rPr>
              <a:t> </a:t>
            </a:r>
            <a:r>
              <a:rPr sz="1600" spc="-145" dirty="0">
                <a:latin typeface="Arial MT"/>
                <a:cs typeface="Arial MT"/>
              </a:rPr>
              <a:t>could</a:t>
            </a:r>
            <a:r>
              <a:rPr sz="1600" spc="-60" dirty="0">
                <a:latin typeface="Arial MT"/>
                <a:cs typeface="Arial MT"/>
              </a:rPr>
              <a:t> </a:t>
            </a:r>
            <a:r>
              <a:rPr sz="1600" spc="-170" dirty="0">
                <a:latin typeface="Arial MT"/>
                <a:cs typeface="Arial MT"/>
              </a:rPr>
              <a:t>be</a:t>
            </a:r>
            <a:r>
              <a:rPr sz="1600" spc="-50" dirty="0">
                <a:latin typeface="Arial MT"/>
                <a:cs typeface="Arial MT"/>
              </a:rPr>
              <a:t> </a:t>
            </a:r>
            <a:r>
              <a:rPr sz="1600" b="1" spc="-160" dirty="0">
                <a:solidFill>
                  <a:srgbClr val="0000CC"/>
                </a:solidFill>
                <a:latin typeface="Arial"/>
                <a:cs typeface="Arial"/>
              </a:rPr>
              <a:t>highest</a:t>
            </a:r>
            <a:r>
              <a:rPr sz="1600" b="1" spc="-75" dirty="0">
                <a:solidFill>
                  <a:srgbClr val="0000CC"/>
                </a:solidFill>
                <a:latin typeface="Arial"/>
                <a:cs typeface="Arial"/>
              </a:rPr>
              <a:t> </a:t>
            </a:r>
            <a:r>
              <a:rPr sz="1600" b="1" spc="-160" dirty="0">
                <a:solidFill>
                  <a:srgbClr val="0000CC"/>
                </a:solidFill>
                <a:latin typeface="Arial"/>
                <a:cs typeface="Arial"/>
              </a:rPr>
              <a:t>value</a:t>
            </a:r>
            <a:r>
              <a:rPr sz="1600" b="1" spc="-65" dirty="0">
                <a:solidFill>
                  <a:srgbClr val="0000CC"/>
                </a:solidFill>
                <a:latin typeface="Arial"/>
                <a:cs typeface="Arial"/>
              </a:rPr>
              <a:t> </a:t>
            </a:r>
            <a:r>
              <a:rPr sz="1600" spc="-190" dirty="0">
                <a:solidFill>
                  <a:srgbClr val="0000CC"/>
                </a:solidFill>
                <a:latin typeface="Arial MT"/>
                <a:cs typeface="Arial MT"/>
              </a:rPr>
              <a:t>among</a:t>
            </a:r>
            <a:r>
              <a:rPr sz="1600" spc="-70" dirty="0">
                <a:solidFill>
                  <a:srgbClr val="0000CC"/>
                </a:solidFill>
                <a:latin typeface="Arial MT"/>
                <a:cs typeface="Arial MT"/>
              </a:rPr>
              <a:t> </a:t>
            </a:r>
            <a:r>
              <a:rPr sz="1600" spc="-130" dirty="0">
                <a:solidFill>
                  <a:srgbClr val="0000CC"/>
                </a:solidFill>
                <a:latin typeface="Arial MT"/>
                <a:cs typeface="Arial MT"/>
              </a:rPr>
              <a:t>risk</a:t>
            </a:r>
            <a:r>
              <a:rPr sz="1600" spc="-35" dirty="0">
                <a:solidFill>
                  <a:srgbClr val="0000CC"/>
                </a:solidFill>
                <a:latin typeface="Arial MT"/>
                <a:cs typeface="Arial MT"/>
              </a:rPr>
              <a:t> </a:t>
            </a:r>
            <a:r>
              <a:rPr sz="1600" spc="-145" dirty="0">
                <a:solidFill>
                  <a:srgbClr val="0000CC"/>
                </a:solidFill>
                <a:latin typeface="Arial MT"/>
                <a:cs typeface="Arial MT"/>
              </a:rPr>
              <a:t>values</a:t>
            </a:r>
            <a:r>
              <a:rPr sz="1600" spc="-75" dirty="0">
                <a:solidFill>
                  <a:srgbClr val="0000CC"/>
                </a:solidFill>
                <a:latin typeface="Arial MT"/>
                <a:cs typeface="Arial MT"/>
              </a:rPr>
              <a:t> </a:t>
            </a:r>
            <a:r>
              <a:rPr sz="1600" spc="-170" dirty="0">
                <a:solidFill>
                  <a:srgbClr val="0000CC"/>
                </a:solidFill>
                <a:latin typeface="Arial MT"/>
                <a:cs typeface="Arial MT"/>
              </a:rPr>
              <a:t>on</a:t>
            </a:r>
            <a:r>
              <a:rPr sz="1600" spc="-45" dirty="0">
                <a:solidFill>
                  <a:srgbClr val="0000CC"/>
                </a:solidFill>
                <a:latin typeface="Arial MT"/>
                <a:cs typeface="Arial MT"/>
              </a:rPr>
              <a:t> </a:t>
            </a:r>
            <a:r>
              <a:rPr sz="1600" spc="-155" dirty="0">
                <a:solidFill>
                  <a:srgbClr val="0000CC"/>
                </a:solidFill>
                <a:latin typeface="Arial MT"/>
                <a:cs typeface="Arial MT"/>
              </a:rPr>
              <a:t>Safety,</a:t>
            </a:r>
            <a:r>
              <a:rPr sz="1600" spc="-70" dirty="0">
                <a:solidFill>
                  <a:srgbClr val="0000CC"/>
                </a:solidFill>
                <a:latin typeface="Arial MT"/>
                <a:cs typeface="Arial MT"/>
              </a:rPr>
              <a:t> </a:t>
            </a:r>
            <a:r>
              <a:rPr sz="1600" spc="-130" dirty="0">
                <a:solidFill>
                  <a:srgbClr val="0000CC"/>
                </a:solidFill>
                <a:latin typeface="Arial MT"/>
                <a:cs typeface="Arial MT"/>
              </a:rPr>
              <a:t>Financial,</a:t>
            </a:r>
            <a:r>
              <a:rPr sz="1600" spc="-90" dirty="0">
                <a:solidFill>
                  <a:srgbClr val="0000CC"/>
                </a:solidFill>
                <a:latin typeface="Arial MT"/>
                <a:cs typeface="Arial MT"/>
              </a:rPr>
              <a:t> </a:t>
            </a:r>
            <a:r>
              <a:rPr sz="1600" spc="-150" dirty="0">
                <a:solidFill>
                  <a:srgbClr val="0000CC"/>
                </a:solidFill>
                <a:latin typeface="Arial MT"/>
                <a:cs typeface="Arial MT"/>
              </a:rPr>
              <a:t>Operational</a:t>
            </a:r>
            <a:r>
              <a:rPr sz="1600" spc="-80" dirty="0">
                <a:solidFill>
                  <a:srgbClr val="0000CC"/>
                </a:solidFill>
                <a:latin typeface="Arial MT"/>
                <a:cs typeface="Arial MT"/>
              </a:rPr>
              <a:t> </a:t>
            </a:r>
            <a:r>
              <a:rPr sz="1600" spc="-170" dirty="0">
                <a:solidFill>
                  <a:srgbClr val="0000CC"/>
                </a:solidFill>
                <a:latin typeface="Arial MT"/>
                <a:cs typeface="Arial MT"/>
              </a:rPr>
              <a:t>and</a:t>
            </a:r>
            <a:r>
              <a:rPr sz="1600" spc="-80" dirty="0">
                <a:solidFill>
                  <a:srgbClr val="0000CC"/>
                </a:solidFill>
                <a:latin typeface="Arial MT"/>
                <a:cs typeface="Arial MT"/>
              </a:rPr>
              <a:t> </a:t>
            </a:r>
            <a:r>
              <a:rPr sz="1600" spc="-10" dirty="0">
                <a:solidFill>
                  <a:srgbClr val="0000CC"/>
                </a:solidFill>
                <a:latin typeface="Arial MT"/>
                <a:cs typeface="Arial MT"/>
              </a:rPr>
              <a:t>Privacy</a:t>
            </a:r>
            <a:endParaRPr sz="1600" dirty="0">
              <a:latin typeface="Arial MT"/>
              <a:cs typeface="Arial MT"/>
            </a:endParaRPr>
          </a:p>
        </p:txBody>
      </p:sp>
      <p:graphicFrame>
        <p:nvGraphicFramePr>
          <p:cNvPr id="18" name="object 18"/>
          <p:cNvGraphicFramePr>
            <a:graphicFrameLocks noGrp="1"/>
          </p:cNvGraphicFramePr>
          <p:nvPr/>
        </p:nvGraphicFramePr>
        <p:xfrm>
          <a:off x="4301744" y="5226050"/>
          <a:ext cx="4033518" cy="1259205"/>
        </p:xfrm>
        <a:graphic>
          <a:graphicData uri="http://schemas.openxmlformats.org/drawingml/2006/table">
            <a:tbl>
              <a:tblPr firstRow="1" bandRow="1">
                <a:tableStyleId>{2D5ABB26-0587-4C30-8999-92F81FD0307C}</a:tableStyleId>
              </a:tblPr>
              <a:tblGrid>
                <a:gridCol w="60325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90244">
                  <a:extLst>
                    <a:ext uri="{9D8B030D-6E8A-4147-A177-3AD203B41FA5}">
                      <a16:colId xmlns:a16="http://schemas.microsoft.com/office/drawing/2014/main" val="20003"/>
                    </a:ext>
                  </a:extLst>
                </a:gridCol>
                <a:gridCol w="111760">
                  <a:extLst>
                    <a:ext uri="{9D8B030D-6E8A-4147-A177-3AD203B41FA5}">
                      <a16:colId xmlns:a16="http://schemas.microsoft.com/office/drawing/2014/main" val="20004"/>
                    </a:ext>
                  </a:extLst>
                </a:gridCol>
                <a:gridCol w="433069">
                  <a:extLst>
                    <a:ext uri="{9D8B030D-6E8A-4147-A177-3AD203B41FA5}">
                      <a16:colId xmlns:a16="http://schemas.microsoft.com/office/drawing/2014/main" val="20005"/>
                    </a:ext>
                  </a:extLst>
                </a:gridCol>
                <a:gridCol w="114935">
                  <a:extLst>
                    <a:ext uri="{9D8B030D-6E8A-4147-A177-3AD203B41FA5}">
                      <a16:colId xmlns:a16="http://schemas.microsoft.com/office/drawing/2014/main" val="20006"/>
                    </a:ext>
                  </a:extLst>
                </a:gridCol>
                <a:gridCol w="708660">
                  <a:extLst>
                    <a:ext uri="{9D8B030D-6E8A-4147-A177-3AD203B41FA5}">
                      <a16:colId xmlns:a16="http://schemas.microsoft.com/office/drawing/2014/main" val="20007"/>
                    </a:ext>
                  </a:extLst>
                </a:gridCol>
              </a:tblGrid>
              <a:tr h="209550">
                <a:tc rowSpan="2" gridSpan="2">
                  <a:txBody>
                    <a:bodyPr/>
                    <a:lstStyle/>
                    <a:p>
                      <a:pPr>
                        <a:lnSpc>
                          <a:spcPct val="100000"/>
                        </a:lnSpc>
                      </a:pPr>
                      <a:endParaRPr sz="13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rowSpan="2" hMerge="1">
                  <a:txBody>
                    <a:bodyPr/>
                    <a:lstStyle/>
                    <a:p>
                      <a:endParaRPr/>
                    </a:p>
                  </a:txBody>
                  <a:tcPr marL="0" marR="0" marT="0" marB="0"/>
                </a:tc>
                <a:tc gridSpan="6">
                  <a:txBody>
                    <a:bodyPr/>
                    <a:lstStyle/>
                    <a:p>
                      <a:pPr marL="813435">
                        <a:lnSpc>
                          <a:spcPts val="1310"/>
                        </a:lnSpc>
                        <a:spcBef>
                          <a:spcPts val="240"/>
                        </a:spcBef>
                      </a:pPr>
                      <a:r>
                        <a:rPr sz="1100" b="1" dirty="0">
                          <a:latin typeface="Malgun Gothic"/>
                          <a:cs typeface="Malgun Gothic"/>
                        </a:rPr>
                        <a:t>Attack</a:t>
                      </a:r>
                      <a:r>
                        <a:rPr sz="1100" b="1" spc="-20" dirty="0">
                          <a:latin typeface="Malgun Gothic"/>
                          <a:cs typeface="Malgun Gothic"/>
                        </a:rPr>
                        <a:t> </a:t>
                      </a:r>
                      <a:r>
                        <a:rPr sz="1100" b="1" spc="-10" dirty="0">
                          <a:latin typeface="Malgun Gothic"/>
                          <a:cs typeface="Malgun Gothic"/>
                        </a:rPr>
                        <a:t>feasibility</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8915">
                <a:tc gridSpan="2" vMerge="1">
                  <a:txBody>
                    <a:bodyPr/>
                    <a:lstStyle/>
                    <a:p>
                      <a:endParaRPr/>
                    </a:p>
                  </a:txBody>
                  <a:tcPr marL="0" marR="0" marT="0" marB="0">
                    <a:lnR w="6350">
                      <a:solidFill>
                        <a:srgbClr val="000000"/>
                      </a:solidFill>
                      <a:prstDash val="solid"/>
                    </a:lnR>
                    <a:lnB w="6350">
                      <a:solidFill>
                        <a:srgbClr val="000000"/>
                      </a:solidFill>
                      <a:prstDash val="solid"/>
                    </a:lnB>
                  </a:tcPr>
                </a:tc>
                <a:tc hMerge="1" vMerge="1">
                  <a:txBody>
                    <a:bodyPr/>
                    <a:lstStyle/>
                    <a:p>
                      <a:endParaRPr/>
                    </a:p>
                  </a:txBody>
                  <a:tcPr marL="0" marR="0" marT="0" marB="0"/>
                </a:tc>
                <a:tc>
                  <a:txBody>
                    <a:bodyPr/>
                    <a:lstStyle/>
                    <a:p>
                      <a:pPr algn="ctr">
                        <a:lnSpc>
                          <a:spcPts val="1310"/>
                        </a:lnSpc>
                        <a:spcBef>
                          <a:spcPts val="240"/>
                        </a:spcBef>
                      </a:pPr>
                      <a:r>
                        <a:rPr sz="1100" dirty="0">
                          <a:latin typeface="Malgun Gothic"/>
                          <a:cs typeface="Malgun Gothic"/>
                        </a:rPr>
                        <a:t>very</a:t>
                      </a:r>
                      <a:r>
                        <a:rPr sz="1100" spc="-15" dirty="0">
                          <a:latin typeface="Malgun Gothic"/>
                          <a:cs typeface="Malgun Gothic"/>
                        </a:rPr>
                        <a:t> </a:t>
                      </a:r>
                      <a:r>
                        <a:rPr sz="1100" spc="-25" dirty="0">
                          <a:latin typeface="Malgun Gothic"/>
                          <a:cs typeface="Malgun Gothic"/>
                        </a:rPr>
                        <a:t>low</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25" dirty="0">
                          <a:latin typeface="Malgun Gothic"/>
                          <a:cs typeface="Malgun Gothic"/>
                        </a:rPr>
                        <a:t>low</a:t>
                      </a:r>
                      <a:endParaRPr sz="1100">
                        <a:latin typeface="Malgun Gothic"/>
                        <a:cs typeface="Malgun Gothic"/>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tcPr>
                </a:tc>
                <a:tc gridSpan="3">
                  <a:txBody>
                    <a:bodyPr/>
                    <a:lstStyle/>
                    <a:p>
                      <a:pPr marL="79375">
                        <a:lnSpc>
                          <a:spcPts val="1310"/>
                        </a:lnSpc>
                        <a:spcBef>
                          <a:spcPts val="240"/>
                        </a:spcBef>
                      </a:pPr>
                      <a:r>
                        <a:rPr sz="1100" spc="-10" dirty="0">
                          <a:latin typeface="Malgun Gothic"/>
                          <a:cs typeface="Malgun Gothic"/>
                        </a:rPr>
                        <a:t>medium</a:t>
                      </a:r>
                      <a:endParaRPr sz="1100">
                        <a:latin typeface="Malgun Gothic"/>
                        <a:cs typeface="Malgun Gothic"/>
                      </a:endParaRPr>
                    </a:p>
                  </a:txBody>
                  <a:tcPr marL="0" marR="0" marT="30480" marB="0">
                    <a:lnL w="38100">
                      <a:solidFill>
                        <a:srgbClr val="21218A"/>
                      </a:solidFill>
                      <a:prstDash val="solid"/>
                    </a:lnL>
                    <a:lnR w="38100">
                      <a:solidFill>
                        <a:srgbClr val="21218A"/>
                      </a:solidFill>
                      <a:prstDash val="solid"/>
                    </a:lnR>
                    <a:lnT w="6350">
                      <a:solidFill>
                        <a:srgbClr val="21218A"/>
                      </a:solidFill>
                      <a:prstDash val="solid"/>
                    </a:lnT>
                    <a:lnB w="6350">
                      <a:solidFill>
                        <a:srgbClr val="CC0066"/>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26034" algn="ctr">
                        <a:lnSpc>
                          <a:spcPts val="1310"/>
                        </a:lnSpc>
                        <a:spcBef>
                          <a:spcPts val="240"/>
                        </a:spcBef>
                      </a:pPr>
                      <a:r>
                        <a:rPr sz="1100" spc="-20" dirty="0">
                          <a:latin typeface="Malgun Gothic"/>
                          <a:cs typeface="Malgun Gothic"/>
                        </a:rPr>
                        <a:t>high</a:t>
                      </a:r>
                      <a:endParaRPr sz="1100">
                        <a:latin typeface="Malgun Gothic"/>
                        <a:cs typeface="Malgun Gothic"/>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rowSpan="5">
                  <a:txBody>
                    <a:bodyPr/>
                    <a:lstStyle/>
                    <a:p>
                      <a:pPr>
                        <a:lnSpc>
                          <a:spcPct val="100000"/>
                        </a:lnSpc>
                        <a:spcBef>
                          <a:spcPts val="790"/>
                        </a:spcBef>
                      </a:pPr>
                      <a:endParaRPr sz="1100">
                        <a:latin typeface="Times New Roman"/>
                        <a:cs typeface="Times New Roman"/>
                      </a:endParaRPr>
                    </a:p>
                    <a:p>
                      <a:pPr marL="102870" marR="64769" indent="-32384">
                        <a:lnSpc>
                          <a:spcPct val="100000"/>
                        </a:lnSpc>
                      </a:pPr>
                      <a:r>
                        <a:rPr sz="1100" b="1" spc="-10" dirty="0">
                          <a:latin typeface="Malgun Gothic"/>
                          <a:cs typeface="Malgun Gothic"/>
                        </a:rPr>
                        <a:t>Impact rating</a:t>
                      </a:r>
                      <a:endParaRPr sz="1100">
                        <a:latin typeface="Malgun Gothic"/>
                        <a:cs typeface="Malgun Gothic"/>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10"/>
                        </a:lnSpc>
                        <a:spcBef>
                          <a:spcPts val="240"/>
                        </a:spcBef>
                      </a:pPr>
                      <a:r>
                        <a:rPr sz="1100" spc="-10" dirty="0">
                          <a:latin typeface="Malgun Gothic"/>
                          <a:cs typeface="Malgun Gothic"/>
                        </a:rPr>
                        <a:t>severe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0"/>
                        </a:lnSpc>
                        <a:spcBef>
                          <a:spcPts val="240"/>
                        </a:spcBef>
                      </a:pPr>
                      <a:r>
                        <a:rPr sz="1100" spc="-50" dirty="0">
                          <a:latin typeface="Malgun Gothic"/>
                          <a:cs typeface="Malgun Gothic"/>
                        </a:rPr>
                        <a:t>3</a:t>
                      </a:r>
                      <a:endParaRPr sz="1100">
                        <a:latin typeface="Malgun Gothic"/>
                        <a:cs typeface="Malgun Gothic"/>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CC99"/>
                    </a:solidFill>
                  </a:tcPr>
                </a:tc>
                <a:tc>
                  <a:txBody>
                    <a:bodyPr/>
                    <a:lstStyle/>
                    <a:p>
                      <a:pPr>
                        <a:lnSpc>
                          <a:spcPct val="100000"/>
                        </a:lnSpc>
                      </a:pPr>
                      <a:endParaRPr sz="1200">
                        <a:latin typeface="Times New Roman"/>
                        <a:cs typeface="Times New Roman"/>
                      </a:endParaRPr>
                    </a:p>
                  </a:txBody>
                  <a:tcPr marL="0" marR="0" marT="0" marB="0">
                    <a:lnL w="38100">
                      <a:solidFill>
                        <a:srgbClr val="21218A"/>
                      </a:solidFill>
                      <a:prstDash val="solid"/>
                    </a:lnL>
                    <a:lnR w="38100">
                      <a:solidFill>
                        <a:srgbClr val="CC0066"/>
                      </a:solidFill>
                      <a:prstDash val="solid"/>
                    </a:lnR>
                    <a:lnT w="6350" cap="flat" cmpd="sng" algn="ctr">
                      <a:solidFill>
                        <a:srgbClr val="CC0066"/>
                      </a:solidFill>
                      <a:prstDash val="solid"/>
                      <a:round/>
                      <a:headEnd type="none" w="med" len="med"/>
                      <a:tailEnd type="none" w="med" len="med"/>
                    </a:lnT>
                    <a:lnB w="6350">
                      <a:solidFill>
                        <a:srgbClr val="000000"/>
                      </a:solidFill>
                      <a:prstDash val="solid"/>
                    </a:lnB>
                    <a:solidFill>
                      <a:srgbClr val="FF9933"/>
                    </a:solidFill>
                  </a:tcPr>
                </a:tc>
                <a:tc>
                  <a:txBody>
                    <a:bodyPr/>
                    <a:lstStyle/>
                    <a:p>
                      <a:pPr marL="22225" algn="ctr">
                        <a:lnSpc>
                          <a:spcPts val="1310"/>
                        </a:lnSpc>
                        <a:spcBef>
                          <a:spcPts val="240"/>
                        </a:spcBef>
                      </a:pPr>
                      <a:r>
                        <a:rPr sz="1100" spc="-50" dirty="0">
                          <a:latin typeface="Malgun Gothic"/>
                          <a:cs typeface="Malgun Gothic"/>
                        </a:rPr>
                        <a:t>4</a:t>
                      </a:r>
                      <a:endParaRPr sz="1100">
                        <a:latin typeface="Malgun Gothic"/>
                        <a:cs typeface="Malgun Gothic"/>
                      </a:endParaRPr>
                    </a:p>
                  </a:txBody>
                  <a:tcPr marL="0" marR="0" marT="30480" marB="0">
                    <a:lnL w="38100">
                      <a:solidFill>
                        <a:srgbClr val="CC0066"/>
                      </a:solidFill>
                      <a:prstDash val="solid"/>
                    </a:lnL>
                    <a:lnR w="38100">
                      <a:solidFill>
                        <a:srgbClr val="CC0066"/>
                      </a:solidFill>
                      <a:prstDash val="solid"/>
                    </a:lnR>
                    <a:lnT w="6350">
                      <a:solidFill>
                        <a:srgbClr val="CC0066"/>
                      </a:solidFill>
                      <a:prstDash val="solid"/>
                    </a:lnT>
                    <a:lnB w="6350">
                      <a:solidFill>
                        <a:srgbClr val="CC0066"/>
                      </a:solidFill>
                      <a:prstDash val="solid"/>
                    </a:lnB>
                    <a:solidFill>
                      <a:srgbClr val="FF9933"/>
                    </a:solidFill>
                  </a:tcPr>
                </a:tc>
                <a:tc>
                  <a:txBody>
                    <a:bodyPr/>
                    <a:lstStyle/>
                    <a:p>
                      <a:pPr>
                        <a:lnSpc>
                          <a:spcPct val="100000"/>
                        </a:lnSpc>
                      </a:pPr>
                      <a:endParaRPr sz="1200">
                        <a:latin typeface="Times New Roman"/>
                        <a:cs typeface="Times New Roman"/>
                      </a:endParaRPr>
                    </a:p>
                  </a:txBody>
                  <a:tcPr marL="0" marR="0" marT="0" marB="0">
                    <a:lnL w="38100">
                      <a:solidFill>
                        <a:srgbClr val="CC0066"/>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9933"/>
                    </a:solidFill>
                  </a:tcPr>
                </a:tc>
                <a:tc>
                  <a:txBody>
                    <a:bodyPr/>
                    <a:lstStyle/>
                    <a:p>
                      <a:pPr marL="23495" algn="ctr">
                        <a:lnSpc>
                          <a:spcPts val="1310"/>
                        </a:lnSpc>
                        <a:spcBef>
                          <a:spcPts val="240"/>
                        </a:spcBef>
                      </a:pPr>
                      <a:r>
                        <a:rPr sz="1100" spc="-50" dirty="0">
                          <a:latin typeface="Malgun Gothic"/>
                          <a:cs typeface="Malgun Gothic"/>
                        </a:rPr>
                        <a:t>5</a:t>
                      </a:r>
                      <a:endParaRPr sz="1100">
                        <a:latin typeface="Malgun Gothic"/>
                        <a:cs typeface="Malgun Gothic"/>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0000"/>
                    </a:solidFill>
                  </a:tcPr>
                </a:tc>
                <a:extLst>
                  <a:ext uri="{0D108BD9-81ED-4DB2-BD59-A6C34878D82A}">
                    <a16:rowId xmlns:a16="http://schemas.microsoft.com/office/drawing/2014/main" val="10002"/>
                  </a:ext>
                </a:extLst>
              </a:tr>
              <a:tr h="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
                  <a:txBody>
                    <a:bodyPr/>
                    <a:lstStyle/>
                    <a:p>
                      <a:pPr marL="160655">
                        <a:lnSpc>
                          <a:spcPts val="1310"/>
                        </a:lnSpc>
                        <a:spcBef>
                          <a:spcPts val="240"/>
                        </a:spcBef>
                      </a:pPr>
                      <a:r>
                        <a:rPr sz="1100" spc="-10" dirty="0">
                          <a:latin typeface="Malgun Gothic"/>
                          <a:cs typeface="Malgun Gothic"/>
                        </a:rPr>
                        <a:t>major</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rowSpan="2">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FF00"/>
                    </a:solidFill>
                  </a:tcPr>
                </a:tc>
                <a:tc>
                  <a:txBody>
                    <a:bodyPr/>
                    <a:lstStyle/>
                    <a:p>
                      <a:pPr>
                        <a:lnSpc>
                          <a:spcPct val="100000"/>
                        </a:lnSpc>
                      </a:pPr>
                      <a:endParaRPr sz="100">
                        <a:latin typeface="Times New Roman"/>
                        <a:cs typeface="Times New Roman"/>
                      </a:endParaRPr>
                    </a:p>
                  </a:txBody>
                  <a:tcPr marL="0" marR="0" marT="0" marB="0">
                    <a:lnL w="38100">
                      <a:solidFill>
                        <a:srgbClr val="21218A"/>
                      </a:solidFill>
                      <a:prstDash val="solid"/>
                    </a:lnL>
                    <a:lnT w="6350">
                      <a:solidFill>
                        <a:srgbClr val="000000"/>
                      </a:solidFill>
                      <a:prstDash val="solid"/>
                    </a:lnT>
                    <a:solidFill>
                      <a:srgbClr val="FFCC99"/>
                    </a:solidFill>
                  </a:tcPr>
                </a:tc>
                <a:tc>
                  <a:txBody>
                    <a:bodyPr/>
                    <a:lstStyle/>
                    <a:p>
                      <a:pPr>
                        <a:lnSpc>
                          <a:spcPct val="100000"/>
                        </a:lnSpc>
                      </a:pPr>
                      <a:endParaRPr sz="100">
                        <a:latin typeface="Times New Roman"/>
                        <a:cs typeface="Times New Roman"/>
                      </a:endParaRPr>
                    </a:p>
                  </a:txBody>
                  <a:tcPr marL="0" marR="0" marT="0" marB="0">
                    <a:lnT w="6350">
                      <a:solidFill>
                        <a:srgbClr val="CC0066"/>
                      </a:solidFill>
                      <a:prstDash val="solid"/>
                    </a:lnT>
                    <a:lnB w="38100">
                      <a:solidFill>
                        <a:srgbClr val="CC0066"/>
                      </a:solidFill>
                      <a:prstDash val="solid"/>
                    </a:lnB>
                    <a:solidFill>
                      <a:srgbClr val="FFCC99"/>
                    </a:solidFill>
                  </a:tcPr>
                </a:tc>
                <a:tc rowSpan="2">
                  <a:txBody>
                    <a:bodyPr/>
                    <a:lstStyle/>
                    <a:p>
                      <a:pPr>
                        <a:lnSpc>
                          <a:spcPct val="100000"/>
                        </a:lnSpc>
                      </a:pPr>
                      <a:endParaRPr sz="1200">
                        <a:latin typeface="Times New Roman"/>
                        <a:cs typeface="Times New Roman"/>
                      </a:endParaRPr>
                    </a:p>
                  </a:txBody>
                  <a:tcPr marL="0" marR="0" marT="0" marB="0">
                    <a:lnR w="38100">
                      <a:solidFill>
                        <a:srgbClr val="21218A"/>
                      </a:solidFill>
                      <a:prstDash val="solid"/>
                    </a:lnR>
                    <a:lnT w="6350">
                      <a:solidFill>
                        <a:srgbClr val="000000"/>
                      </a:solidFill>
                      <a:prstDash val="solid"/>
                    </a:lnT>
                    <a:lnB w="6350">
                      <a:solidFill>
                        <a:srgbClr val="000000"/>
                      </a:solidFill>
                      <a:prstDash val="solid"/>
                    </a:lnB>
                    <a:solidFill>
                      <a:srgbClr val="FFCC99"/>
                    </a:solidFill>
                  </a:tcPr>
                </a:tc>
                <a:tc rowSpan="2">
                  <a:txBody>
                    <a:bodyPr/>
                    <a:lstStyle/>
                    <a:p>
                      <a:pPr marL="23495" algn="ctr">
                        <a:lnSpc>
                          <a:spcPts val="1310"/>
                        </a:lnSpc>
                        <a:spcBef>
                          <a:spcPts val="240"/>
                        </a:spcBef>
                      </a:pPr>
                      <a:r>
                        <a:rPr sz="1100" spc="-50" dirty="0">
                          <a:latin typeface="Malgun Gothic"/>
                          <a:cs typeface="Malgun Gothic"/>
                        </a:rPr>
                        <a:t>4</a:t>
                      </a:r>
                      <a:endParaRPr sz="1100">
                        <a:latin typeface="Malgun Gothic"/>
                        <a:cs typeface="Malgun Gothic"/>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extLst>
                  <a:ext uri="{0D108BD9-81ED-4DB2-BD59-A6C34878D82A}">
                    <a16:rowId xmlns:a16="http://schemas.microsoft.com/office/drawing/2014/main" val="10003"/>
                  </a:ext>
                </a:extLst>
              </a:tr>
              <a:tr h="15621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vMerge="1">
                  <a:txBody>
                    <a:bodyPr/>
                    <a:lstStyle/>
                    <a:p>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FF00"/>
                    </a:solidFill>
                  </a:tcPr>
                </a:tc>
                <a:tc>
                  <a:txBody>
                    <a:bodyPr/>
                    <a:lstStyle/>
                    <a:p>
                      <a:pPr>
                        <a:lnSpc>
                          <a:spcPct val="100000"/>
                        </a:lnSpc>
                      </a:pPr>
                      <a:endParaRPr sz="800">
                        <a:latin typeface="Times New Roman"/>
                        <a:cs typeface="Times New Roman"/>
                      </a:endParaRPr>
                    </a:p>
                  </a:txBody>
                  <a:tcPr marL="0" marR="0" marT="0" marB="0">
                    <a:lnL w="38100">
                      <a:solidFill>
                        <a:srgbClr val="21218A"/>
                      </a:solidFill>
                      <a:prstDash val="solid"/>
                    </a:lnL>
                    <a:lnR w="38100">
                      <a:solidFill>
                        <a:srgbClr val="CC0066"/>
                      </a:solidFill>
                      <a:prstDash val="solid"/>
                    </a:lnR>
                    <a:lnB w="6350">
                      <a:solidFill>
                        <a:srgbClr val="000000"/>
                      </a:solidFill>
                      <a:prstDash val="solid"/>
                    </a:lnB>
                    <a:solidFill>
                      <a:srgbClr val="FFCC99"/>
                    </a:solidFill>
                  </a:tcPr>
                </a:tc>
                <a:tc>
                  <a:txBody>
                    <a:bodyPr/>
                    <a:lstStyle/>
                    <a:p>
                      <a:pPr marL="22225" algn="ctr">
                        <a:lnSpc>
                          <a:spcPts val="1135"/>
                        </a:lnSpc>
                      </a:pPr>
                      <a:r>
                        <a:rPr sz="1100" spc="-50" dirty="0">
                          <a:latin typeface="Malgun Gothic"/>
                          <a:cs typeface="Malgun Gothic"/>
                        </a:rPr>
                        <a:t>3</a:t>
                      </a:r>
                      <a:endParaRPr sz="1100">
                        <a:latin typeface="Malgun Gothic"/>
                        <a:cs typeface="Malgun Gothic"/>
                      </a:endParaRPr>
                    </a:p>
                  </a:txBody>
                  <a:tcPr marL="0" marR="0" marT="0" marB="0">
                    <a:lnL w="38100">
                      <a:solidFill>
                        <a:srgbClr val="CC0066"/>
                      </a:solidFill>
                      <a:prstDash val="solid"/>
                    </a:lnL>
                    <a:lnR w="38100">
                      <a:solidFill>
                        <a:srgbClr val="CC0066"/>
                      </a:solidFill>
                      <a:prstDash val="solid"/>
                    </a:lnR>
                    <a:lnT w="38100">
                      <a:solidFill>
                        <a:srgbClr val="CC0066"/>
                      </a:solidFill>
                      <a:prstDash val="solid"/>
                    </a:lnT>
                    <a:lnB w="6350">
                      <a:solidFill>
                        <a:srgbClr val="CC0066"/>
                      </a:solidFill>
                      <a:prstDash val="solid"/>
                    </a:lnB>
                    <a:solidFill>
                      <a:srgbClr val="FFCC99"/>
                    </a:solidFill>
                  </a:tcPr>
                </a:tc>
                <a:tc vMerge="1">
                  <a:txBody>
                    <a:bodyPr/>
                    <a:lstStyle/>
                    <a:p>
                      <a:endParaRPr/>
                    </a:p>
                  </a:txBody>
                  <a:tcPr marL="0" marR="0" marT="0" marB="0">
                    <a:lnL w="38100">
                      <a:solidFill>
                        <a:srgbClr val="CC0066"/>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CC99"/>
                    </a:solidFill>
                  </a:tcPr>
                </a:tc>
                <a:tc vMerge="1">
                  <a:txBody>
                    <a:bodyPr/>
                    <a:lstStyle/>
                    <a:p>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extLst>
                  <a:ext uri="{0D108BD9-81ED-4DB2-BD59-A6C34878D82A}">
                    <a16:rowId xmlns:a16="http://schemas.microsoft.com/office/drawing/2014/main" val="10004"/>
                  </a:ext>
                </a:extLst>
              </a:tr>
              <a:tr h="20955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05"/>
                        </a:lnSpc>
                        <a:spcBef>
                          <a:spcPts val="240"/>
                        </a:spcBef>
                      </a:pPr>
                      <a:r>
                        <a:rPr sz="1100" spc="-10" dirty="0">
                          <a:latin typeface="Malgun Gothic"/>
                          <a:cs typeface="Malgun Gothic"/>
                        </a:rPr>
                        <a:t>moderate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05"/>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05"/>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FFFF00"/>
                    </a:solidFill>
                  </a:tcPr>
                </a:tc>
                <a:tc gridSpan="3">
                  <a:txBody>
                    <a:bodyPr/>
                    <a:lstStyle/>
                    <a:p>
                      <a:pPr marL="18415" algn="ctr">
                        <a:lnSpc>
                          <a:spcPts val="1305"/>
                        </a:lnSpc>
                        <a:spcBef>
                          <a:spcPts val="240"/>
                        </a:spcBef>
                      </a:pPr>
                      <a:r>
                        <a:rPr sz="1100" spc="-50" dirty="0">
                          <a:latin typeface="Malgun Gothic"/>
                          <a:cs typeface="Malgun Gothic"/>
                        </a:rPr>
                        <a:t>2</a:t>
                      </a:r>
                      <a:endParaRPr sz="1100">
                        <a:latin typeface="Malgun Gothic"/>
                        <a:cs typeface="Malgun Gothic"/>
                      </a:endParaRPr>
                    </a:p>
                  </a:txBody>
                  <a:tcPr marL="0" marR="0" marT="30480" marB="0">
                    <a:lnL w="38100">
                      <a:solidFill>
                        <a:srgbClr val="21218A"/>
                      </a:solidFill>
                      <a:prstDash val="solid"/>
                    </a:lnL>
                    <a:lnR w="38100">
                      <a:solidFill>
                        <a:srgbClr val="21218A"/>
                      </a:solidFill>
                      <a:prstDash val="solid"/>
                    </a:lnR>
                    <a:lnT w="6350" cap="flat" cmpd="sng" algn="ctr">
                      <a:solidFill>
                        <a:srgbClr val="000000"/>
                      </a:solidFill>
                      <a:prstDash val="solid"/>
                      <a:round/>
                      <a:headEnd type="none" w="med" len="med"/>
                      <a:tailEnd type="none" w="med" len="med"/>
                    </a:lnT>
                    <a:lnB w="6350">
                      <a:solidFill>
                        <a:srgbClr val="CC0066"/>
                      </a:solidFill>
                      <a:prstDash val="solid"/>
                    </a:lnB>
                    <a:solidFill>
                      <a:srgbClr val="FFFF00"/>
                    </a:solidFill>
                  </a:tcPr>
                </a:tc>
                <a:tc hMerge="1">
                  <a:txBody>
                    <a:bodyPr/>
                    <a:lstStyle/>
                    <a:p>
                      <a:endParaRPr/>
                    </a:p>
                  </a:txBody>
                  <a:tcPr marL="0" marR="0" marT="0" marB="0"/>
                </a:tc>
                <a:tc hMerge="1">
                  <a:txBody>
                    <a:bodyPr/>
                    <a:lstStyle/>
                    <a:p>
                      <a:endParaRPr/>
                    </a:p>
                  </a:txBody>
                  <a:tcPr marL="0" marR="0" marT="0" marB="0"/>
                </a:tc>
                <a:tc>
                  <a:txBody>
                    <a:bodyPr/>
                    <a:lstStyle/>
                    <a:p>
                      <a:pPr marL="23495" algn="ctr">
                        <a:lnSpc>
                          <a:spcPts val="1305"/>
                        </a:lnSpc>
                        <a:spcBef>
                          <a:spcPts val="240"/>
                        </a:spcBef>
                      </a:pPr>
                      <a:r>
                        <a:rPr sz="1100" spc="-50" dirty="0">
                          <a:latin typeface="Malgun Gothic"/>
                          <a:cs typeface="Malgun Gothic"/>
                        </a:rPr>
                        <a:t>3</a:t>
                      </a:r>
                      <a:endParaRPr sz="1100">
                        <a:latin typeface="Malgun Gothic"/>
                        <a:cs typeface="Malgun Gothic"/>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extLst>
                  <a:ext uri="{0D108BD9-81ED-4DB2-BD59-A6C34878D82A}">
                    <a16:rowId xmlns:a16="http://schemas.microsoft.com/office/drawing/2014/main" val="10005"/>
                  </a:ext>
                </a:extLst>
              </a:tr>
              <a:tr h="20955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ts val="1310"/>
                        </a:lnSpc>
                        <a:spcBef>
                          <a:spcPts val="240"/>
                        </a:spcBef>
                      </a:pPr>
                      <a:r>
                        <a:rPr sz="1100" spc="-10" dirty="0">
                          <a:latin typeface="Malgun Gothic"/>
                          <a:cs typeface="Malgun Gothic"/>
                        </a:rPr>
                        <a:t>negligible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38100">
                      <a:solidFill>
                        <a:srgbClr val="21218A"/>
                      </a:solidFill>
                      <a:prstDash val="solid"/>
                    </a:lnR>
                    <a:lnT w="6350">
                      <a:solidFill>
                        <a:srgbClr val="000000"/>
                      </a:solidFill>
                      <a:prstDash val="solid"/>
                    </a:lnT>
                    <a:lnB w="6350">
                      <a:solidFill>
                        <a:srgbClr val="000000"/>
                      </a:solidFill>
                      <a:prstDash val="solid"/>
                    </a:lnB>
                    <a:solidFill>
                      <a:srgbClr val="92D050"/>
                    </a:solidFill>
                  </a:tcPr>
                </a:tc>
                <a:tc>
                  <a:txBody>
                    <a:bodyPr/>
                    <a:lstStyle/>
                    <a:p>
                      <a:pPr>
                        <a:lnSpc>
                          <a:spcPct val="100000"/>
                        </a:lnSpc>
                      </a:pPr>
                      <a:endParaRPr sz="1200">
                        <a:latin typeface="Times New Roman"/>
                        <a:cs typeface="Times New Roman"/>
                      </a:endParaRPr>
                    </a:p>
                  </a:txBody>
                  <a:tcPr marL="0" marR="0" marT="0" marB="0">
                    <a:lnL w="38100">
                      <a:solidFill>
                        <a:srgbClr val="21218A"/>
                      </a:solidFill>
                      <a:prstDash val="solid"/>
                    </a:lnL>
                    <a:lnR w="38100">
                      <a:solidFill>
                        <a:srgbClr val="CC0066"/>
                      </a:solidFill>
                      <a:prstDash val="solid"/>
                    </a:lnR>
                    <a:lnT w="6350" cap="flat" cmpd="sng" algn="ctr">
                      <a:solidFill>
                        <a:srgbClr val="CC0066"/>
                      </a:solidFill>
                      <a:prstDash val="solid"/>
                      <a:round/>
                      <a:headEnd type="none" w="med" len="med"/>
                      <a:tailEnd type="none" w="med" len="med"/>
                    </a:lnT>
                    <a:lnB w="6350">
                      <a:solidFill>
                        <a:srgbClr val="21218A"/>
                      </a:solidFill>
                      <a:prstDash val="solid"/>
                    </a:lnB>
                    <a:solidFill>
                      <a:srgbClr val="92D050"/>
                    </a:solidFill>
                  </a:tcPr>
                </a:tc>
                <a:tc>
                  <a:txBody>
                    <a:bodyPr/>
                    <a:lstStyle/>
                    <a:p>
                      <a:pPr marL="22225"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38100">
                      <a:solidFill>
                        <a:srgbClr val="CC0066"/>
                      </a:solidFill>
                      <a:prstDash val="solid"/>
                    </a:lnL>
                    <a:lnR w="38100">
                      <a:solidFill>
                        <a:srgbClr val="CC0066"/>
                      </a:solidFill>
                      <a:prstDash val="solid"/>
                    </a:lnR>
                    <a:lnT w="6350">
                      <a:solidFill>
                        <a:srgbClr val="CC0066"/>
                      </a:solidFill>
                      <a:prstDash val="solid"/>
                    </a:lnT>
                    <a:lnB w="6350">
                      <a:solidFill>
                        <a:srgbClr val="CC0066"/>
                      </a:solidFill>
                      <a:prstDash val="solid"/>
                    </a:lnB>
                    <a:solidFill>
                      <a:srgbClr val="92D050"/>
                    </a:solidFill>
                  </a:tcPr>
                </a:tc>
                <a:tc>
                  <a:txBody>
                    <a:bodyPr/>
                    <a:lstStyle/>
                    <a:p>
                      <a:pPr>
                        <a:lnSpc>
                          <a:spcPct val="100000"/>
                        </a:lnSpc>
                      </a:pPr>
                      <a:endParaRPr sz="1200">
                        <a:latin typeface="Times New Roman"/>
                        <a:cs typeface="Times New Roman"/>
                      </a:endParaRPr>
                    </a:p>
                  </a:txBody>
                  <a:tcPr marL="0" marR="0" marT="0" marB="0">
                    <a:lnL w="38100">
                      <a:solidFill>
                        <a:srgbClr val="CC0066"/>
                      </a:solidFill>
                      <a:prstDash val="solid"/>
                    </a:lnL>
                    <a:lnR w="38100">
                      <a:solidFill>
                        <a:srgbClr val="21218A"/>
                      </a:solidFill>
                      <a:prstDash val="solid"/>
                    </a:lnR>
                    <a:lnT w="6350">
                      <a:solidFill>
                        <a:srgbClr val="000000"/>
                      </a:solidFill>
                      <a:prstDash val="solid"/>
                    </a:lnT>
                    <a:lnB w="6350">
                      <a:solidFill>
                        <a:srgbClr val="21218A"/>
                      </a:solidFill>
                      <a:prstDash val="solid"/>
                    </a:lnB>
                    <a:solidFill>
                      <a:srgbClr val="92D050"/>
                    </a:solidFill>
                  </a:tcPr>
                </a:tc>
                <a:tc>
                  <a:txBody>
                    <a:bodyPr/>
                    <a:lstStyle/>
                    <a:p>
                      <a:pPr marL="23495"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38100">
                      <a:solidFill>
                        <a:srgbClr val="21218A"/>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6"/>
                  </a:ext>
                </a:extLst>
              </a:tr>
            </a:tbl>
          </a:graphicData>
        </a:graphic>
      </p:graphicFrame>
      <p:graphicFrame>
        <p:nvGraphicFramePr>
          <p:cNvPr id="19" name="object 19"/>
          <p:cNvGraphicFramePr>
            <a:graphicFrameLocks noGrp="1"/>
          </p:cNvGraphicFramePr>
          <p:nvPr/>
        </p:nvGraphicFramePr>
        <p:xfrm>
          <a:off x="482155" y="4120007"/>
          <a:ext cx="8930640" cy="742315"/>
        </p:xfrm>
        <a:graphic>
          <a:graphicData uri="http://schemas.openxmlformats.org/drawingml/2006/table">
            <a:tbl>
              <a:tblPr firstRow="1" bandRow="1">
                <a:tableStyleId>{2D5ABB26-0587-4C30-8999-92F81FD0307C}</a:tableStyleId>
              </a:tblPr>
              <a:tblGrid>
                <a:gridCol w="4104640">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tblGrid>
              <a:tr h="291465">
                <a:tc>
                  <a:txBody>
                    <a:bodyPr/>
                    <a:lstStyle/>
                    <a:p>
                      <a:pPr algn="ctr">
                        <a:lnSpc>
                          <a:spcPct val="100000"/>
                        </a:lnSpc>
                        <a:spcBef>
                          <a:spcPts val="395"/>
                        </a:spcBef>
                      </a:pPr>
                      <a:r>
                        <a:rPr sz="1200" b="1" spc="-150" dirty="0">
                          <a:solidFill>
                            <a:srgbClr val="FFFFFF"/>
                          </a:solidFill>
                          <a:latin typeface="Arial"/>
                          <a:cs typeface="Arial"/>
                        </a:rPr>
                        <a:t>Damage</a:t>
                      </a:r>
                      <a:r>
                        <a:rPr sz="1200" b="1" spc="5" dirty="0">
                          <a:solidFill>
                            <a:srgbClr val="FFFFFF"/>
                          </a:solidFill>
                          <a:latin typeface="Arial"/>
                          <a:cs typeface="Arial"/>
                        </a:rPr>
                        <a:t> </a:t>
                      </a:r>
                      <a:r>
                        <a:rPr sz="1200" b="1" spc="-10" dirty="0">
                          <a:solidFill>
                            <a:srgbClr val="FFFFFF"/>
                          </a:solidFill>
                          <a:latin typeface="Arial"/>
                          <a:cs typeface="Arial"/>
                        </a:rPr>
                        <a:t>scenario</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Safety</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Financial</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35" dirty="0">
                          <a:solidFill>
                            <a:srgbClr val="FFFFFF"/>
                          </a:solidFill>
                          <a:latin typeface="Arial"/>
                          <a:cs typeface="Arial"/>
                        </a:rPr>
                        <a:t>Operational</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tc>
                  <a:txBody>
                    <a:bodyPr/>
                    <a:lstStyle/>
                    <a:p>
                      <a:pPr algn="ctr">
                        <a:lnSpc>
                          <a:spcPct val="100000"/>
                        </a:lnSpc>
                        <a:spcBef>
                          <a:spcPts val="395"/>
                        </a:spcBef>
                      </a:pPr>
                      <a:r>
                        <a:rPr sz="1200" b="1" spc="-10" dirty="0">
                          <a:solidFill>
                            <a:srgbClr val="FFFFFF"/>
                          </a:solidFill>
                          <a:latin typeface="Arial"/>
                          <a:cs typeface="Arial"/>
                        </a:rPr>
                        <a:t>Privacy</a:t>
                      </a:r>
                      <a:endParaRPr sz="1200">
                        <a:latin typeface="Arial"/>
                        <a:cs typeface="Arial"/>
                      </a:endParaRPr>
                    </a:p>
                  </a:txBody>
                  <a:tcPr marL="0" marR="0" marT="50165" marB="0">
                    <a:lnL w="12700">
                      <a:solidFill>
                        <a:srgbClr val="000000"/>
                      </a:solidFill>
                      <a:prstDash val="solid"/>
                    </a:lnL>
                    <a:lnR w="12700">
                      <a:solidFill>
                        <a:srgbClr val="000000"/>
                      </a:solidFill>
                      <a:prstDash val="solid"/>
                    </a:lnR>
                    <a:solidFill>
                      <a:srgbClr val="000000"/>
                    </a:solidFill>
                  </a:tcPr>
                </a:tc>
                <a:extLst>
                  <a:ext uri="{0D108BD9-81ED-4DB2-BD59-A6C34878D82A}">
                    <a16:rowId xmlns:a16="http://schemas.microsoft.com/office/drawing/2014/main" val="10000"/>
                  </a:ext>
                </a:extLst>
              </a:tr>
              <a:tr h="450850">
                <a:tc>
                  <a:txBody>
                    <a:bodyPr/>
                    <a:lstStyle/>
                    <a:p>
                      <a:pPr marL="91440" marR="252729">
                        <a:lnSpc>
                          <a:spcPct val="100000"/>
                        </a:lnSpc>
                        <a:spcBef>
                          <a:spcPts val="295"/>
                        </a:spcBef>
                      </a:pPr>
                      <a:r>
                        <a:rPr sz="1200" spc="-105" dirty="0">
                          <a:latin typeface="Arial MT"/>
                          <a:cs typeface="Arial MT"/>
                        </a:rPr>
                        <a:t>Front</a:t>
                      </a:r>
                      <a:r>
                        <a:rPr sz="1200" spc="-35" dirty="0">
                          <a:latin typeface="Arial MT"/>
                          <a:cs typeface="Arial MT"/>
                        </a:rPr>
                        <a:t> </a:t>
                      </a:r>
                      <a:r>
                        <a:rPr sz="1200" spc="-95" dirty="0">
                          <a:latin typeface="Arial MT"/>
                          <a:cs typeface="Arial MT"/>
                        </a:rPr>
                        <a:t>collision</a:t>
                      </a:r>
                      <a:r>
                        <a:rPr sz="1200" spc="-70" dirty="0">
                          <a:latin typeface="Arial MT"/>
                          <a:cs typeface="Arial MT"/>
                        </a:rPr>
                        <a:t> </a:t>
                      </a:r>
                      <a:r>
                        <a:rPr sz="1200" spc="-100" dirty="0">
                          <a:latin typeface="Arial MT"/>
                          <a:cs typeface="Arial MT"/>
                        </a:rPr>
                        <a:t>with</a:t>
                      </a:r>
                      <a:r>
                        <a:rPr sz="1200" spc="-25" dirty="0">
                          <a:latin typeface="Arial MT"/>
                          <a:cs typeface="Arial MT"/>
                        </a:rPr>
                        <a:t> </a:t>
                      </a:r>
                      <a:r>
                        <a:rPr sz="1200" spc="-125" dirty="0">
                          <a:latin typeface="Arial MT"/>
                          <a:cs typeface="Arial MT"/>
                        </a:rPr>
                        <a:t>a</a:t>
                      </a:r>
                      <a:r>
                        <a:rPr sz="1200" spc="-30" dirty="0">
                          <a:latin typeface="Arial MT"/>
                          <a:cs typeface="Arial MT"/>
                        </a:rPr>
                        <a:t> </a:t>
                      </a:r>
                      <a:r>
                        <a:rPr sz="1200" spc="-114" dirty="0">
                          <a:latin typeface="Arial MT"/>
                          <a:cs typeface="Arial MT"/>
                        </a:rPr>
                        <a:t>narrow</a:t>
                      </a:r>
                      <a:r>
                        <a:rPr sz="1200" spc="-15" dirty="0">
                          <a:latin typeface="Arial MT"/>
                          <a:cs typeface="Arial MT"/>
                        </a:rPr>
                        <a:t> </a:t>
                      </a:r>
                      <a:r>
                        <a:rPr sz="1200" spc="-105" dirty="0">
                          <a:latin typeface="Arial MT"/>
                          <a:cs typeface="Arial MT"/>
                        </a:rPr>
                        <a:t>stationary</a:t>
                      </a:r>
                      <a:r>
                        <a:rPr sz="1200" spc="-70" dirty="0">
                          <a:latin typeface="Arial MT"/>
                          <a:cs typeface="Arial MT"/>
                        </a:rPr>
                        <a:t> </a:t>
                      </a:r>
                      <a:r>
                        <a:rPr sz="1200" spc="-100" dirty="0">
                          <a:latin typeface="Arial MT"/>
                          <a:cs typeface="Arial MT"/>
                        </a:rPr>
                        <a:t>object</a:t>
                      </a:r>
                      <a:r>
                        <a:rPr sz="1200" spc="-55" dirty="0">
                          <a:latin typeface="Arial MT"/>
                          <a:cs typeface="Arial MT"/>
                        </a:rPr>
                        <a:t> </a:t>
                      </a:r>
                      <a:r>
                        <a:rPr sz="1200" spc="-120" dirty="0">
                          <a:latin typeface="Arial MT"/>
                          <a:cs typeface="Arial MT"/>
                        </a:rPr>
                        <a:t>caused</a:t>
                      </a:r>
                      <a:r>
                        <a:rPr sz="1200" spc="-45" dirty="0">
                          <a:latin typeface="Arial MT"/>
                          <a:cs typeface="Arial MT"/>
                        </a:rPr>
                        <a:t> </a:t>
                      </a:r>
                      <a:r>
                        <a:rPr sz="1200" spc="-114" dirty="0">
                          <a:latin typeface="Arial MT"/>
                          <a:cs typeface="Arial MT"/>
                        </a:rPr>
                        <a:t>by</a:t>
                      </a:r>
                      <a:r>
                        <a:rPr sz="1200" spc="-45" dirty="0">
                          <a:latin typeface="Arial MT"/>
                          <a:cs typeface="Arial MT"/>
                        </a:rPr>
                        <a:t> </a:t>
                      </a:r>
                      <a:r>
                        <a:rPr sz="1200" spc="-90" dirty="0">
                          <a:latin typeface="Arial MT"/>
                          <a:cs typeface="Arial MT"/>
                        </a:rPr>
                        <a:t>unintended </a:t>
                      </a:r>
                      <a:r>
                        <a:rPr sz="1200" spc="-100" dirty="0">
                          <a:latin typeface="Arial MT"/>
                          <a:cs typeface="Arial MT"/>
                        </a:rPr>
                        <a:t>turning-</a:t>
                      </a:r>
                      <a:r>
                        <a:rPr sz="1200" spc="-90" dirty="0">
                          <a:latin typeface="Arial MT"/>
                          <a:cs typeface="Arial MT"/>
                        </a:rPr>
                        <a:t>off</a:t>
                      </a:r>
                      <a:r>
                        <a:rPr sz="1200" spc="-55" dirty="0">
                          <a:latin typeface="Arial MT"/>
                          <a:cs typeface="Arial MT"/>
                        </a:rPr>
                        <a:t> </a:t>
                      </a:r>
                      <a:r>
                        <a:rPr sz="1200" spc="-100" dirty="0">
                          <a:latin typeface="Arial MT"/>
                          <a:cs typeface="Arial MT"/>
                        </a:rPr>
                        <a:t>of</a:t>
                      </a:r>
                      <a:r>
                        <a:rPr sz="1200" spc="-30" dirty="0">
                          <a:latin typeface="Arial MT"/>
                          <a:cs typeface="Arial MT"/>
                        </a:rPr>
                        <a:t> </a:t>
                      </a:r>
                      <a:r>
                        <a:rPr sz="1200" spc="-125" dirty="0">
                          <a:latin typeface="Arial MT"/>
                          <a:cs typeface="Arial MT"/>
                        </a:rPr>
                        <a:t>headlamp</a:t>
                      </a:r>
                      <a:r>
                        <a:rPr sz="1200" spc="-40" dirty="0">
                          <a:latin typeface="Arial MT"/>
                          <a:cs typeface="Arial MT"/>
                        </a:rPr>
                        <a:t> </a:t>
                      </a:r>
                      <a:r>
                        <a:rPr sz="1200" spc="-105" dirty="0">
                          <a:latin typeface="Arial MT"/>
                          <a:cs typeface="Arial MT"/>
                        </a:rPr>
                        <a:t>during</a:t>
                      </a:r>
                      <a:r>
                        <a:rPr sz="1200" spc="-40" dirty="0">
                          <a:latin typeface="Arial MT"/>
                          <a:cs typeface="Arial MT"/>
                        </a:rPr>
                        <a:t> </a:t>
                      </a:r>
                      <a:r>
                        <a:rPr sz="1200" spc="-100" dirty="0">
                          <a:latin typeface="Arial MT"/>
                          <a:cs typeface="Arial MT"/>
                        </a:rPr>
                        <a:t>night</a:t>
                      </a:r>
                      <a:r>
                        <a:rPr sz="1200" spc="-40" dirty="0">
                          <a:latin typeface="Arial MT"/>
                          <a:cs typeface="Arial MT"/>
                        </a:rPr>
                        <a:t> </a:t>
                      </a:r>
                      <a:r>
                        <a:rPr sz="1200" spc="-100" dirty="0">
                          <a:latin typeface="Arial MT"/>
                          <a:cs typeface="Arial MT"/>
                        </a:rPr>
                        <a:t>driving</a:t>
                      </a:r>
                      <a:r>
                        <a:rPr sz="1200" spc="-30" dirty="0">
                          <a:latin typeface="Arial MT"/>
                          <a:cs typeface="Arial MT"/>
                        </a:rPr>
                        <a:t> </a:t>
                      </a:r>
                      <a:r>
                        <a:rPr sz="1200" spc="-100" dirty="0">
                          <a:latin typeface="Arial MT"/>
                          <a:cs typeface="Arial MT"/>
                        </a:rPr>
                        <a:t>at</a:t>
                      </a:r>
                      <a:r>
                        <a:rPr sz="1200" spc="-30" dirty="0">
                          <a:latin typeface="Arial MT"/>
                          <a:cs typeface="Arial MT"/>
                        </a:rPr>
                        <a:t> </a:t>
                      </a:r>
                      <a:r>
                        <a:rPr sz="1200" spc="-135" dirty="0">
                          <a:latin typeface="Arial MT"/>
                          <a:cs typeface="Arial MT"/>
                        </a:rPr>
                        <a:t>medium</a:t>
                      </a:r>
                      <a:r>
                        <a:rPr sz="1200" spc="-30" dirty="0">
                          <a:latin typeface="Arial MT"/>
                          <a:cs typeface="Arial MT"/>
                        </a:rPr>
                        <a:t> </a:t>
                      </a:r>
                      <a:r>
                        <a:rPr sz="1200" spc="-20" dirty="0">
                          <a:latin typeface="Arial MT"/>
                          <a:cs typeface="Arial MT"/>
                        </a:rPr>
                        <a:t>speed</a:t>
                      </a:r>
                      <a:endParaRPr sz="1200">
                        <a:latin typeface="Arial MT"/>
                        <a:cs typeface="Arial MT"/>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ct val="100000"/>
                        </a:lnSpc>
                        <a:spcBef>
                          <a:spcPts val="1015"/>
                        </a:spcBef>
                      </a:pPr>
                      <a:r>
                        <a:rPr sz="1200" spc="-10" dirty="0">
                          <a:latin typeface="Arial MT"/>
                          <a:cs typeface="Arial MT"/>
                        </a:rPr>
                        <a:t>Severe</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FF0000"/>
                    </a:solidFill>
                  </a:tcPr>
                </a:tc>
                <a:tc>
                  <a:txBody>
                    <a:bodyPr/>
                    <a:lstStyle/>
                    <a:p>
                      <a:pPr marL="635" algn="ctr">
                        <a:lnSpc>
                          <a:spcPct val="100000"/>
                        </a:lnSpc>
                        <a:spcBef>
                          <a:spcPts val="1015"/>
                        </a:spcBef>
                      </a:pPr>
                      <a:r>
                        <a:rPr sz="1200" spc="-10" dirty="0">
                          <a:latin typeface="Arial MT"/>
                          <a:cs typeface="Arial MT"/>
                        </a:rPr>
                        <a:t>Major</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FF9933"/>
                    </a:solidFill>
                  </a:tcPr>
                </a:tc>
                <a:tc>
                  <a:txBody>
                    <a:bodyPr/>
                    <a:lstStyle/>
                    <a:p>
                      <a:pPr marL="1270" algn="ctr">
                        <a:lnSpc>
                          <a:spcPct val="100000"/>
                        </a:lnSpc>
                        <a:spcBef>
                          <a:spcPts val="1015"/>
                        </a:spcBef>
                      </a:pPr>
                      <a:r>
                        <a:rPr sz="1200" spc="-10" dirty="0">
                          <a:latin typeface="Arial MT"/>
                          <a:cs typeface="Arial MT"/>
                        </a:rPr>
                        <a:t>Major</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FF9933"/>
                    </a:solidFill>
                  </a:tcPr>
                </a:tc>
                <a:tc>
                  <a:txBody>
                    <a:bodyPr/>
                    <a:lstStyle/>
                    <a:p>
                      <a:pPr marL="1270" algn="ctr">
                        <a:lnSpc>
                          <a:spcPct val="100000"/>
                        </a:lnSpc>
                        <a:spcBef>
                          <a:spcPts val="1015"/>
                        </a:spcBef>
                      </a:pPr>
                      <a:r>
                        <a:rPr sz="1200" spc="-10" dirty="0">
                          <a:latin typeface="Arial MT"/>
                          <a:cs typeface="Arial MT"/>
                        </a:rPr>
                        <a:t>Negligible</a:t>
                      </a:r>
                      <a:endParaRPr sz="1200">
                        <a:latin typeface="Arial MT"/>
                        <a:cs typeface="Arial MT"/>
                      </a:endParaRPr>
                    </a:p>
                  </a:txBody>
                  <a:tcPr marL="0" marR="0" marT="128905" marB="0">
                    <a:lnL w="12700">
                      <a:solidFill>
                        <a:srgbClr val="000000"/>
                      </a:solidFill>
                      <a:prstDash val="solid"/>
                    </a:lnL>
                    <a:lnR w="12700">
                      <a:solidFill>
                        <a:srgbClr val="000000"/>
                      </a:solidFill>
                      <a:prstDash val="solid"/>
                    </a:lnR>
                    <a:lnB w="12700">
                      <a:solidFill>
                        <a:srgbClr val="000000"/>
                      </a:solidFill>
                      <a:prstDash val="solid"/>
                    </a:lnB>
                    <a:solidFill>
                      <a:srgbClr val="00CC00"/>
                    </a:solidFill>
                  </a:tcPr>
                </a:tc>
                <a:extLst>
                  <a:ext uri="{0D108BD9-81ED-4DB2-BD59-A6C34878D82A}">
                    <a16:rowId xmlns:a16="http://schemas.microsoft.com/office/drawing/2014/main" val="10001"/>
                  </a:ext>
                </a:extLst>
              </a:tr>
            </a:tbl>
          </a:graphicData>
        </a:graphic>
      </p:graphicFrame>
      <p:grpSp>
        <p:nvGrpSpPr>
          <p:cNvPr id="20" name="object 20"/>
          <p:cNvGrpSpPr/>
          <p:nvPr/>
        </p:nvGrpSpPr>
        <p:grpSpPr>
          <a:xfrm>
            <a:off x="1480566" y="4935220"/>
            <a:ext cx="320040" cy="479425"/>
            <a:chOff x="1480566" y="4935220"/>
            <a:chExt cx="320040" cy="479425"/>
          </a:xfrm>
        </p:grpSpPr>
        <p:sp>
          <p:nvSpPr>
            <p:cNvPr id="21" name="object 21"/>
            <p:cNvSpPr/>
            <p:nvPr/>
          </p:nvSpPr>
          <p:spPr>
            <a:xfrm>
              <a:off x="1482090" y="4936489"/>
              <a:ext cx="317500" cy="476250"/>
            </a:xfrm>
            <a:custGeom>
              <a:avLst/>
              <a:gdLst/>
              <a:ahLst/>
              <a:cxnLst/>
              <a:rect l="l" t="t" r="r" b="b"/>
              <a:pathLst>
                <a:path w="317500" h="476250">
                  <a:moveTo>
                    <a:pt x="316992" y="187960"/>
                  </a:moveTo>
                  <a:lnTo>
                    <a:pt x="209169" y="187960"/>
                  </a:lnTo>
                  <a:lnTo>
                    <a:pt x="209169" y="0"/>
                  </a:lnTo>
                  <a:lnTo>
                    <a:pt x="107823" y="0"/>
                  </a:lnTo>
                  <a:lnTo>
                    <a:pt x="107823" y="187960"/>
                  </a:lnTo>
                  <a:lnTo>
                    <a:pt x="0" y="187960"/>
                  </a:lnTo>
                  <a:lnTo>
                    <a:pt x="0" y="289560"/>
                  </a:lnTo>
                  <a:lnTo>
                    <a:pt x="107823" y="289560"/>
                  </a:lnTo>
                  <a:lnTo>
                    <a:pt x="107823" y="476250"/>
                  </a:lnTo>
                  <a:lnTo>
                    <a:pt x="209169" y="476250"/>
                  </a:lnTo>
                  <a:lnTo>
                    <a:pt x="209169" y="289560"/>
                  </a:lnTo>
                  <a:lnTo>
                    <a:pt x="316992" y="289560"/>
                  </a:lnTo>
                  <a:lnTo>
                    <a:pt x="316992" y="187960"/>
                  </a:lnTo>
                  <a:close/>
                </a:path>
              </a:pathLst>
            </a:custGeom>
            <a:solidFill>
              <a:srgbClr val="0000CC"/>
            </a:solidFill>
          </p:spPr>
          <p:txBody>
            <a:bodyPr wrap="square" lIns="0" tIns="0" rIns="0" bIns="0" rtlCol="0"/>
            <a:lstStyle/>
            <a:p>
              <a:endParaRPr/>
            </a:p>
          </p:txBody>
        </p:sp>
        <p:sp>
          <p:nvSpPr>
            <p:cNvPr id="22" name="object 22"/>
            <p:cNvSpPr/>
            <p:nvPr/>
          </p:nvSpPr>
          <p:spPr>
            <a:xfrm>
              <a:off x="1482090" y="4936744"/>
              <a:ext cx="317500" cy="476250"/>
            </a:xfrm>
            <a:custGeom>
              <a:avLst/>
              <a:gdLst/>
              <a:ahLst/>
              <a:cxnLst/>
              <a:rect l="l" t="t" r="r" b="b"/>
              <a:pathLst>
                <a:path w="317500" h="476250">
                  <a:moveTo>
                    <a:pt x="0" y="187324"/>
                  </a:moveTo>
                  <a:lnTo>
                    <a:pt x="107822" y="187324"/>
                  </a:lnTo>
                  <a:lnTo>
                    <a:pt x="107822" y="0"/>
                  </a:lnTo>
                  <a:lnTo>
                    <a:pt x="209168" y="0"/>
                  </a:lnTo>
                  <a:lnTo>
                    <a:pt x="209168" y="187324"/>
                  </a:lnTo>
                  <a:lnTo>
                    <a:pt x="316991" y="187324"/>
                  </a:lnTo>
                  <a:lnTo>
                    <a:pt x="316991" y="288670"/>
                  </a:lnTo>
                  <a:lnTo>
                    <a:pt x="209168" y="288670"/>
                  </a:lnTo>
                  <a:lnTo>
                    <a:pt x="209168" y="475995"/>
                  </a:lnTo>
                  <a:lnTo>
                    <a:pt x="107822" y="475995"/>
                  </a:lnTo>
                  <a:lnTo>
                    <a:pt x="107822" y="288670"/>
                  </a:lnTo>
                  <a:lnTo>
                    <a:pt x="0" y="288670"/>
                  </a:lnTo>
                  <a:lnTo>
                    <a:pt x="0" y="187324"/>
                  </a:lnTo>
                  <a:close/>
                </a:path>
              </a:pathLst>
            </a:custGeom>
            <a:ln w="3175">
              <a:solidFill>
                <a:srgbClr val="000000"/>
              </a:solidFill>
            </a:ln>
          </p:spPr>
          <p:txBody>
            <a:bodyPr wrap="square" lIns="0" tIns="0" rIns="0" bIns="0" rtlCol="0"/>
            <a:lstStyle/>
            <a:p>
              <a:endParaRPr/>
            </a:p>
          </p:txBody>
        </p:sp>
      </p:grpSp>
      <p:grpSp>
        <p:nvGrpSpPr>
          <p:cNvPr id="23" name="object 23"/>
          <p:cNvGrpSpPr/>
          <p:nvPr/>
        </p:nvGrpSpPr>
        <p:grpSpPr>
          <a:xfrm>
            <a:off x="3635628" y="5891301"/>
            <a:ext cx="438784" cy="103505"/>
            <a:chOff x="3635628" y="5891301"/>
            <a:chExt cx="438784" cy="103505"/>
          </a:xfrm>
        </p:grpSpPr>
        <p:sp>
          <p:nvSpPr>
            <p:cNvPr id="24" name="object 24"/>
            <p:cNvSpPr/>
            <p:nvPr/>
          </p:nvSpPr>
          <p:spPr>
            <a:xfrm>
              <a:off x="3637152" y="5892825"/>
              <a:ext cx="435609" cy="100965"/>
            </a:xfrm>
            <a:custGeom>
              <a:avLst/>
              <a:gdLst/>
              <a:ahLst/>
              <a:cxnLst/>
              <a:rect l="l" t="t" r="r" b="b"/>
              <a:pathLst>
                <a:path w="435610" h="100964">
                  <a:moveTo>
                    <a:pt x="435610" y="0"/>
                  </a:moveTo>
                  <a:lnTo>
                    <a:pt x="0" y="0"/>
                  </a:lnTo>
                  <a:lnTo>
                    <a:pt x="0" y="100355"/>
                  </a:lnTo>
                  <a:lnTo>
                    <a:pt x="435610" y="100355"/>
                  </a:lnTo>
                  <a:lnTo>
                    <a:pt x="435610" y="0"/>
                  </a:lnTo>
                  <a:close/>
                </a:path>
              </a:pathLst>
            </a:custGeom>
            <a:solidFill>
              <a:srgbClr val="0000CC"/>
            </a:solidFill>
          </p:spPr>
          <p:txBody>
            <a:bodyPr wrap="square" lIns="0" tIns="0" rIns="0" bIns="0" rtlCol="0"/>
            <a:lstStyle/>
            <a:p>
              <a:endParaRPr/>
            </a:p>
          </p:txBody>
        </p:sp>
        <p:sp>
          <p:nvSpPr>
            <p:cNvPr id="25" name="object 25"/>
            <p:cNvSpPr/>
            <p:nvPr/>
          </p:nvSpPr>
          <p:spPr>
            <a:xfrm>
              <a:off x="3637152" y="5892825"/>
              <a:ext cx="435609" cy="100965"/>
            </a:xfrm>
            <a:custGeom>
              <a:avLst/>
              <a:gdLst/>
              <a:ahLst/>
              <a:cxnLst/>
              <a:rect l="l" t="t" r="r" b="b"/>
              <a:pathLst>
                <a:path w="435610" h="100964">
                  <a:moveTo>
                    <a:pt x="0" y="0"/>
                  </a:moveTo>
                  <a:lnTo>
                    <a:pt x="435610" y="0"/>
                  </a:lnTo>
                  <a:lnTo>
                    <a:pt x="435610" y="100355"/>
                  </a:lnTo>
                  <a:lnTo>
                    <a:pt x="0" y="100355"/>
                  </a:lnTo>
                  <a:lnTo>
                    <a:pt x="0" y="0"/>
                  </a:lnTo>
                  <a:close/>
                </a:path>
              </a:pathLst>
            </a:custGeom>
            <a:ln w="3175">
              <a:solidFill>
                <a:srgbClr val="000000"/>
              </a:solidFill>
            </a:ln>
          </p:spPr>
          <p:txBody>
            <a:bodyPr wrap="square" lIns="0" tIns="0" rIns="0" bIns="0" rtlCol="0"/>
            <a:lstStyle/>
            <a:p>
              <a:endParaRPr/>
            </a:p>
          </p:txBody>
        </p:sp>
      </p:grpSp>
      <p:grpSp>
        <p:nvGrpSpPr>
          <p:cNvPr id="26" name="object 26"/>
          <p:cNvGrpSpPr/>
          <p:nvPr/>
        </p:nvGrpSpPr>
        <p:grpSpPr>
          <a:xfrm>
            <a:off x="3635628" y="6041847"/>
            <a:ext cx="438784" cy="103505"/>
            <a:chOff x="3635628" y="6041847"/>
            <a:chExt cx="438784" cy="103505"/>
          </a:xfrm>
        </p:grpSpPr>
        <p:sp>
          <p:nvSpPr>
            <p:cNvPr id="27" name="object 27"/>
            <p:cNvSpPr/>
            <p:nvPr/>
          </p:nvSpPr>
          <p:spPr>
            <a:xfrm>
              <a:off x="3637152" y="6043371"/>
              <a:ext cx="435609" cy="100965"/>
            </a:xfrm>
            <a:custGeom>
              <a:avLst/>
              <a:gdLst/>
              <a:ahLst/>
              <a:cxnLst/>
              <a:rect l="l" t="t" r="r" b="b"/>
              <a:pathLst>
                <a:path w="435610" h="100964">
                  <a:moveTo>
                    <a:pt x="435610" y="0"/>
                  </a:moveTo>
                  <a:lnTo>
                    <a:pt x="0" y="0"/>
                  </a:lnTo>
                  <a:lnTo>
                    <a:pt x="0" y="100355"/>
                  </a:lnTo>
                  <a:lnTo>
                    <a:pt x="435610" y="100355"/>
                  </a:lnTo>
                  <a:lnTo>
                    <a:pt x="435610" y="0"/>
                  </a:lnTo>
                  <a:close/>
                </a:path>
              </a:pathLst>
            </a:custGeom>
            <a:solidFill>
              <a:srgbClr val="0000CC"/>
            </a:solidFill>
          </p:spPr>
          <p:txBody>
            <a:bodyPr wrap="square" lIns="0" tIns="0" rIns="0" bIns="0" rtlCol="0"/>
            <a:lstStyle/>
            <a:p>
              <a:endParaRPr/>
            </a:p>
          </p:txBody>
        </p:sp>
        <p:sp>
          <p:nvSpPr>
            <p:cNvPr id="28" name="object 28"/>
            <p:cNvSpPr/>
            <p:nvPr/>
          </p:nvSpPr>
          <p:spPr>
            <a:xfrm>
              <a:off x="3637152" y="6043371"/>
              <a:ext cx="435609" cy="100965"/>
            </a:xfrm>
            <a:custGeom>
              <a:avLst/>
              <a:gdLst/>
              <a:ahLst/>
              <a:cxnLst/>
              <a:rect l="l" t="t" r="r" b="b"/>
              <a:pathLst>
                <a:path w="435610" h="100964">
                  <a:moveTo>
                    <a:pt x="0" y="0"/>
                  </a:moveTo>
                  <a:lnTo>
                    <a:pt x="435610" y="0"/>
                  </a:lnTo>
                  <a:lnTo>
                    <a:pt x="435610" y="100355"/>
                  </a:lnTo>
                  <a:lnTo>
                    <a:pt x="0" y="100355"/>
                  </a:lnTo>
                  <a:lnTo>
                    <a:pt x="0" y="0"/>
                  </a:lnTo>
                  <a:close/>
                </a:path>
              </a:pathLst>
            </a:custGeom>
            <a:ln w="3175">
              <a:solidFill>
                <a:srgbClr val="000000"/>
              </a:solidFill>
            </a:ln>
          </p:spPr>
          <p:txBody>
            <a:bodyPr wrap="square" lIns="0" tIns="0" rIns="0" bIns="0" rtlCol="0"/>
            <a:lstStyle/>
            <a:p>
              <a:endParaRPr/>
            </a:p>
          </p:txBody>
        </p:sp>
      </p:grpSp>
      <p:sp>
        <p:nvSpPr>
          <p:cNvPr id="29" name="object 29"/>
          <p:cNvSpPr/>
          <p:nvPr/>
        </p:nvSpPr>
        <p:spPr>
          <a:xfrm>
            <a:off x="8481059" y="5334000"/>
            <a:ext cx="360045" cy="1108075"/>
          </a:xfrm>
          <a:custGeom>
            <a:avLst/>
            <a:gdLst/>
            <a:ahLst/>
            <a:cxnLst/>
            <a:rect l="l" t="t" r="r" b="b"/>
            <a:pathLst>
              <a:path w="360045" h="1108075">
                <a:moveTo>
                  <a:pt x="0" y="0"/>
                </a:moveTo>
                <a:lnTo>
                  <a:pt x="69996" y="2361"/>
                </a:lnTo>
                <a:lnTo>
                  <a:pt x="127158" y="8794"/>
                </a:lnTo>
                <a:lnTo>
                  <a:pt x="165699" y="18323"/>
                </a:lnTo>
                <a:lnTo>
                  <a:pt x="179832" y="29971"/>
                </a:lnTo>
                <a:lnTo>
                  <a:pt x="179832" y="524002"/>
                </a:lnTo>
                <a:lnTo>
                  <a:pt x="193964" y="535666"/>
                </a:lnTo>
                <a:lnTo>
                  <a:pt x="232505" y="545193"/>
                </a:lnTo>
                <a:lnTo>
                  <a:pt x="289667" y="551617"/>
                </a:lnTo>
                <a:lnTo>
                  <a:pt x="359664" y="553974"/>
                </a:lnTo>
                <a:lnTo>
                  <a:pt x="289667" y="556330"/>
                </a:lnTo>
                <a:lnTo>
                  <a:pt x="232505" y="562754"/>
                </a:lnTo>
                <a:lnTo>
                  <a:pt x="193964" y="572281"/>
                </a:lnTo>
                <a:lnTo>
                  <a:pt x="179832" y="583946"/>
                </a:lnTo>
                <a:lnTo>
                  <a:pt x="179832" y="1077976"/>
                </a:lnTo>
                <a:lnTo>
                  <a:pt x="165699" y="1089640"/>
                </a:lnTo>
                <a:lnTo>
                  <a:pt x="127158" y="1099167"/>
                </a:lnTo>
                <a:lnTo>
                  <a:pt x="69996" y="1105591"/>
                </a:lnTo>
                <a:lnTo>
                  <a:pt x="0" y="1107948"/>
                </a:lnTo>
              </a:path>
            </a:pathLst>
          </a:custGeom>
          <a:ln w="9144">
            <a:solidFill>
              <a:srgbClr val="0000CC"/>
            </a:solidFill>
          </a:ln>
        </p:spPr>
        <p:txBody>
          <a:bodyPr wrap="square" lIns="0" tIns="0" rIns="0" bIns="0" rtlCol="0"/>
          <a:lstStyle/>
          <a:p>
            <a:endParaRPr/>
          </a:p>
        </p:txBody>
      </p:sp>
      <p:sp>
        <p:nvSpPr>
          <p:cNvPr id="30" name="object 30"/>
          <p:cNvSpPr txBox="1"/>
          <p:nvPr/>
        </p:nvSpPr>
        <p:spPr>
          <a:xfrm>
            <a:off x="8939910" y="5384038"/>
            <a:ext cx="645795" cy="940435"/>
          </a:xfrm>
          <a:prstGeom prst="rect">
            <a:avLst/>
          </a:prstGeom>
        </p:spPr>
        <p:txBody>
          <a:bodyPr vert="horz" wrap="square" lIns="0" tIns="12700" rIns="0" bIns="0" rtlCol="0">
            <a:spAutoFit/>
          </a:bodyPr>
          <a:lstStyle/>
          <a:p>
            <a:pPr marL="12700">
              <a:lnSpc>
                <a:spcPct val="100000"/>
              </a:lnSpc>
              <a:spcBef>
                <a:spcPts val="100"/>
              </a:spcBef>
            </a:pPr>
            <a:r>
              <a:rPr sz="1200" b="1" u="sng" spc="-120" dirty="0">
                <a:uFill>
                  <a:solidFill>
                    <a:srgbClr val="000000"/>
                  </a:solidFill>
                </a:uFill>
                <a:latin typeface="Arial"/>
                <a:cs typeface="Arial"/>
              </a:rPr>
              <a:t>Risk</a:t>
            </a:r>
            <a:r>
              <a:rPr sz="1200" b="1" u="sng" spc="-45" dirty="0">
                <a:uFill>
                  <a:solidFill>
                    <a:srgbClr val="000000"/>
                  </a:solidFill>
                </a:uFill>
                <a:latin typeface="Arial"/>
                <a:cs typeface="Arial"/>
              </a:rPr>
              <a:t> </a:t>
            </a:r>
            <a:r>
              <a:rPr sz="1200" b="1" u="sng" spc="-100" dirty="0">
                <a:uFill>
                  <a:solidFill>
                    <a:srgbClr val="000000"/>
                  </a:solidFill>
                </a:uFill>
                <a:latin typeface="Arial"/>
                <a:cs typeface="Arial"/>
              </a:rPr>
              <a:t>value</a:t>
            </a:r>
            <a:endParaRPr sz="1200">
              <a:latin typeface="Arial"/>
              <a:cs typeface="Arial"/>
            </a:endParaRPr>
          </a:p>
          <a:p>
            <a:pPr marL="12700">
              <a:lnSpc>
                <a:spcPct val="100000"/>
              </a:lnSpc>
            </a:pPr>
            <a:r>
              <a:rPr sz="1200" spc="-150" dirty="0">
                <a:latin typeface="Arial MT"/>
                <a:cs typeface="Arial MT"/>
              </a:rPr>
              <a:t>S</a:t>
            </a:r>
            <a:r>
              <a:rPr sz="1200" spc="-55" dirty="0">
                <a:latin typeface="Arial MT"/>
                <a:cs typeface="Arial MT"/>
              </a:rPr>
              <a:t> </a:t>
            </a:r>
            <a:r>
              <a:rPr sz="1200" spc="-70" dirty="0">
                <a:latin typeface="Arial MT"/>
                <a:cs typeface="Arial MT"/>
              </a:rPr>
              <a:t>:</a:t>
            </a:r>
            <a:r>
              <a:rPr sz="1200" spc="-55" dirty="0">
                <a:latin typeface="Arial MT"/>
                <a:cs typeface="Arial MT"/>
              </a:rPr>
              <a:t> </a:t>
            </a:r>
            <a:r>
              <a:rPr sz="1200" spc="-50" dirty="0">
                <a:latin typeface="Arial MT"/>
                <a:cs typeface="Arial MT"/>
              </a:rPr>
              <a:t>4</a:t>
            </a:r>
            <a:endParaRPr sz="1200">
              <a:latin typeface="Arial MT"/>
              <a:cs typeface="Arial MT"/>
            </a:endParaRPr>
          </a:p>
          <a:p>
            <a:pPr marL="12700">
              <a:lnSpc>
                <a:spcPct val="100000"/>
              </a:lnSpc>
            </a:pPr>
            <a:r>
              <a:rPr sz="1200" spc="-150" dirty="0">
                <a:latin typeface="Arial MT"/>
                <a:cs typeface="Arial MT"/>
              </a:rPr>
              <a:t>F</a:t>
            </a:r>
            <a:r>
              <a:rPr sz="1200" spc="-55" dirty="0">
                <a:latin typeface="Arial MT"/>
                <a:cs typeface="Arial MT"/>
              </a:rPr>
              <a:t> </a:t>
            </a:r>
            <a:r>
              <a:rPr sz="1200" spc="-70" dirty="0">
                <a:latin typeface="Arial MT"/>
                <a:cs typeface="Arial MT"/>
              </a:rPr>
              <a:t>:</a:t>
            </a:r>
            <a:r>
              <a:rPr sz="1200" spc="-50" dirty="0">
                <a:latin typeface="Arial MT"/>
                <a:cs typeface="Arial MT"/>
              </a:rPr>
              <a:t> 3</a:t>
            </a:r>
            <a:endParaRPr sz="1200">
              <a:latin typeface="Arial MT"/>
              <a:cs typeface="Arial MT"/>
            </a:endParaRPr>
          </a:p>
          <a:p>
            <a:pPr marL="12700">
              <a:lnSpc>
                <a:spcPct val="100000"/>
              </a:lnSpc>
            </a:pPr>
            <a:r>
              <a:rPr sz="1200" spc="-185" dirty="0">
                <a:latin typeface="Arial MT"/>
                <a:cs typeface="Arial MT"/>
              </a:rPr>
              <a:t>O</a:t>
            </a:r>
            <a:r>
              <a:rPr sz="1200" spc="-65" dirty="0">
                <a:latin typeface="Arial MT"/>
                <a:cs typeface="Arial MT"/>
              </a:rPr>
              <a:t> </a:t>
            </a:r>
            <a:r>
              <a:rPr sz="1200" spc="-70" dirty="0">
                <a:latin typeface="Arial MT"/>
                <a:cs typeface="Arial MT"/>
              </a:rPr>
              <a:t>:</a:t>
            </a:r>
            <a:r>
              <a:rPr sz="1200" spc="-55" dirty="0">
                <a:latin typeface="Arial MT"/>
                <a:cs typeface="Arial MT"/>
              </a:rPr>
              <a:t> </a:t>
            </a:r>
            <a:r>
              <a:rPr sz="1200" spc="-50" dirty="0">
                <a:latin typeface="Arial MT"/>
                <a:cs typeface="Arial MT"/>
              </a:rPr>
              <a:t>3</a:t>
            </a:r>
            <a:endParaRPr sz="1200">
              <a:latin typeface="Arial MT"/>
              <a:cs typeface="Arial MT"/>
            </a:endParaRPr>
          </a:p>
          <a:p>
            <a:pPr marL="12700">
              <a:lnSpc>
                <a:spcPct val="100000"/>
              </a:lnSpc>
            </a:pPr>
            <a:r>
              <a:rPr sz="1200" spc="-150" dirty="0">
                <a:latin typeface="Arial MT"/>
                <a:cs typeface="Arial MT"/>
              </a:rPr>
              <a:t>P</a:t>
            </a:r>
            <a:r>
              <a:rPr sz="1200" spc="-65" dirty="0">
                <a:latin typeface="Arial MT"/>
                <a:cs typeface="Arial MT"/>
              </a:rPr>
              <a:t> </a:t>
            </a:r>
            <a:r>
              <a:rPr sz="1200" spc="-70" dirty="0">
                <a:latin typeface="Arial MT"/>
                <a:cs typeface="Arial MT"/>
              </a:rPr>
              <a:t>:</a:t>
            </a:r>
            <a:r>
              <a:rPr sz="1200" spc="-55" dirty="0">
                <a:latin typeface="Arial MT"/>
                <a:cs typeface="Arial MT"/>
              </a:rPr>
              <a:t> </a:t>
            </a:r>
            <a:r>
              <a:rPr sz="1200" spc="-60" dirty="0">
                <a:latin typeface="Arial MT"/>
                <a:cs typeface="Arial MT"/>
              </a:rPr>
              <a:t>1</a:t>
            </a:r>
            <a:endParaRPr sz="1200">
              <a:latin typeface="Arial MT"/>
              <a:cs typeface="Arial MT"/>
            </a:endParaRPr>
          </a:p>
        </p:txBody>
      </p:sp>
      <p:pic>
        <p:nvPicPr>
          <p:cNvPr id="31" name="object 31"/>
          <p:cNvPicPr/>
          <p:nvPr/>
        </p:nvPicPr>
        <p:blipFill>
          <a:blip r:embed="rId6" cstate="print"/>
          <a:stretch>
            <a:fillRect/>
          </a:stretch>
        </p:blipFill>
        <p:spPr>
          <a:xfrm>
            <a:off x="8371078" y="281813"/>
            <a:ext cx="1236726" cy="155701"/>
          </a:xfrm>
          <a:prstGeom prst="rect">
            <a:avLst/>
          </a:prstGeom>
        </p:spPr>
      </p:pic>
      <p:sp>
        <p:nvSpPr>
          <p:cNvPr id="32" name="Action Button: Go Home 31">
            <a:hlinkClick r:id="rId7" action="ppaction://hlinksldjump" highlightClick="1"/>
            <a:extLst>
              <a:ext uri="{FF2B5EF4-FFF2-40B4-BE49-F238E27FC236}">
                <a16:creationId xmlns:a16="http://schemas.microsoft.com/office/drawing/2014/main" id="{A682D94F-5E31-4A28-8280-036A059BA624}"/>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07764" y="19811"/>
            <a:ext cx="1455420" cy="250190"/>
          </a:xfrm>
          <a:prstGeom prst="rect">
            <a:avLst/>
          </a:prstGeom>
          <a:ln w="6096">
            <a:solidFill>
              <a:srgbClr val="D9D9D9"/>
            </a:solidFill>
          </a:ln>
        </p:spPr>
        <p:txBody>
          <a:bodyPr vert="horz" wrap="square" lIns="0" tIns="41275" rIns="0" bIns="0" rtlCol="0">
            <a:spAutoFit/>
          </a:bodyPr>
          <a:lstStyle/>
          <a:p>
            <a:pPr marL="92710">
              <a:lnSpc>
                <a:spcPct val="100000"/>
              </a:lnSpc>
              <a:spcBef>
                <a:spcPts val="325"/>
              </a:spcBef>
            </a:pPr>
            <a:r>
              <a:rPr sz="1000" dirty="0">
                <a:solidFill>
                  <a:srgbClr val="BEBEBE"/>
                </a:solidFill>
                <a:latin typeface="Arial MT"/>
                <a:cs typeface="Arial MT"/>
              </a:rPr>
              <a:t>LGE</a:t>
            </a:r>
            <a:r>
              <a:rPr sz="1000" spc="-20" dirty="0">
                <a:solidFill>
                  <a:srgbClr val="BEBEBE"/>
                </a:solidFill>
                <a:latin typeface="Arial MT"/>
                <a:cs typeface="Arial MT"/>
              </a:rPr>
              <a:t> </a:t>
            </a:r>
            <a:r>
              <a:rPr sz="1000" dirty="0">
                <a:solidFill>
                  <a:srgbClr val="BEBEBE"/>
                </a:solidFill>
                <a:latin typeface="Arial MT"/>
                <a:cs typeface="Arial MT"/>
              </a:rPr>
              <a:t>Internal</a:t>
            </a:r>
            <a:r>
              <a:rPr sz="1000" spc="-40" dirty="0">
                <a:solidFill>
                  <a:srgbClr val="BEBEBE"/>
                </a:solidFill>
                <a:latin typeface="Arial MT"/>
                <a:cs typeface="Arial MT"/>
              </a:rPr>
              <a:t> </a:t>
            </a:r>
            <a:r>
              <a:rPr sz="1000" dirty="0">
                <a:solidFill>
                  <a:srgbClr val="BEBEBE"/>
                </a:solidFill>
                <a:latin typeface="Arial MT"/>
                <a:cs typeface="Arial MT"/>
              </a:rPr>
              <a:t>Use</a:t>
            </a:r>
            <a:r>
              <a:rPr sz="1000" spc="-20" dirty="0">
                <a:solidFill>
                  <a:srgbClr val="BEBEBE"/>
                </a:solidFill>
                <a:latin typeface="Arial MT"/>
                <a:cs typeface="Arial MT"/>
              </a:rPr>
              <a:t> Only</a:t>
            </a:r>
            <a:endParaRPr sz="1000">
              <a:latin typeface="Arial MT"/>
              <a:cs typeface="Arial MT"/>
            </a:endParaRPr>
          </a:p>
        </p:txBody>
      </p:sp>
      <p:pic>
        <p:nvPicPr>
          <p:cNvPr id="3" name="object 3"/>
          <p:cNvPicPr/>
          <p:nvPr/>
        </p:nvPicPr>
        <p:blipFill>
          <a:blip r:embed="rId2" cstate="print"/>
          <a:stretch>
            <a:fillRect/>
          </a:stretch>
        </p:blipFill>
        <p:spPr>
          <a:xfrm>
            <a:off x="9400031" y="6452614"/>
            <a:ext cx="484631" cy="390144"/>
          </a:xfrm>
          <a:prstGeom prst="rect">
            <a:avLst/>
          </a:prstGeom>
        </p:spPr>
      </p:pic>
      <p:pic>
        <p:nvPicPr>
          <p:cNvPr id="4" name="object 4"/>
          <p:cNvPicPr/>
          <p:nvPr/>
        </p:nvPicPr>
        <p:blipFill>
          <a:blip r:embed="rId3" cstate="print"/>
          <a:stretch>
            <a:fillRect/>
          </a:stretch>
        </p:blipFill>
        <p:spPr>
          <a:xfrm>
            <a:off x="227115" y="6416517"/>
            <a:ext cx="530273" cy="262697"/>
          </a:xfrm>
          <a:prstGeom prst="rect">
            <a:avLst/>
          </a:prstGeom>
        </p:spPr>
      </p:pic>
      <p:grpSp>
        <p:nvGrpSpPr>
          <p:cNvPr id="5" name="object 5"/>
          <p:cNvGrpSpPr/>
          <p:nvPr/>
        </p:nvGrpSpPr>
        <p:grpSpPr>
          <a:xfrm>
            <a:off x="0" y="0"/>
            <a:ext cx="9906000" cy="1158240"/>
            <a:chOff x="0" y="0"/>
            <a:chExt cx="9906000" cy="1158240"/>
          </a:xfrm>
        </p:grpSpPr>
        <p:pic>
          <p:nvPicPr>
            <p:cNvPr id="6" name="object 6"/>
            <p:cNvPicPr/>
            <p:nvPr/>
          </p:nvPicPr>
          <p:blipFill>
            <a:blip r:embed="rId4" cstate="print"/>
            <a:stretch>
              <a:fillRect/>
            </a:stretch>
          </p:blipFill>
          <p:spPr>
            <a:xfrm>
              <a:off x="0" y="0"/>
              <a:ext cx="9906000" cy="1158239"/>
            </a:xfrm>
            <a:prstGeom prst="rect">
              <a:avLst/>
            </a:prstGeom>
          </p:spPr>
        </p:pic>
        <p:sp>
          <p:nvSpPr>
            <p:cNvPr id="7" name="object 7"/>
            <p:cNvSpPr/>
            <p:nvPr/>
          </p:nvSpPr>
          <p:spPr>
            <a:xfrm>
              <a:off x="217627" y="171830"/>
              <a:ext cx="634365" cy="186055"/>
            </a:xfrm>
            <a:custGeom>
              <a:avLst/>
              <a:gdLst/>
              <a:ahLst/>
              <a:cxnLst/>
              <a:rect l="l" t="t" r="r" b="b"/>
              <a:pathLst>
                <a:path w="634365" h="186054">
                  <a:moveTo>
                    <a:pt x="566801" y="0"/>
                  </a:moveTo>
                  <a:lnTo>
                    <a:pt x="532142" y="0"/>
                  </a:lnTo>
                  <a:lnTo>
                    <a:pt x="465543" y="185674"/>
                  </a:lnTo>
                  <a:lnTo>
                    <a:pt x="492607" y="185674"/>
                  </a:lnTo>
                  <a:lnTo>
                    <a:pt x="511327" y="132842"/>
                  </a:lnTo>
                  <a:lnTo>
                    <a:pt x="615003" y="132842"/>
                  </a:lnTo>
                  <a:lnTo>
                    <a:pt x="606662" y="109854"/>
                  </a:lnTo>
                  <a:lnTo>
                    <a:pt x="518071" y="109854"/>
                  </a:lnTo>
                  <a:lnTo>
                    <a:pt x="549224" y="23622"/>
                  </a:lnTo>
                  <a:lnTo>
                    <a:pt x="575372" y="23622"/>
                  </a:lnTo>
                  <a:lnTo>
                    <a:pt x="566801" y="0"/>
                  </a:lnTo>
                  <a:close/>
                </a:path>
                <a:path w="634365" h="186054">
                  <a:moveTo>
                    <a:pt x="615003" y="132842"/>
                  </a:moveTo>
                  <a:lnTo>
                    <a:pt x="587616" y="132842"/>
                  </a:lnTo>
                  <a:lnTo>
                    <a:pt x="606844" y="185674"/>
                  </a:lnTo>
                  <a:lnTo>
                    <a:pt x="634174" y="185674"/>
                  </a:lnTo>
                  <a:lnTo>
                    <a:pt x="615003" y="132842"/>
                  </a:lnTo>
                  <a:close/>
                </a:path>
                <a:path w="634365" h="186054">
                  <a:moveTo>
                    <a:pt x="575372" y="23622"/>
                  </a:moveTo>
                  <a:lnTo>
                    <a:pt x="549224" y="23622"/>
                  </a:lnTo>
                  <a:lnTo>
                    <a:pt x="580644" y="109854"/>
                  </a:lnTo>
                  <a:lnTo>
                    <a:pt x="606662" y="109854"/>
                  </a:lnTo>
                  <a:lnTo>
                    <a:pt x="575372" y="23622"/>
                  </a:lnTo>
                  <a:close/>
                </a:path>
                <a:path w="634365" h="186054">
                  <a:moveTo>
                    <a:pt x="83235" y="22860"/>
                  </a:moveTo>
                  <a:lnTo>
                    <a:pt x="57188" y="22860"/>
                  </a:lnTo>
                  <a:lnTo>
                    <a:pt x="57188" y="185674"/>
                  </a:lnTo>
                  <a:lnTo>
                    <a:pt x="83235" y="185674"/>
                  </a:lnTo>
                  <a:lnTo>
                    <a:pt x="83235" y="22860"/>
                  </a:lnTo>
                  <a:close/>
                </a:path>
                <a:path w="634365" h="186054">
                  <a:moveTo>
                    <a:pt x="240665" y="0"/>
                  </a:moveTo>
                  <a:lnTo>
                    <a:pt x="206006" y="0"/>
                  </a:lnTo>
                  <a:lnTo>
                    <a:pt x="139407" y="185674"/>
                  </a:lnTo>
                  <a:lnTo>
                    <a:pt x="166471" y="185674"/>
                  </a:lnTo>
                  <a:lnTo>
                    <a:pt x="185191" y="132842"/>
                  </a:lnTo>
                  <a:lnTo>
                    <a:pt x="288867" y="132842"/>
                  </a:lnTo>
                  <a:lnTo>
                    <a:pt x="280526" y="109854"/>
                  </a:lnTo>
                  <a:lnTo>
                    <a:pt x="191935" y="109854"/>
                  </a:lnTo>
                  <a:lnTo>
                    <a:pt x="223088" y="23622"/>
                  </a:lnTo>
                  <a:lnTo>
                    <a:pt x="249236" y="23622"/>
                  </a:lnTo>
                  <a:lnTo>
                    <a:pt x="240665" y="0"/>
                  </a:lnTo>
                  <a:close/>
                </a:path>
                <a:path w="634365" h="186054">
                  <a:moveTo>
                    <a:pt x="288867" y="132842"/>
                  </a:moveTo>
                  <a:lnTo>
                    <a:pt x="261480" y="132842"/>
                  </a:lnTo>
                  <a:lnTo>
                    <a:pt x="280708" y="185674"/>
                  </a:lnTo>
                  <a:lnTo>
                    <a:pt x="308038" y="185674"/>
                  </a:lnTo>
                  <a:lnTo>
                    <a:pt x="288867" y="132842"/>
                  </a:lnTo>
                  <a:close/>
                </a:path>
                <a:path w="634365" h="186054">
                  <a:moveTo>
                    <a:pt x="249236" y="23622"/>
                  </a:moveTo>
                  <a:lnTo>
                    <a:pt x="223088" y="23622"/>
                  </a:lnTo>
                  <a:lnTo>
                    <a:pt x="254508" y="109854"/>
                  </a:lnTo>
                  <a:lnTo>
                    <a:pt x="280526" y="109854"/>
                  </a:lnTo>
                  <a:lnTo>
                    <a:pt x="249236" y="23622"/>
                  </a:lnTo>
                  <a:close/>
                </a:path>
                <a:path w="634365" h="186054">
                  <a:moveTo>
                    <a:pt x="140423" y="0"/>
                  </a:moveTo>
                  <a:lnTo>
                    <a:pt x="0" y="0"/>
                  </a:lnTo>
                  <a:lnTo>
                    <a:pt x="0" y="22860"/>
                  </a:lnTo>
                  <a:lnTo>
                    <a:pt x="140423" y="22860"/>
                  </a:lnTo>
                  <a:lnTo>
                    <a:pt x="140423" y="0"/>
                  </a:lnTo>
                  <a:close/>
                </a:path>
                <a:path w="634365" h="186054">
                  <a:moveTo>
                    <a:pt x="391020" y="0"/>
                  </a:moveTo>
                  <a:lnTo>
                    <a:pt x="326301" y="0"/>
                  </a:lnTo>
                  <a:lnTo>
                    <a:pt x="326301" y="185674"/>
                  </a:lnTo>
                  <a:lnTo>
                    <a:pt x="352374" y="185674"/>
                  </a:lnTo>
                  <a:lnTo>
                    <a:pt x="352374" y="109347"/>
                  </a:lnTo>
                  <a:lnTo>
                    <a:pt x="420894" y="109347"/>
                  </a:lnTo>
                  <a:lnTo>
                    <a:pt x="418782" y="105028"/>
                  </a:lnTo>
                  <a:lnTo>
                    <a:pt x="425182" y="102600"/>
                  </a:lnTo>
                  <a:lnTo>
                    <a:pt x="430990" y="99504"/>
                  </a:lnTo>
                  <a:lnTo>
                    <a:pt x="436202" y="95742"/>
                  </a:lnTo>
                  <a:lnTo>
                    <a:pt x="440816" y="91313"/>
                  </a:lnTo>
                  <a:lnTo>
                    <a:pt x="444142" y="86995"/>
                  </a:lnTo>
                  <a:lnTo>
                    <a:pt x="352374" y="86995"/>
                  </a:lnTo>
                  <a:lnTo>
                    <a:pt x="352374" y="22860"/>
                  </a:lnTo>
                  <a:lnTo>
                    <a:pt x="446468" y="22860"/>
                  </a:lnTo>
                  <a:lnTo>
                    <a:pt x="444958" y="20058"/>
                  </a:lnTo>
                  <a:lnTo>
                    <a:pt x="437934" y="12700"/>
                  </a:lnTo>
                  <a:lnTo>
                    <a:pt x="428987" y="7125"/>
                  </a:lnTo>
                  <a:lnTo>
                    <a:pt x="418187" y="3159"/>
                  </a:lnTo>
                  <a:lnTo>
                    <a:pt x="405531" y="787"/>
                  </a:lnTo>
                  <a:lnTo>
                    <a:pt x="391020" y="0"/>
                  </a:lnTo>
                  <a:close/>
                </a:path>
                <a:path w="634365" h="186054">
                  <a:moveTo>
                    <a:pt x="420894" y="109347"/>
                  </a:moveTo>
                  <a:lnTo>
                    <a:pt x="393395" y="109347"/>
                  </a:lnTo>
                  <a:lnTo>
                    <a:pt x="431088" y="185674"/>
                  </a:lnTo>
                  <a:lnTo>
                    <a:pt x="458228" y="185674"/>
                  </a:lnTo>
                  <a:lnTo>
                    <a:pt x="420894" y="109347"/>
                  </a:lnTo>
                  <a:close/>
                </a:path>
                <a:path w="634365" h="186054">
                  <a:moveTo>
                    <a:pt x="446468" y="22860"/>
                  </a:moveTo>
                  <a:lnTo>
                    <a:pt x="391769" y="22860"/>
                  </a:lnTo>
                  <a:lnTo>
                    <a:pt x="400075" y="23334"/>
                  </a:lnTo>
                  <a:lnTo>
                    <a:pt x="407254" y="24749"/>
                  </a:lnTo>
                  <a:lnTo>
                    <a:pt x="413304" y="27092"/>
                  </a:lnTo>
                  <a:lnTo>
                    <a:pt x="418223" y="30352"/>
                  </a:lnTo>
                  <a:lnTo>
                    <a:pt x="424014" y="35305"/>
                  </a:lnTo>
                  <a:lnTo>
                    <a:pt x="426923" y="43307"/>
                  </a:lnTo>
                  <a:lnTo>
                    <a:pt x="426923" y="54101"/>
                  </a:lnTo>
                  <a:lnTo>
                    <a:pt x="426356" y="62555"/>
                  </a:lnTo>
                  <a:lnTo>
                    <a:pt x="424656" y="69627"/>
                  </a:lnTo>
                  <a:lnTo>
                    <a:pt x="421929" y="75104"/>
                  </a:lnTo>
                  <a:lnTo>
                    <a:pt x="421822" y="75318"/>
                  </a:lnTo>
                  <a:lnTo>
                    <a:pt x="391769" y="86995"/>
                  </a:lnTo>
                  <a:lnTo>
                    <a:pt x="444142" y="86995"/>
                  </a:lnTo>
                  <a:lnTo>
                    <a:pt x="446577" y="83833"/>
                  </a:lnTo>
                  <a:lnTo>
                    <a:pt x="450591" y="75318"/>
                  </a:lnTo>
                  <a:lnTo>
                    <a:pt x="450692" y="75104"/>
                  </a:lnTo>
                  <a:lnTo>
                    <a:pt x="453163" y="65113"/>
                  </a:lnTo>
                  <a:lnTo>
                    <a:pt x="453968" y="54101"/>
                  </a:lnTo>
                  <a:lnTo>
                    <a:pt x="453986" y="53848"/>
                  </a:lnTo>
                  <a:lnTo>
                    <a:pt x="452984" y="40632"/>
                  </a:lnTo>
                  <a:lnTo>
                    <a:pt x="449975" y="29368"/>
                  </a:lnTo>
                  <a:lnTo>
                    <a:pt x="446468" y="22860"/>
                  </a:lnTo>
                  <a:close/>
                </a:path>
              </a:pathLst>
            </a:custGeom>
            <a:solidFill>
              <a:srgbClr val="000000"/>
            </a:solidFill>
          </p:spPr>
          <p:txBody>
            <a:bodyPr wrap="square" lIns="0" tIns="0" rIns="0" bIns="0" rtlCol="0"/>
            <a:lstStyle/>
            <a:p>
              <a:endParaRPr/>
            </a:p>
          </p:txBody>
        </p:sp>
        <p:pic>
          <p:nvPicPr>
            <p:cNvPr id="8" name="object 8"/>
            <p:cNvPicPr/>
            <p:nvPr/>
          </p:nvPicPr>
          <p:blipFill>
            <a:blip r:embed="rId5" cstate="print"/>
            <a:stretch>
              <a:fillRect/>
            </a:stretch>
          </p:blipFill>
          <p:spPr>
            <a:xfrm>
              <a:off x="948131" y="162305"/>
              <a:ext cx="2808147" cy="198247"/>
            </a:xfrm>
            <a:prstGeom prst="rect">
              <a:avLst/>
            </a:prstGeom>
          </p:spPr>
        </p:pic>
      </p:grpSp>
      <p:sp>
        <p:nvSpPr>
          <p:cNvPr id="9" name="object 9"/>
          <p:cNvSpPr txBox="1"/>
          <p:nvPr/>
        </p:nvSpPr>
        <p:spPr>
          <a:xfrm>
            <a:off x="79654" y="614526"/>
            <a:ext cx="6430645" cy="2977515"/>
          </a:xfrm>
          <a:prstGeom prst="rect">
            <a:avLst/>
          </a:prstGeom>
        </p:spPr>
        <p:txBody>
          <a:bodyPr vert="horz" wrap="square" lIns="0" tIns="138430" rIns="0" bIns="0" rtlCol="0">
            <a:spAutoFit/>
          </a:bodyPr>
          <a:lstStyle/>
          <a:p>
            <a:pPr marL="189230" indent="-176530">
              <a:lnSpc>
                <a:spcPct val="100000"/>
              </a:lnSpc>
              <a:spcBef>
                <a:spcPts val="1090"/>
              </a:spcBef>
              <a:buFont typeface="Wingdings"/>
              <a:buChar char=""/>
              <a:tabLst>
                <a:tab pos="189230" algn="l"/>
              </a:tabLst>
            </a:pPr>
            <a:r>
              <a:rPr sz="1600" spc="-150" dirty="0">
                <a:latin typeface="Arial MT"/>
                <a:cs typeface="Arial MT"/>
              </a:rPr>
              <a:t>For</a:t>
            </a:r>
            <a:r>
              <a:rPr sz="1600" spc="-55" dirty="0">
                <a:latin typeface="Arial MT"/>
                <a:cs typeface="Arial MT"/>
              </a:rPr>
              <a:t> </a:t>
            </a:r>
            <a:r>
              <a:rPr sz="1600" spc="-165" dirty="0">
                <a:latin typeface="Arial MT"/>
                <a:cs typeface="Arial MT"/>
              </a:rPr>
              <a:t>each</a:t>
            </a:r>
            <a:r>
              <a:rPr sz="1600" spc="-70" dirty="0">
                <a:latin typeface="Arial MT"/>
                <a:cs typeface="Arial MT"/>
              </a:rPr>
              <a:t> </a:t>
            </a:r>
            <a:r>
              <a:rPr sz="1600" spc="-135" dirty="0">
                <a:latin typeface="Arial MT"/>
                <a:cs typeface="Arial MT"/>
              </a:rPr>
              <a:t>threat</a:t>
            </a:r>
            <a:r>
              <a:rPr sz="1600" spc="-50" dirty="0">
                <a:latin typeface="Arial MT"/>
                <a:cs typeface="Arial MT"/>
              </a:rPr>
              <a:t> </a:t>
            </a:r>
            <a:r>
              <a:rPr sz="1600" spc="-140" dirty="0">
                <a:latin typeface="Arial MT"/>
                <a:cs typeface="Arial MT"/>
              </a:rPr>
              <a:t>scenario,</a:t>
            </a:r>
            <a:r>
              <a:rPr sz="1600" spc="-70" dirty="0">
                <a:latin typeface="Arial MT"/>
                <a:cs typeface="Arial MT"/>
              </a:rPr>
              <a:t> </a:t>
            </a:r>
            <a:r>
              <a:rPr sz="1600" spc="-145" dirty="0">
                <a:latin typeface="Arial MT"/>
                <a:cs typeface="Arial MT"/>
              </a:rPr>
              <a:t>considering</a:t>
            </a:r>
            <a:r>
              <a:rPr sz="1600" spc="-90" dirty="0">
                <a:latin typeface="Arial MT"/>
                <a:cs typeface="Arial MT"/>
              </a:rPr>
              <a:t> </a:t>
            </a:r>
            <a:r>
              <a:rPr sz="1600" spc="-110" dirty="0">
                <a:latin typeface="Arial MT"/>
                <a:cs typeface="Arial MT"/>
              </a:rPr>
              <a:t>its</a:t>
            </a:r>
            <a:r>
              <a:rPr sz="1600" spc="-30" dirty="0">
                <a:latin typeface="Arial MT"/>
                <a:cs typeface="Arial MT"/>
              </a:rPr>
              <a:t> </a:t>
            </a:r>
            <a:r>
              <a:rPr sz="1600" spc="-130" dirty="0">
                <a:latin typeface="Arial MT"/>
                <a:cs typeface="Arial MT"/>
              </a:rPr>
              <a:t>risk</a:t>
            </a:r>
            <a:r>
              <a:rPr sz="1600" spc="-30" dirty="0">
                <a:latin typeface="Arial MT"/>
                <a:cs typeface="Arial MT"/>
              </a:rPr>
              <a:t> </a:t>
            </a:r>
            <a:r>
              <a:rPr sz="1600" spc="-140" dirty="0">
                <a:latin typeface="Arial MT"/>
                <a:cs typeface="Arial MT"/>
              </a:rPr>
              <a:t>values,</a:t>
            </a:r>
            <a:r>
              <a:rPr sz="1600" spc="-70" dirty="0">
                <a:latin typeface="Arial MT"/>
                <a:cs typeface="Arial MT"/>
              </a:rPr>
              <a:t> </a:t>
            </a:r>
            <a:r>
              <a:rPr sz="1600" spc="-130" dirty="0">
                <a:latin typeface="Arial MT"/>
                <a:cs typeface="Arial MT"/>
              </a:rPr>
              <a:t>risk</a:t>
            </a:r>
            <a:r>
              <a:rPr sz="1600" spc="-30" dirty="0">
                <a:latin typeface="Arial MT"/>
                <a:cs typeface="Arial MT"/>
              </a:rPr>
              <a:t> </a:t>
            </a:r>
            <a:r>
              <a:rPr sz="1600" spc="-150" dirty="0">
                <a:latin typeface="Arial MT"/>
                <a:cs typeface="Arial MT"/>
              </a:rPr>
              <a:t>treatment</a:t>
            </a:r>
            <a:r>
              <a:rPr sz="1600" spc="-75" dirty="0">
                <a:latin typeface="Arial MT"/>
                <a:cs typeface="Arial MT"/>
              </a:rPr>
              <a:t> </a:t>
            </a:r>
            <a:r>
              <a:rPr sz="1600" spc="-145" dirty="0">
                <a:latin typeface="Arial MT"/>
                <a:cs typeface="Arial MT"/>
              </a:rPr>
              <a:t>options</a:t>
            </a:r>
            <a:r>
              <a:rPr sz="1600" spc="-55" dirty="0">
                <a:latin typeface="Arial MT"/>
                <a:cs typeface="Arial MT"/>
              </a:rPr>
              <a:t> </a:t>
            </a:r>
            <a:r>
              <a:rPr sz="1600" spc="-145" dirty="0">
                <a:latin typeface="Arial MT"/>
                <a:cs typeface="Arial MT"/>
              </a:rPr>
              <a:t>could</a:t>
            </a:r>
            <a:r>
              <a:rPr sz="1600" spc="-75" dirty="0">
                <a:latin typeface="Arial MT"/>
                <a:cs typeface="Arial MT"/>
              </a:rPr>
              <a:t> </a:t>
            </a:r>
            <a:r>
              <a:rPr sz="1600" spc="-170" dirty="0">
                <a:latin typeface="Arial MT"/>
                <a:cs typeface="Arial MT"/>
              </a:rPr>
              <a:t>be</a:t>
            </a:r>
            <a:r>
              <a:rPr sz="1600" spc="-60" dirty="0">
                <a:latin typeface="Arial MT"/>
                <a:cs typeface="Arial MT"/>
              </a:rPr>
              <a:t> </a:t>
            </a:r>
            <a:r>
              <a:rPr sz="1600" spc="-50" dirty="0">
                <a:latin typeface="Arial MT"/>
                <a:cs typeface="Arial MT"/>
              </a:rPr>
              <a:t>:</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50" dirty="0">
                <a:solidFill>
                  <a:srgbClr val="0000CC"/>
                </a:solidFill>
                <a:latin typeface="Arial MT"/>
                <a:cs typeface="Arial MT"/>
              </a:rPr>
              <a:t>Avoiding</a:t>
            </a:r>
            <a:r>
              <a:rPr sz="1600" spc="-80" dirty="0">
                <a:solidFill>
                  <a:srgbClr val="0000CC"/>
                </a:solidFill>
                <a:latin typeface="Arial MT"/>
                <a:cs typeface="Arial MT"/>
              </a:rPr>
              <a:t> </a:t>
            </a:r>
            <a:r>
              <a:rPr sz="1600" spc="-145" dirty="0">
                <a:latin typeface="Arial MT"/>
                <a:cs typeface="Arial MT"/>
              </a:rPr>
              <a:t>the</a:t>
            </a:r>
            <a:r>
              <a:rPr sz="1600" spc="-65" dirty="0">
                <a:latin typeface="Arial MT"/>
                <a:cs typeface="Arial MT"/>
              </a:rPr>
              <a:t> </a:t>
            </a:r>
            <a:r>
              <a:rPr sz="1600" spc="-130" dirty="0">
                <a:latin typeface="Arial MT"/>
                <a:cs typeface="Arial MT"/>
              </a:rPr>
              <a:t>risk</a:t>
            </a:r>
            <a:r>
              <a:rPr sz="1600" spc="-40" dirty="0">
                <a:latin typeface="Arial MT"/>
                <a:cs typeface="Arial MT"/>
              </a:rPr>
              <a:t> </a:t>
            </a:r>
            <a:r>
              <a:rPr sz="1600" spc="-150" dirty="0">
                <a:latin typeface="Arial MT"/>
                <a:cs typeface="Arial MT"/>
              </a:rPr>
              <a:t>(by</a:t>
            </a:r>
            <a:r>
              <a:rPr sz="1600" spc="-40" dirty="0">
                <a:latin typeface="Arial MT"/>
                <a:cs typeface="Arial MT"/>
              </a:rPr>
              <a:t> </a:t>
            </a:r>
            <a:r>
              <a:rPr sz="1600" spc="-165" dirty="0">
                <a:latin typeface="Arial MT"/>
                <a:cs typeface="Arial MT"/>
              </a:rPr>
              <a:t>removing</a:t>
            </a:r>
            <a:r>
              <a:rPr sz="1600" spc="-80" dirty="0">
                <a:latin typeface="Arial MT"/>
                <a:cs typeface="Arial MT"/>
              </a:rPr>
              <a:t> </a:t>
            </a:r>
            <a:r>
              <a:rPr sz="1600" spc="-145" dirty="0">
                <a:latin typeface="Arial MT"/>
                <a:cs typeface="Arial MT"/>
              </a:rPr>
              <a:t>the</a:t>
            </a:r>
            <a:r>
              <a:rPr sz="1600" spc="-65" dirty="0">
                <a:latin typeface="Arial MT"/>
                <a:cs typeface="Arial MT"/>
              </a:rPr>
              <a:t> </a:t>
            </a:r>
            <a:r>
              <a:rPr sz="1600" spc="-130" dirty="0">
                <a:latin typeface="Arial MT"/>
                <a:cs typeface="Arial MT"/>
              </a:rPr>
              <a:t>risk</a:t>
            </a:r>
            <a:r>
              <a:rPr sz="1600" spc="-40" dirty="0">
                <a:latin typeface="Arial MT"/>
                <a:cs typeface="Arial MT"/>
              </a:rPr>
              <a:t> </a:t>
            </a:r>
            <a:r>
              <a:rPr sz="1600" spc="-10" dirty="0">
                <a:latin typeface="Arial MT"/>
                <a:cs typeface="Arial MT"/>
              </a:rPr>
              <a:t>sources)</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60" dirty="0">
                <a:solidFill>
                  <a:srgbClr val="0000CC"/>
                </a:solidFill>
                <a:latin typeface="Arial MT"/>
                <a:cs typeface="Arial MT"/>
              </a:rPr>
              <a:t>Reducing</a:t>
            </a:r>
            <a:r>
              <a:rPr sz="1600" spc="-80" dirty="0">
                <a:solidFill>
                  <a:srgbClr val="0000CC"/>
                </a:solidFill>
                <a:latin typeface="Arial MT"/>
                <a:cs typeface="Arial MT"/>
              </a:rPr>
              <a:t> </a:t>
            </a:r>
            <a:r>
              <a:rPr sz="1600" spc="-145" dirty="0">
                <a:latin typeface="Arial MT"/>
                <a:cs typeface="Arial MT"/>
              </a:rPr>
              <a:t>the</a:t>
            </a:r>
            <a:r>
              <a:rPr sz="1600" spc="-75" dirty="0">
                <a:latin typeface="Arial MT"/>
                <a:cs typeface="Arial MT"/>
              </a:rPr>
              <a:t> </a:t>
            </a:r>
            <a:r>
              <a:rPr sz="1600" spc="-130" dirty="0">
                <a:latin typeface="Arial MT"/>
                <a:cs typeface="Arial MT"/>
              </a:rPr>
              <a:t>risk</a:t>
            </a:r>
            <a:r>
              <a:rPr sz="1600" spc="-50" dirty="0">
                <a:latin typeface="Arial MT"/>
                <a:cs typeface="Arial MT"/>
              </a:rPr>
              <a:t> </a:t>
            </a:r>
            <a:r>
              <a:rPr sz="1600" spc="-125" dirty="0">
                <a:latin typeface="Arial MT"/>
                <a:cs typeface="Arial MT"/>
              </a:rPr>
              <a:t>(e.g.</a:t>
            </a:r>
            <a:r>
              <a:rPr sz="1600" spc="-65" dirty="0">
                <a:latin typeface="Arial MT"/>
                <a:cs typeface="Arial MT"/>
              </a:rPr>
              <a:t> </a:t>
            </a:r>
            <a:r>
              <a:rPr sz="1600" spc="-170" dirty="0">
                <a:latin typeface="Arial MT"/>
                <a:cs typeface="Arial MT"/>
              </a:rPr>
              <a:t>by</a:t>
            </a:r>
            <a:r>
              <a:rPr sz="1600" spc="-55" dirty="0">
                <a:latin typeface="Arial MT"/>
                <a:cs typeface="Arial MT"/>
              </a:rPr>
              <a:t> </a:t>
            </a:r>
            <a:r>
              <a:rPr sz="1600" spc="-150" dirty="0">
                <a:latin typeface="Arial MT"/>
                <a:cs typeface="Arial MT"/>
              </a:rPr>
              <a:t>reducing</a:t>
            </a:r>
            <a:r>
              <a:rPr sz="1600" spc="-85" dirty="0">
                <a:latin typeface="Arial MT"/>
                <a:cs typeface="Arial MT"/>
              </a:rPr>
              <a:t> </a:t>
            </a:r>
            <a:r>
              <a:rPr sz="1600" spc="-145" dirty="0">
                <a:latin typeface="Arial MT"/>
                <a:cs typeface="Arial MT"/>
              </a:rPr>
              <a:t>the</a:t>
            </a:r>
            <a:r>
              <a:rPr sz="1600" spc="-70" dirty="0">
                <a:latin typeface="Arial MT"/>
                <a:cs typeface="Arial MT"/>
              </a:rPr>
              <a:t> </a:t>
            </a:r>
            <a:r>
              <a:rPr sz="1600" spc="-140" dirty="0">
                <a:latin typeface="Arial MT"/>
                <a:cs typeface="Arial MT"/>
              </a:rPr>
              <a:t>factors</a:t>
            </a:r>
            <a:r>
              <a:rPr sz="1600" spc="-65" dirty="0">
                <a:latin typeface="Arial MT"/>
                <a:cs typeface="Arial MT"/>
              </a:rPr>
              <a:t> </a:t>
            </a:r>
            <a:r>
              <a:rPr sz="1600" spc="-135" dirty="0">
                <a:latin typeface="Arial MT"/>
                <a:cs typeface="Arial MT"/>
              </a:rPr>
              <a:t>of</a:t>
            </a:r>
            <a:r>
              <a:rPr sz="1600" spc="-70" dirty="0">
                <a:latin typeface="Arial MT"/>
                <a:cs typeface="Arial MT"/>
              </a:rPr>
              <a:t> </a:t>
            </a:r>
            <a:r>
              <a:rPr sz="1600" spc="-145" dirty="0">
                <a:latin typeface="Arial MT"/>
                <a:cs typeface="Arial MT"/>
              </a:rPr>
              <a:t>the</a:t>
            </a:r>
            <a:r>
              <a:rPr sz="1600" spc="-75" dirty="0">
                <a:latin typeface="Arial MT"/>
                <a:cs typeface="Arial MT"/>
              </a:rPr>
              <a:t> </a:t>
            </a:r>
            <a:r>
              <a:rPr sz="1600" spc="-140" dirty="0">
                <a:latin typeface="Arial MT"/>
                <a:cs typeface="Arial MT"/>
              </a:rPr>
              <a:t>attack</a:t>
            </a:r>
            <a:r>
              <a:rPr sz="1600" spc="-55" dirty="0">
                <a:latin typeface="Arial MT"/>
                <a:cs typeface="Arial MT"/>
              </a:rPr>
              <a:t> </a:t>
            </a:r>
            <a:r>
              <a:rPr sz="1600" spc="-20" dirty="0">
                <a:latin typeface="Arial MT"/>
                <a:cs typeface="Arial MT"/>
              </a:rPr>
              <a:t>feasibility)</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55" dirty="0">
                <a:solidFill>
                  <a:srgbClr val="0000CC"/>
                </a:solidFill>
                <a:latin typeface="Arial MT"/>
                <a:cs typeface="Arial MT"/>
              </a:rPr>
              <a:t>Sharing</a:t>
            </a:r>
            <a:r>
              <a:rPr sz="1600" spc="-70" dirty="0">
                <a:solidFill>
                  <a:srgbClr val="0000CC"/>
                </a:solidFill>
                <a:latin typeface="Arial MT"/>
                <a:cs typeface="Arial MT"/>
              </a:rPr>
              <a:t> </a:t>
            </a:r>
            <a:r>
              <a:rPr sz="1600" spc="-145" dirty="0">
                <a:latin typeface="Arial MT"/>
                <a:cs typeface="Arial MT"/>
              </a:rPr>
              <a:t>(</a:t>
            </a:r>
            <a:r>
              <a:rPr sz="1600" spc="-145" dirty="0">
                <a:solidFill>
                  <a:srgbClr val="0000CC"/>
                </a:solidFill>
                <a:latin typeface="Arial MT"/>
                <a:cs typeface="Arial MT"/>
              </a:rPr>
              <a:t>Transferring</a:t>
            </a:r>
            <a:r>
              <a:rPr sz="1600" spc="-145" dirty="0">
                <a:latin typeface="Arial MT"/>
                <a:cs typeface="Arial MT"/>
              </a:rPr>
              <a:t>)the</a:t>
            </a:r>
            <a:r>
              <a:rPr sz="1600" spc="-55" dirty="0">
                <a:latin typeface="Arial MT"/>
                <a:cs typeface="Arial MT"/>
              </a:rPr>
              <a:t> </a:t>
            </a:r>
            <a:r>
              <a:rPr sz="1600" spc="-130" dirty="0">
                <a:latin typeface="Arial MT"/>
                <a:cs typeface="Arial MT"/>
              </a:rPr>
              <a:t>risk</a:t>
            </a:r>
            <a:r>
              <a:rPr sz="1600" spc="-25" dirty="0">
                <a:latin typeface="Arial MT"/>
                <a:cs typeface="Arial MT"/>
              </a:rPr>
              <a:t> </a:t>
            </a:r>
            <a:r>
              <a:rPr sz="1600" spc="-125" dirty="0">
                <a:latin typeface="Arial MT"/>
                <a:cs typeface="Arial MT"/>
              </a:rPr>
              <a:t>(e.g.</a:t>
            </a:r>
            <a:r>
              <a:rPr sz="1600" spc="-50" dirty="0">
                <a:latin typeface="Arial MT"/>
                <a:cs typeface="Arial MT"/>
              </a:rPr>
              <a:t> </a:t>
            </a:r>
            <a:r>
              <a:rPr sz="1600" spc="-170" dirty="0">
                <a:latin typeface="Arial MT"/>
                <a:cs typeface="Arial MT"/>
              </a:rPr>
              <a:t>by</a:t>
            </a:r>
            <a:r>
              <a:rPr sz="1600" spc="-30" dirty="0">
                <a:latin typeface="Arial MT"/>
                <a:cs typeface="Arial MT"/>
              </a:rPr>
              <a:t> </a:t>
            </a:r>
            <a:r>
              <a:rPr sz="1600" spc="-145" dirty="0">
                <a:latin typeface="Arial MT"/>
                <a:cs typeface="Arial MT"/>
              </a:rPr>
              <a:t>contracts</a:t>
            </a:r>
            <a:r>
              <a:rPr sz="1600" spc="-45" dirty="0">
                <a:latin typeface="Arial MT"/>
                <a:cs typeface="Arial MT"/>
              </a:rPr>
              <a:t> </a:t>
            </a:r>
            <a:r>
              <a:rPr sz="1600" spc="-90" dirty="0">
                <a:latin typeface="Arial MT"/>
                <a:cs typeface="Arial MT"/>
              </a:rPr>
              <a:t>/</a:t>
            </a:r>
            <a:r>
              <a:rPr sz="1600" spc="-50" dirty="0">
                <a:latin typeface="Arial MT"/>
                <a:cs typeface="Arial MT"/>
              </a:rPr>
              <a:t> </a:t>
            </a:r>
            <a:r>
              <a:rPr sz="1600" spc="-40" dirty="0">
                <a:latin typeface="Arial MT"/>
                <a:cs typeface="Arial MT"/>
              </a:rPr>
              <a:t>insurances)</a:t>
            </a:r>
            <a:endParaRPr sz="1600">
              <a:latin typeface="Arial MT"/>
              <a:cs typeface="Arial MT"/>
            </a:endParaRPr>
          </a:p>
          <a:p>
            <a:pPr marL="646430" lvl="1" indent="-176530">
              <a:lnSpc>
                <a:spcPct val="100000"/>
              </a:lnSpc>
              <a:spcBef>
                <a:spcPts val="985"/>
              </a:spcBef>
              <a:buFont typeface="Wingdings"/>
              <a:buChar char=""/>
              <a:tabLst>
                <a:tab pos="646430" algn="l"/>
              </a:tabLst>
            </a:pPr>
            <a:r>
              <a:rPr sz="1600" spc="-145" dirty="0">
                <a:solidFill>
                  <a:srgbClr val="0000CC"/>
                </a:solidFill>
                <a:latin typeface="Arial MT"/>
                <a:cs typeface="Arial MT"/>
              </a:rPr>
              <a:t>Retaining</a:t>
            </a:r>
            <a:r>
              <a:rPr sz="1600" spc="-75" dirty="0">
                <a:solidFill>
                  <a:srgbClr val="0000CC"/>
                </a:solidFill>
                <a:latin typeface="Arial MT"/>
                <a:cs typeface="Arial MT"/>
              </a:rPr>
              <a:t> </a:t>
            </a:r>
            <a:r>
              <a:rPr sz="1600" spc="-145" dirty="0">
                <a:solidFill>
                  <a:srgbClr val="0000CC"/>
                </a:solidFill>
                <a:latin typeface="Arial MT"/>
                <a:cs typeface="Arial MT"/>
              </a:rPr>
              <a:t>or</a:t>
            </a:r>
            <a:r>
              <a:rPr sz="1600" spc="-130" dirty="0">
                <a:solidFill>
                  <a:srgbClr val="0000CC"/>
                </a:solidFill>
                <a:latin typeface="Arial MT"/>
                <a:cs typeface="Arial MT"/>
              </a:rPr>
              <a:t> </a:t>
            </a:r>
            <a:r>
              <a:rPr sz="1600" spc="-150" dirty="0">
                <a:solidFill>
                  <a:srgbClr val="0000CC"/>
                </a:solidFill>
                <a:latin typeface="Arial MT"/>
                <a:cs typeface="Arial MT"/>
              </a:rPr>
              <a:t>Accepting</a:t>
            </a:r>
            <a:r>
              <a:rPr sz="1600" spc="-60" dirty="0">
                <a:solidFill>
                  <a:srgbClr val="0000CC"/>
                </a:solidFill>
                <a:latin typeface="Arial MT"/>
                <a:cs typeface="Arial MT"/>
              </a:rPr>
              <a:t> </a:t>
            </a:r>
            <a:r>
              <a:rPr sz="1600" spc="-145" dirty="0">
                <a:latin typeface="Arial MT"/>
                <a:cs typeface="Arial MT"/>
              </a:rPr>
              <a:t>the</a:t>
            </a:r>
            <a:r>
              <a:rPr sz="1600" spc="-55" dirty="0">
                <a:latin typeface="Arial MT"/>
                <a:cs typeface="Arial MT"/>
              </a:rPr>
              <a:t> </a:t>
            </a:r>
            <a:r>
              <a:rPr sz="1600" spc="-20" dirty="0">
                <a:latin typeface="Arial MT"/>
                <a:cs typeface="Arial MT"/>
              </a:rPr>
              <a:t>risk</a:t>
            </a:r>
            <a:endParaRPr sz="1600">
              <a:latin typeface="Arial MT"/>
              <a:cs typeface="Arial MT"/>
            </a:endParaRPr>
          </a:p>
          <a:p>
            <a:pPr marL="189230" indent="-176530">
              <a:lnSpc>
                <a:spcPct val="100000"/>
              </a:lnSpc>
              <a:spcBef>
                <a:spcPts val="985"/>
              </a:spcBef>
              <a:buFont typeface="Wingdings"/>
              <a:buChar char=""/>
              <a:tabLst>
                <a:tab pos="189230" algn="l"/>
              </a:tabLst>
            </a:pPr>
            <a:r>
              <a:rPr sz="1600" spc="-150" dirty="0">
                <a:latin typeface="Arial MT"/>
                <a:cs typeface="Arial MT"/>
              </a:rPr>
              <a:t>Risk</a:t>
            </a:r>
            <a:r>
              <a:rPr sz="1600" spc="-35" dirty="0">
                <a:latin typeface="Arial MT"/>
                <a:cs typeface="Arial MT"/>
              </a:rPr>
              <a:t> </a:t>
            </a:r>
            <a:r>
              <a:rPr sz="1600" spc="-150" dirty="0">
                <a:latin typeface="Arial MT"/>
                <a:cs typeface="Arial MT"/>
              </a:rPr>
              <a:t>treatment</a:t>
            </a:r>
            <a:r>
              <a:rPr sz="1600" spc="-85" dirty="0">
                <a:latin typeface="Arial MT"/>
                <a:cs typeface="Arial MT"/>
              </a:rPr>
              <a:t> </a:t>
            </a:r>
            <a:r>
              <a:rPr sz="1600" spc="-140" dirty="0">
                <a:latin typeface="Arial MT"/>
                <a:cs typeface="Arial MT"/>
              </a:rPr>
              <a:t>decision</a:t>
            </a:r>
            <a:r>
              <a:rPr sz="1600" spc="-65" dirty="0">
                <a:latin typeface="Arial MT"/>
                <a:cs typeface="Arial MT"/>
              </a:rPr>
              <a:t> </a:t>
            </a:r>
            <a:r>
              <a:rPr sz="1600" spc="-160" dirty="0">
                <a:latin typeface="Arial MT"/>
                <a:cs typeface="Arial MT"/>
              </a:rPr>
              <a:t>might</a:t>
            </a:r>
            <a:r>
              <a:rPr sz="1600" spc="-75" dirty="0">
                <a:latin typeface="Arial MT"/>
                <a:cs typeface="Arial MT"/>
              </a:rPr>
              <a:t> </a:t>
            </a:r>
            <a:r>
              <a:rPr sz="1600" spc="-135" dirty="0">
                <a:latin typeface="Arial MT"/>
                <a:cs typeface="Arial MT"/>
              </a:rPr>
              <a:t>affect</a:t>
            </a:r>
            <a:r>
              <a:rPr sz="1600" spc="-60" dirty="0">
                <a:latin typeface="Arial MT"/>
                <a:cs typeface="Arial MT"/>
              </a:rPr>
              <a:t> </a:t>
            </a:r>
            <a:r>
              <a:rPr sz="1600" spc="-145" dirty="0">
                <a:latin typeface="Arial MT"/>
                <a:cs typeface="Arial MT"/>
              </a:rPr>
              <a:t>the</a:t>
            </a:r>
            <a:r>
              <a:rPr sz="1600" spc="-50" dirty="0">
                <a:latin typeface="Arial MT"/>
                <a:cs typeface="Arial MT"/>
              </a:rPr>
              <a:t> </a:t>
            </a:r>
            <a:r>
              <a:rPr sz="1600" spc="-140" dirty="0">
                <a:latin typeface="Arial MT"/>
                <a:cs typeface="Arial MT"/>
              </a:rPr>
              <a:t>mitigation</a:t>
            </a:r>
            <a:r>
              <a:rPr sz="1600" spc="-85" dirty="0">
                <a:latin typeface="Arial MT"/>
                <a:cs typeface="Arial MT"/>
              </a:rPr>
              <a:t> </a:t>
            </a:r>
            <a:r>
              <a:rPr sz="1600" spc="-175" dirty="0">
                <a:latin typeface="Arial MT"/>
                <a:cs typeface="Arial MT"/>
              </a:rPr>
              <a:t>measure</a:t>
            </a:r>
            <a:r>
              <a:rPr sz="1600" spc="-60" dirty="0">
                <a:latin typeface="Arial MT"/>
                <a:cs typeface="Arial MT"/>
              </a:rPr>
              <a:t> </a:t>
            </a:r>
            <a:r>
              <a:rPr sz="1600" spc="-120" dirty="0">
                <a:latin typeface="Arial MT"/>
                <a:cs typeface="Arial MT"/>
              </a:rPr>
              <a:t>for</a:t>
            </a:r>
            <a:r>
              <a:rPr sz="1600" spc="-55" dirty="0">
                <a:latin typeface="Arial MT"/>
                <a:cs typeface="Arial MT"/>
              </a:rPr>
              <a:t> </a:t>
            </a:r>
            <a:r>
              <a:rPr sz="1600" spc="-165" dirty="0">
                <a:latin typeface="Arial MT"/>
                <a:cs typeface="Arial MT"/>
              </a:rPr>
              <a:t>a</a:t>
            </a:r>
            <a:r>
              <a:rPr sz="1600" spc="-55" dirty="0">
                <a:latin typeface="Arial MT"/>
                <a:cs typeface="Arial MT"/>
              </a:rPr>
              <a:t> </a:t>
            </a:r>
            <a:r>
              <a:rPr sz="1600" spc="-10" dirty="0">
                <a:latin typeface="Arial MT"/>
                <a:cs typeface="Arial MT"/>
              </a:rPr>
              <a:t>threat</a:t>
            </a:r>
            <a:endParaRPr sz="1600">
              <a:latin typeface="Arial MT"/>
              <a:cs typeface="Arial MT"/>
            </a:endParaRPr>
          </a:p>
          <a:p>
            <a:pPr>
              <a:lnSpc>
                <a:spcPct val="100000"/>
              </a:lnSpc>
              <a:buFont typeface="Wingdings"/>
              <a:buChar char=""/>
            </a:pPr>
            <a:endParaRPr sz="1600">
              <a:latin typeface="Arial MT"/>
              <a:cs typeface="Arial MT"/>
            </a:endParaRPr>
          </a:p>
          <a:p>
            <a:pPr>
              <a:lnSpc>
                <a:spcPct val="100000"/>
              </a:lnSpc>
              <a:spcBef>
                <a:spcPts val="204"/>
              </a:spcBef>
              <a:buFont typeface="Wingdings"/>
              <a:buChar char=""/>
            </a:pPr>
            <a:endParaRPr sz="1600">
              <a:latin typeface="Arial MT"/>
              <a:cs typeface="Arial MT"/>
            </a:endParaRPr>
          </a:p>
          <a:p>
            <a:pPr marL="189230" indent="-176530">
              <a:lnSpc>
                <a:spcPct val="100000"/>
              </a:lnSpc>
              <a:buFont typeface="Wingdings"/>
              <a:buChar char=""/>
              <a:tabLst>
                <a:tab pos="189230" algn="l"/>
              </a:tabLst>
            </a:pPr>
            <a:r>
              <a:rPr sz="1600" spc="-150" dirty="0">
                <a:latin typeface="Arial MT"/>
                <a:cs typeface="Arial MT"/>
              </a:rPr>
              <a:t>Risk</a:t>
            </a:r>
            <a:r>
              <a:rPr sz="1600" spc="-35" dirty="0">
                <a:latin typeface="Arial MT"/>
                <a:cs typeface="Arial MT"/>
              </a:rPr>
              <a:t> </a:t>
            </a:r>
            <a:r>
              <a:rPr sz="1600" spc="-150" dirty="0">
                <a:latin typeface="Arial MT"/>
                <a:cs typeface="Arial MT"/>
              </a:rPr>
              <a:t>treatment</a:t>
            </a:r>
            <a:r>
              <a:rPr sz="1600" spc="-90" dirty="0">
                <a:latin typeface="Arial MT"/>
                <a:cs typeface="Arial MT"/>
              </a:rPr>
              <a:t> </a:t>
            </a:r>
            <a:r>
              <a:rPr sz="1600" spc="-150" dirty="0">
                <a:latin typeface="Arial MT"/>
                <a:cs typeface="Arial MT"/>
              </a:rPr>
              <a:t>according</a:t>
            </a:r>
            <a:r>
              <a:rPr sz="1600" spc="-85" dirty="0">
                <a:latin typeface="Arial MT"/>
                <a:cs typeface="Arial MT"/>
              </a:rPr>
              <a:t> </a:t>
            </a:r>
            <a:r>
              <a:rPr sz="1600" spc="-135" dirty="0">
                <a:latin typeface="Arial MT"/>
                <a:cs typeface="Arial MT"/>
              </a:rPr>
              <a:t>to</a:t>
            </a:r>
            <a:r>
              <a:rPr sz="1600" spc="-60" dirty="0">
                <a:latin typeface="Arial MT"/>
                <a:cs typeface="Arial MT"/>
              </a:rPr>
              <a:t> </a:t>
            </a:r>
            <a:r>
              <a:rPr sz="1600" spc="-130" dirty="0">
                <a:latin typeface="Arial MT"/>
                <a:cs typeface="Arial MT"/>
              </a:rPr>
              <a:t>risk</a:t>
            </a:r>
            <a:r>
              <a:rPr sz="1600" spc="-40" dirty="0">
                <a:latin typeface="Arial MT"/>
                <a:cs typeface="Arial MT"/>
              </a:rPr>
              <a:t> </a:t>
            </a:r>
            <a:r>
              <a:rPr sz="1600" spc="-140" dirty="0">
                <a:latin typeface="Arial MT"/>
                <a:cs typeface="Arial MT"/>
              </a:rPr>
              <a:t>value</a:t>
            </a:r>
            <a:r>
              <a:rPr sz="1600" spc="-55" dirty="0">
                <a:latin typeface="Arial MT"/>
                <a:cs typeface="Arial MT"/>
              </a:rPr>
              <a:t> </a:t>
            </a:r>
            <a:r>
              <a:rPr sz="1600" spc="-155" dirty="0">
                <a:latin typeface="Arial MT"/>
                <a:cs typeface="Arial MT"/>
              </a:rPr>
              <a:t>can</a:t>
            </a:r>
            <a:r>
              <a:rPr sz="1600" spc="-65" dirty="0">
                <a:latin typeface="Arial MT"/>
                <a:cs typeface="Arial MT"/>
              </a:rPr>
              <a:t> </a:t>
            </a:r>
            <a:r>
              <a:rPr sz="1600" spc="-170" dirty="0">
                <a:latin typeface="Arial MT"/>
                <a:cs typeface="Arial MT"/>
              </a:rPr>
              <a:t>be</a:t>
            </a:r>
            <a:r>
              <a:rPr sz="1600" spc="-65" dirty="0">
                <a:latin typeface="Arial MT"/>
                <a:cs typeface="Arial MT"/>
              </a:rPr>
              <a:t> </a:t>
            </a:r>
            <a:r>
              <a:rPr sz="1600" b="1" spc="-155" dirty="0">
                <a:latin typeface="Arial"/>
                <a:cs typeface="Arial"/>
              </a:rPr>
              <a:t>defined</a:t>
            </a:r>
            <a:r>
              <a:rPr sz="1600" b="1" spc="-60" dirty="0">
                <a:latin typeface="Arial"/>
                <a:cs typeface="Arial"/>
              </a:rPr>
              <a:t> </a:t>
            </a:r>
            <a:r>
              <a:rPr sz="1600" b="1" spc="-180" dirty="0">
                <a:latin typeface="Arial"/>
                <a:cs typeface="Arial"/>
              </a:rPr>
              <a:t>by</a:t>
            </a:r>
            <a:r>
              <a:rPr sz="1600" b="1" spc="-65" dirty="0">
                <a:latin typeface="Arial"/>
                <a:cs typeface="Arial"/>
              </a:rPr>
              <a:t> </a:t>
            </a:r>
            <a:r>
              <a:rPr sz="1600" b="1" spc="-165" dirty="0">
                <a:latin typeface="Arial"/>
                <a:cs typeface="Arial"/>
              </a:rPr>
              <a:t>the</a:t>
            </a:r>
            <a:r>
              <a:rPr sz="1600" b="1" spc="-50" dirty="0">
                <a:latin typeface="Arial"/>
                <a:cs typeface="Arial"/>
              </a:rPr>
              <a:t> </a:t>
            </a:r>
            <a:r>
              <a:rPr sz="1600" b="1" spc="-60" dirty="0">
                <a:latin typeface="Arial"/>
                <a:cs typeface="Arial"/>
              </a:rPr>
              <a:t>organization</a:t>
            </a:r>
            <a:endParaRPr sz="1600">
              <a:latin typeface="Arial"/>
              <a:cs typeface="Arial"/>
            </a:endParaRPr>
          </a:p>
        </p:txBody>
      </p:sp>
      <p:graphicFrame>
        <p:nvGraphicFramePr>
          <p:cNvPr id="10" name="object 10"/>
          <p:cNvGraphicFramePr>
            <a:graphicFrameLocks noGrp="1"/>
          </p:cNvGraphicFramePr>
          <p:nvPr/>
        </p:nvGraphicFramePr>
        <p:xfrm>
          <a:off x="1853438" y="4256785"/>
          <a:ext cx="4032250" cy="1257300"/>
        </p:xfrm>
        <a:graphic>
          <a:graphicData uri="http://schemas.openxmlformats.org/drawingml/2006/table">
            <a:tbl>
              <a:tblPr firstRow="1" bandRow="1">
                <a:tableStyleId>{2D5ABB26-0587-4C30-8999-92F81FD0307C}</a:tableStyleId>
              </a:tblPr>
              <a:tblGrid>
                <a:gridCol w="60325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209550">
                <a:tc rowSpan="2" gridSpan="2">
                  <a:txBody>
                    <a:bodyPr/>
                    <a:lstStyle/>
                    <a:p>
                      <a:pPr>
                        <a:lnSpc>
                          <a:spcPct val="100000"/>
                        </a:lnSpc>
                      </a:pPr>
                      <a:endParaRPr sz="13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rowSpan="2" hMerge="1">
                  <a:txBody>
                    <a:bodyPr/>
                    <a:lstStyle/>
                    <a:p>
                      <a:endParaRPr/>
                    </a:p>
                  </a:txBody>
                  <a:tcPr marL="0" marR="0" marT="0" marB="0"/>
                </a:tc>
                <a:tc gridSpan="4">
                  <a:txBody>
                    <a:bodyPr/>
                    <a:lstStyle/>
                    <a:p>
                      <a:pPr marL="812800">
                        <a:lnSpc>
                          <a:spcPts val="1310"/>
                        </a:lnSpc>
                        <a:spcBef>
                          <a:spcPts val="240"/>
                        </a:spcBef>
                      </a:pPr>
                      <a:r>
                        <a:rPr sz="1100" b="1" dirty="0">
                          <a:latin typeface="Malgun Gothic"/>
                          <a:cs typeface="Malgun Gothic"/>
                        </a:rPr>
                        <a:t>Attack</a:t>
                      </a:r>
                      <a:r>
                        <a:rPr sz="1100" b="1" spc="-20" dirty="0">
                          <a:latin typeface="Malgun Gothic"/>
                          <a:cs typeface="Malgun Gothic"/>
                        </a:rPr>
                        <a:t> </a:t>
                      </a:r>
                      <a:r>
                        <a:rPr sz="1100" b="1" spc="-10" dirty="0">
                          <a:latin typeface="Malgun Gothic"/>
                          <a:cs typeface="Malgun Gothic"/>
                        </a:rPr>
                        <a:t>feasibility</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9550">
                <a:tc gridSpan="2" vMerge="1">
                  <a:txBody>
                    <a:bodyPr/>
                    <a:lstStyle/>
                    <a:p>
                      <a:endParaRPr/>
                    </a:p>
                  </a:txBody>
                  <a:tcPr marL="0" marR="0" marT="0" marB="0">
                    <a:lnR w="6350">
                      <a:solidFill>
                        <a:srgbClr val="000000"/>
                      </a:solidFill>
                      <a:prstDash val="solid"/>
                    </a:lnR>
                    <a:lnB w="6350">
                      <a:solidFill>
                        <a:srgbClr val="000000"/>
                      </a:solidFill>
                      <a:prstDash val="solid"/>
                    </a:lnB>
                  </a:tcPr>
                </a:tc>
                <a:tc hMerge="1" vMerge="1">
                  <a:txBody>
                    <a:bodyPr/>
                    <a:lstStyle/>
                    <a:p>
                      <a:endParaRPr/>
                    </a:p>
                  </a:txBody>
                  <a:tcPr marL="0" marR="0" marT="0" marB="0"/>
                </a:tc>
                <a:tc>
                  <a:txBody>
                    <a:bodyPr/>
                    <a:lstStyle/>
                    <a:p>
                      <a:pPr algn="ctr">
                        <a:lnSpc>
                          <a:spcPts val="1310"/>
                        </a:lnSpc>
                        <a:spcBef>
                          <a:spcPts val="240"/>
                        </a:spcBef>
                      </a:pPr>
                      <a:r>
                        <a:rPr sz="1100" dirty="0">
                          <a:latin typeface="Malgun Gothic"/>
                          <a:cs typeface="Malgun Gothic"/>
                        </a:rPr>
                        <a:t>very</a:t>
                      </a:r>
                      <a:r>
                        <a:rPr sz="1100" spc="-15" dirty="0">
                          <a:latin typeface="Malgun Gothic"/>
                          <a:cs typeface="Malgun Gothic"/>
                        </a:rPr>
                        <a:t> </a:t>
                      </a:r>
                      <a:r>
                        <a:rPr sz="1100" spc="-25" dirty="0">
                          <a:latin typeface="Malgun Gothic"/>
                          <a:cs typeface="Malgun Gothic"/>
                        </a:rPr>
                        <a:t>low</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0"/>
                        </a:lnSpc>
                        <a:spcBef>
                          <a:spcPts val="240"/>
                        </a:spcBef>
                      </a:pPr>
                      <a:r>
                        <a:rPr sz="1100" spc="-25" dirty="0">
                          <a:latin typeface="Malgun Gothic"/>
                          <a:cs typeface="Malgun Gothic"/>
                        </a:rPr>
                        <a:t>low</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ts val="1310"/>
                        </a:lnSpc>
                        <a:spcBef>
                          <a:spcPts val="240"/>
                        </a:spcBef>
                      </a:pPr>
                      <a:r>
                        <a:rPr sz="1100" spc="-10" dirty="0">
                          <a:latin typeface="Malgun Gothic"/>
                          <a:cs typeface="Malgun Gothic"/>
                        </a:rPr>
                        <a:t>medium</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310"/>
                        </a:lnSpc>
                        <a:spcBef>
                          <a:spcPts val="240"/>
                        </a:spcBef>
                      </a:pPr>
                      <a:r>
                        <a:rPr sz="1100" spc="-20" dirty="0">
                          <a:latin typeface="Malgun Gothic"/>
                          <a:cs typeface="Malgun Gothic"/>
                        </a:rPr>
                        <a:t>high</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rowSpan="4">
                  <a:txBody>
                    <a:bodyPr/>
                    <a:lstStyle/>
                    <a:p>
                      <a:pPr>
                        <a:lnSpc>
                          <a:spcPct val="100000"/>
                        </a:lnSpc>
                        <a:spcBef>
                          <a:spcPts val="790"/>
                        </a:spcBef>
                      </a:pPr>
                      <a:endParaRPr sz="1100">
                        <a:latin typeface="Times New Roman"/>
                        <a:cs typeface="Times New Roman"/>
                      </a:endParaRPr>
                    </a:p>
                    <a:p>
                      <a:pPr marL="102870" marR="64769" indent="-32384">
                        <a:lnSpc>
                          <a:spcPct val="100000"/>
                        </a:lnSpc>
                      </a:pPr>
                      <a:r>
                        <a:rPr sz="1100" b="1" spc="-10" dirty="0">
                          <a:latin typeface="Malgun Gothic"/>
                          <a:cs typeface="Malgun Gothic"/>
                        </a:rPr>
                        <a:t>Impact rating</a:t>
                      </a:r>
                      <a:endParaRPr sz="1100">
                        <a:latin typeface="Malgun Gothic"/>
                        <a:cs typeface="Malgun Gothic"/>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10"/>
                        </a:lnSpc>
                        <a:spcBef>
                          <a:spcPts val="240"/>
                        </a:spcBef>
                      </a:pPr>
                      <a:r>
                        <a:rPr sz="1100" spc="-10" dirty="0">
                          <a:latin typeface="Malgun Gothic"/>
                          <a:cs typeface="Malgun Gothic"/>
                        </a:rPr>
                        <a:t>severe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0"/>
                        </a:lnSpc>
                        <a:spcBef>
                          <a:spcPts val="240"/>
                        </a:spcBef>
                      </a:pPr>
                      <a:r>
                        <a:rPr sz="1100" spc="-50" dirty="0">
                          <a:latin typeface="Malgun Gothic"/>
                          <a:cs typeface="Malgun Gothic"/>
                        </a:rPr>
                        <a:t>3</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tc>
                  <a:txBody>
                    <a:bodyPr/>
                    <a:lstStyle/>
                    <a:p>
                      <a:pPr algn="ctr">
                        <a:lnSpc>
                          <a:spcPts val="1310"/>
                        </a:lnSpc>
                        <a:spcBef>
                          <a:spcPts val="240"/>
                        </a:spcBef>
                      </a:pPr>
                      <a:r>
                        <a:rPr sz="1100" spc="-50" dirty="0">
                          <a:latin typeface="Malgun Gothic"/>
                          <a:cs typeface="Malgun Gothic"/>
                        </a:rPr>
                        <a:t>4</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tc>
                  <a:txBody>
                    <a:bodyPr/>
                    <a:lstStyle/>
                    <a:p>
                      <a:pPr algn="ctr">
                        <a:lnSpc>
                          <a:spcPts val="1310"/>
                        </a:lnSpc>
                        <a:spcBef>
                          <a:spcPts val="240"/>
                        </a:spcBef>
                      </a:pPr>
                      <a:r>
                        <a:rPr sz="1100" spc="-50" dirty="0">
                          <a:latin typeface="Malgun Gothic"/>
                          <a:cs typeface="Malgun Gothic"/>
                        </a:rPr>
                        <a:t>5</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0000"/>
                    </a:solidFill>
                  </a:tcPr>
                </a:tc>
                <a:extLst>
                  <a:ext uri="{0D108BD9-81ED-4DB2-BD59-A6C34878D82A}">
                    <a16:rowId xmlns:a16="http://schemas.microsoft.com/office/drawing/2014/main" val="10002"/>
                  </a:ext>
                </a:extLst>
              </a:tr>
              <a:tr h="20955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310"/>
                        </a:lnSpc>
                        <a:spcBef>
                          <a:spcPts val="240"/>
                        </a:spcBef>
                      </a:pPr>
                      <a:r>
                        <a:rPr sz="1100" spc="-10" dirty="0">
                          <a:latin typeface="Malgun Gothic"/>
                          <a:cs typeface="Malgun Gothic"/>
                        </a:rPr>
                        <a:t>major</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0"/>
                        </a:lnSpc>
                        <a:spcBef>
                          <a:spcPts val="240"/>
                        </a:spcBef>
                      </a:pPr>
                      <a:r>
                        <a:rPr sz="1100" spc="-50" dirty="0">
                          <a:latin typeface="Malgun Gothic"/>
                          <a:cs typeface="Malgun Gothic"/>
                        </a:rPr>
                        <a:t>3</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tc>
                  <a:txBody>
                    <a:bodyPr/>
                    <a:lstStyle/>
                    <a:p>
                      <a:pPr algn="ctr">
                        <a:lnSpc>
                          <a:spcPts val="1310"/>
                        </a:lnSpc>
                        <a:spcBef>
                          <a:spcPts val="240"/>
                        </a:spcBef>
                      </a:pPr>
                      <a:r>
                        <a:rPr sz="1100" spc="-50" dirty="0">
                          <a:latin typeface="Malgun Gothic"/>
                          <a:cs typeface="Malgun Gothic"/>
                        </a:rPr>
                        <a:t>4</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33"/>
                    </a:solidFill>
                  </a:tcPr>
                </a:tc>
                <a:extLst>
                  <a:ext uri="{0D108BD9-81ED-4DB2-BD59-A6C34878D82A}">
                    <a16:rowId xmlns:a16="http://schemas.microsoft.com/office/drawing/2014/main" val="10003"/>
                  </a:ext>
                </a:extLst>
              </a:tr>
              <a:tr h="20955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0"/>
                        </a:lnSpc>
                        <a:spcBef>
                          <a:spcPts val="240"/>
                        </a:spcBef>
                      </a:pPr>
                      <a:r>
                        <a:rPr sz="1100" spc="-10" dirty="0">
                          <a:latin typeface="Malgun Gothic"/>
                          <a:cs typeface="Malgun Gothic"/>
                        </a:rPr>
                        <a:t>moderate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0"/>
                        </a:lnSpc>
                        <a:spcBef>
                          <a:spcPts val="240"/>
                        </a:spcBef>
                      </a:pPr>
                      <a:r>
                        <a:rPr sz="1100" spc="-50" dirty="0">
                          <a:latin typeface="Malgun Gothic"/>
                          <a:cs typeface="Malgun Gothic"/>
                        </a:rPr>
                        <a:t>2</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algn="ctr">
                        <a:lnSpc>
                          <a:spcPts val="1310"/>
                        </a:lnSpc>
                        <a:spcBef>
                          <a:spcPts val="240"/>
                        </a:spcBef>
                      </a:pPr>
                      <a:r>
                        <a:rPr sz="1100" spc="-50" dirty="0">
                          <a:latin typeface="Malgun Gothic"/>
                          <a:cs typeface="Malgun Gothic"/>
                        </a:rPr>
                        <a:t>3</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99"/>
                    </a:solidFill>
                  </a:tcPr>
                </a:tc>
                <a:extLst>
                  <a:ext uri="{0D108BD9-81ED-4DB2-BD59-A6C34878D82A}">
                    <a16:rowId xmlns:a16="http://schemas.microsoft.com/office/drawing/2014/main" val="10004"/>
                  </a:ext>
                </a:extLst>
              </a:tr>
              <a:tr h="209550">
                <a:tc vMerge="1">
                  <a:txBody>
                    <a:bodyPr/>
                    <a:lstStyle/>
                    <a:p>
                      <a:endParaRPr/>
                    </a:p>
                  </a:txBody>
                  <a:tcPr marL="0" marR="0" marT="1003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310"/>
                        </a:lnSpc>
                        <a:spcBef>
                          <a:spcPts val="240"/>
                        </a:spcBef>
                      </a:pPr>
                      <a:r>
                        <a:rPr sz="1100" spc="-10" dirty="0">
                          <a:latin typeface="Malgun Gothic"/>
                          <a:cs typeface="Malgun Gothic"/>
                        </a:rPr>
                        <a:t>negligible</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algn="ctr">
                        <a:lnSpc>
                          <a:spcPts val="1310"/>
                        </a:lnSpc>
                        <a:spcBef>
                          <a:spcPts val="240"/>
                        </a:spcBef>
                      </a:pPr>
                      <a:r>
                        <a:rPr sz="1100" spc="-50" dirty="0">
                          <a:latin typeface="Malgun Gothic"/>
                          <a:cs typeface="Malgun Gothic"/>
                        </a:rPr>
                        <a:t>1</a:t>
                      </a:r>
                      <a:endParaRPr sz="1100">
                        <a:latin typeface="Malgun Gothic"/>
                        <a:cs typeface="Malgun Gothic"/>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5"/>
                  </a:ext>
                </a:extLst>
              </a:tr>
            </a:tbl>
          </a:graphicData>
        </a:graphic>
      </p:graphicFrame>
      <p:grpSp>
        <p:nvGrpSpPr>
          <p:cNvPr id="11" name="object 11"/>
          <p:cNvGrpSpPr/>
          <p:nvPr/>
        </p:nvGrpSpPr>
        <p:grpSpPr>
          <a:xfrm>
            <a:off x="53588" y="4151836"/>
            <a:ext cx="1633855" cy="1259840"/>
            <a:chOff x="53588" y="4151836"/>
            <a:chExt cx="1633855" cy="1259840"/>
          </a:xfrm>
        </p:grpSpPr>
        <p:sp>
          <p:nvSpPr>
            <p:cNvPr id="12" name="object 12"/>
            <p:cNvSpPr/>
            <p:nvPr/>
          </p:nvSpPr>
          <p:spPr>
            <a:xfrm>
              <a:off x="55112" y="4153360"/>
              <a:ext cx="1513840" cy="1256665"/>
            </a:xfrm>
            <a:custGeom>
              <a:avLst/>
              <a:gdLst/>
              <a:ahLst/>
              <a:cxnLst/>
              <a:rect l="l" t="t" r="r" b="b"/>
              <a:pathLst>
                <a:path w="1513840" h="1256664">
                  <a:moveTo>
                    <a:pt x="137762" y="413178"/>
                  </a:moveTo>
                  <a:lnTo>
                    <a:pt x="135806" y="364975"/>
                  </a:lnTo>
                  <a:lnTo>
                    <a:pt x="141293" y="318471"/>
                  </a:lnTo>
                  <a:lnTo>
                    <a:pt x="153651" y="274518"/>
                  </a:lnTo>
                  <a:lnTo>
                    <a:pt x="172308" y="233966"/>
                  </a:lnTo>
                  <a:lnTo>
                    <a:pt x="196692" y="197669"/>
                  </a:lnTo>
                  <a:lnTo>
                    <a:pt x="226233" y="166478"/>
                  </a:lnTo>
                  <a:lnTo>
                    <a:pt x="260357" y="141245"/>
                  </a:lnTo>
                  <a:lnTo>
                    <a:pt x="298495" y="122822"/>
                  </a:lnTo>
                  <a:lnTo>
                    <a:pt x="340073" y="112061"/>
                  </a:lnTo>
                  <a:lnTo>
                    <a:pt x="379406" y="109793"/>
                  </a:lnTo>
                  <a:lnTo>
                    <a:pt x="418271" y="114871"/>
                  </a:lnTo>
                  <a:lnTo>
                    <a:pt x="455867" y="127117"/>
                  </a:lnTo>
                  <a:lnTo>
                    <a:pt x="491393" y="146351"/>
                  </a:lnTo>
                  <a:lnTo>
                    <a:pt x="515819" y="106154"/>
                  </a:lnTo>
                  <a:lnTo>
                    <a:pt x="546646" y="74308"/>
                  </a:lnTo>
                  <a:lnTo>
                    <a:pt x="582359" y="51342"/>
                  </a:lnTo>
                  <a:lnTo>
                    <a:pt x="621442" y="37784"/>
                  </a:lnTo>
                  <a:lnTo>
                    <a:pt x="662381" y="34163"/>
                  </a:lnTo>
                  <a:lnTo>
                    <a:pt x="703661" y="41009"/>
                  </a:lnTo>
                  <a:lnTo>
                    <a:pt x="743768" y="58848"/>
                  </a:lnTo>
                  <a:lnTo>
                    <a:pt x="777177" y="84566"/>
                  </a:lnTo>
                  <a:lnTo>
                    <a:pt x="787138" y="94916"/>
                  </a:lnTo>
                  <a:lnTo>
                    <a:pt x="815658" y="49880"/>
                  </a:lnTo>
                  <a:lnTo>
                    <a:pt x="853781" y="18334"/>
                  </a:lnTo>
                  <a:lnTo>
                    <a:pt x="898132" y="1547"/>
                  </a:lnTo>
                  <a:lnTo>
                    <a:pt x="945335" y="786"/>
                  </a:lnTo>
                  <a:lnTo>
                    <a:pt x="992014" y="17319"/>
                  </a:lnTo>
                  <a:lnTo>
                    <a:pt x="1007161" y="27082"/>
                  </a:lnTo>
                  <a:lnTo>
                    <a:pt x="1021177" y="38750"/>
                  </a:lnTo>
                  <a:lnTo>
                    <a:pt x="1033930" y="52181"/>
                  </a:lnTo>
                  <a:lnTo>
                    <a:pt x="1045291" y="67230"/>
                  </a:lnTo>
                  <a:lnTo>
                    <a:pt x="1079142" y="32722"/>
                  </a:lnTo>
                  <a:lnTo>
                    <a:pt x="1118468" y="10240"/>
                  </a:lnTo>
                  <a:lnTo>
                    <a:pt x="1160986" y="0"/>
                  </a:lnTo>
                  <a:lnTo>
                    <a:pt x="1204414" y="2216"/>
                  </a:lnTo>
                  <a:lnTo>
                    <a:pt x="1246467" y="17103"/>
                  </a:lnTo>
                  <a:lnTo>
                    <a:pt x="1284864" y="44878"/>
                  </a:lnTo>
                  <a:lnTo>
                    <a:pt x="1322234" y="95456"/>
                  </a:lnTo>
                  <a:lnTo>
                    <a:pt x="1342268" y="157273"/>
                  </a:lnTo>
                  <a:lnTo>
                    <a:pt x="1382258" y="175426"/>
                  </a:lnTo>
                  <a:lnTo>
                    <a:pt x="1416471" y="202500"/>
                  </a:lnTo>
                  <a:lnTo>
                    <a:pt x="1444118" y="236937"/>
                  </a:lnTo>
                  <a:lnTo>
                    <a:pt x="1464414" y="277176"/>
                  </a:lnTo>
                  <a:lnTo>
                    <a:pt x="1476573" y="321659"/>
                  </a:lnTo>
                  <a:lnTo>
                    <a:pt x="1479808" y="368825"/>
                  </a:lnTo>
                  <a:lnTo>
                    <a:pt x="1473332" y="417115"/>
                  </a:lnTo>
                  <a:lnTo>
                    <a:pt x="1471500" y="424211"/>
                  </a:lnTo>
                  <a:lnTo>
                    <a:pt x="1469442" y="431212"/>
                  </a:lnTo>
                  <a:lnTo>
                    <a:pt x="1467170" y="438118"/>
                  </a:lnTo>
                  <a:lnTo>
                    <a:pt x="1464696" y="444928"/>
                  </a:lnTo>
                  <a:lnTo>
                    <a:pt x="1487628" y="485800"/>
                  </a:lnTo>
                  <a:lnTo>
                    <a:pt x="1503334" y="529390"/>
                  </a:lnTo>
                  <a:lnTo>
                    <a:pt x="1511935" y="574633"/>
                  </a:lnTo>
                  <a:lnTo>
                    <a:pt x="1513553" y="620465"/>
                  </a:lnTo>
                  <a:lnTo>
                    <a:pt x="1508309" y="665824"/>
                  </a:lnTo>
                  <a:lnTo>
                    <a:pt x="1496323" y="709643"/>
                  </a:lnTo>
                  <a:lnTo>
                    <a:pt x="1477719" y="750860"/>
                  </a:lnTo>
                  <a:lnTo>
                    <a:pt x="1452615" y="788410"/>
                  </a:lnTo>
                  <a:lnTo>
                    <a:pt x="1421135" y="821229"/>
                  </a:lnTo>
                  <a:lnTo>
                    <a:pt x="1368700" y="855694"/>
                  </a:lnTo>
                  <a:lnTo>
                    <a:pt x="1310264" y="874061"/>
                  </a:lnTo>
                  <a:lnTo>
                    <a:pt x="1304550" y="926481"/>
                  </a:lnTo>
                  <a:lnTo>
                    <a:pt x="1288987" y="974518"/>
                  </a:lnTo>
                  <a:lnTo>
                    <a:pt x="1264795" y="1016806"/>
                  </a:lnTo>
                  <a:lnTo>
                    <a:pt x="1233197" y="1051978"/>
                  </a:lnTo>
                  <a:lnTo>
                    <a:pt x="1195415" y="1078668"/>
                  </a:lnTo>
                  <a:lnTo>
                    <a:pt x="1152671" y="1095510"/>
                  </a:lnTo>
                  <a:lnTo>
                    <a:pt x="1106187" y="1101137"/>
                  </a:lnTo>
                  <a:lnTo>
                    <a:pt x="1078390" y="1098700"/>
                  </a:lnTo>
                  <a:lnTo>
                    <a:pt x="1051276" y="1092025"/>
                  </a:lnTo>
                  <a:lnTo>
                    <a:pt x="1025224" y="1081206"/>
                  </a:lnTo>
                  <a:lnTo>
                    <a:pt x="1000612" y="1066339"/>
                  </a:lnTo>
                  <a:lnTo>
                    <a:pt x="984660" y="1111255"/>
                  </a:lnTo>
                  <a:lnTo>
                    <a:pt x="962570" y="1151095"/>
                  </a:lnTo>
                  <a:lnTo>
                    <a:pt x="935175" y="1185352"/>
                  </a:lnTo>
                  <a:lnTo>
                    <a:pt x="903307" y="1213523"/>
                  </a:lnTo>
                  <a:lnTo>
                    <a:pt x="867797" y="1235103"/>
                  </a:lnTo>
                  <a:lnTo>
                    <a:pt x="829478" y="1249586"/>
                  </a:lnTo>
                  <a:lnTo>
                    <a:pt x="789182" y="1256468"/>
                  </a:lnTo>
                  <a:lnTo>
                    <a:pt x="747740" y="1255244"/>
                  </a:lnTo>
                  <a:lnTo>
                    <a:pt x="705985" y="1245409"/>
                  </a:lnTo>
                  <a:lnTo>
                    <a:pt x="668179" y="1228224"/>
                  </a:lnTo>
                  <a:lnTo>
                    <a:pt x="633768" y="1204134"/>
                  </a:lnTo>
                  <a:lnTo>
                    <a:pt x="603474" y="1173757"/>
                  </a:lnTo>
                  <a:lnTo>
                    <a:pt x="578020" y="1137713"/>
                  </a:lnTo>
                  <a:lnTo>
                    <a:pt x="538638" y="1159931"/>
                  </a:lnTo>
                  <a:lnTo>
                    <a:pt x="497734" y="1174303"/>
                  </a:lnTo>
                  <a:lnTo>
                    <a:pt x="456070" y="1181047"/>
                  </a:lnTo>
                  <a:lnTo>
                    <a:pt x="414411" y="1180377"/>
                  </a:lnTo>
                  <a:lnTo>
                    <a:pt x="373520" y="1172511"/>
                  </a:lnTo>
                  <a:lnTo>
                    <a:pt x="334159" y="1157665"/>
                  </a:lnTo>
                  <a:lnTo>
                    <a:pt x="297091" y="1136056"/>
                  </a:lnTo>
                  <a:lnTo>
                    <a:pt x="263080" y="1107900"/>
                  </a:lnTo>
                  <a:lnTo>
                    <a:pt x="232889" y="1073413"/>
                  </a:lnTo>
                  <a:lnTo>
                    <a:pt x="207281" y="1032811"/>
                  </a:lnTo>
                  <a:lnTo>
                    <a:pt x="205351" y="1029128"/>
                  </a:lnTo>
                  <a:lnTo>
                    <a:pt x="204424" y="1027350"/>
                  </a:lnTo>
                  <a:lnTo>
                    <a:pt x="163503" y="1026563"/>
                  </a:lnTo>
                  <a:lnTo>
                    <a:pt x="125510" y="1014109"/>
                  </a:lnTo>
                  <a:lnTo>
                    <a:pt x="92058" y="991425"/>
                  </a:lnTo>
                  <a:lnTo>
                    <a:pt x="64763" y="959946"/>
                  </a:lnTo>
                  <a:lnTo>
                    <a:pt x="45237" y="921108"/>
                  </a:lnTo>
                  <a:lnTo>
                    <a:pt x="35095" y="876347"/>
                  </a:lnTo>
                  <a:lnTo>
                    <a:pt x="34843" y="838743"/>
                  </a:lnTo>
                  <a:lnTo>
                    <a:pt x="41694" y="802401"/>
                  </a:lnTo>
                  <a:lnTo>
                    <a:pt x="55281" y="768584"/>
                  </a:lnTo>
                  <a:lnTo>
                    <a:pt x="75240" y="738552"/>
                  </a:lnTo>
                  <a:lnTo>
                    <a:pt x="43103" y="709984"/>
                  </a:lnTo>
                  <a:lnTo>
                    <a:pt x="19505" y="674046"/>
                  </a:lnTo>
                  <a:lnTo>
                    <a:pt x="4965" y="632999"/>
                  </a:lnTo>
                  <a:lnTo>
                    <a:pt x="0" y="589106"/>
                  </a:lnTo>
                  <a:lnTo>
                    <a:pt x="5128" y="544627"/>
                  </a:lnTo>
                  <a:lnTo>
                    <a:pt x="20868" y="501824"/>
                  </a:lnTo>
                  <a:lnTo>
                    <a:pt x="42485" y="469282"/>
                  </a:lnTo>
                  <a:lnTo>
                    <a:pt x="101530" y="426011"/>
                  </a:lnTo>
                  <a:lnTo>
                    <a:pt x="136479" y="417115"/>
                  </a:lnTo>
                  <a:lnTo>
                    <a:pt x="137762" y="413178"/>
                  </a:lnTo>
                  <a:close/>
                </a:path>
              </a:pathLst>
            </a:custGeom>
            <a:ln w="3175">
              <a:solidFill>
                <a:srgbClr val="0000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1349756" y="5127879"/>
              <a:ext cx="337438" cy="281178"/>
            </a:xfrm>
            <a:prstGeom prst="rect">
              <a:avLst/>
            </a:prstGeom>
          </p:spPr>
        </p:pic>
        <p:sp>
          <p:nvSpPr>
            <p:cNvPr id="14" name="object 14"/>
            <p:cNvSpPr/>
            <p:nvPr/>
          </p:nvSpPr>
          <p:spPr>
            <a:xfrm>
              <a:off x="131978" y="4216400"/>
              <a:ext cx="1387475" cy="1069975"/>
            </a:xfrm>
            <a:custGeom>
              <a:avLst/>
              <a:gdLst/>
              <a:ahLst/>
              <a:cxnLst/>
              <a:rect l="l" t="t" r="r" b="b"/>
              <a:pathLst>
                <a:path w="1387475" h="1069975">
                  <a:moveTo>
                    <a:pt x="88646" y="693801"/>
                  </a:moveTo>
                  <a:lnTo>
                    <a:pt x="65508" y="693812"/>
                  </a:lnTo>
                  <a:lnTo>
                    <a:pt x="42760" y="689895"/>
                  </a:lnTo>
                  <a:lnTo>
                    <a:pt x="20794" y="682120"/>
                  </a:lnTo>
                  <a:lnTo>
                    <a:pt x="0" y="670560"/>
                  </a:lnTo>
                </a:path>
                <a:path w="1387475" h="1069975">
                  <a:moveTo>
                    <a:pt x="166852" y="947674"/>
                  </a:moveTo>
                  <a:lnTo>
                    <a:pt x="157418" y="951507"/>
                  </a:lnTo>
                  <a:lnTo>
                    <a:pt x="147789" y="954627"/>
                  </a:lnTo>
                  <a:lnTo>
                    <a:pt x="137998" y="957032"/>
                  </a:lnTo>
                  <a:lnTo>
                    <a:pt x="128079" y="958723"/>
                  </a:lnTo>
                </a:path>
                <a:path w="1387475" h="1069975">
                  <a:moveTo>
                    <a:pt x="501065" y="1069594"/>
                  </a:moveTo>
                  <a:lnTo>
                    <a:pt x="494333" y="1057479"/>
                  </a:lnTo>
                  <a:lnTo>
                    <a:pt x="488186" y="1044971"/>
                  </a:lnTo>
                  <a:lnTo>
                    <a:pt x="482636" y="1032107"/>
                  </a:lnTo>
                  <a:lnTo>
                    <a:pt x="477697" y="1018921"/>
                  </a:lnTo>
                </a:path>
                <a:path w="1387475" h="1069975">
                  <a:moveTo>
                    <a:pt x="933221" y="943356"/>
                  </a:moveTo>
                  <a:lnTo>
                    <a:pt x="931864" y="957421"/>
                  </a:lnTo>
                  <a:lnTo>
                    <a:pt x="929855" y="971391"/>
                  </a:lnTo>
                  <a:lnTo>
                    <a:pt x="927199" y="985218"/>
                  </a:lnTo>
                  <a:lnTo>
                    <a:pt x="923899" y="998855"/>
                  </a:lnTo>
                </a:path>
                <a:path w="1387475" h="1069975">
                  <a:moveTo>
                    <a:pt x="1118768" y="599948"/>
                  </a:moveTo>
                  <a:lnTo>
                    <a:pt x="1157607" y="627957"/>
                  </a:lnTo>
                  <a:lnTo>
                    <a:pt x="1189306" y="664396"/>
                  </a:lnTo>
                  <a:lnTo>
                    <a:pt x="1212958" y="707609"/>
                  </a:lnTo>
                  <a:lnTo>
                    <a:pt x="1227661" y="755936"/>
                  </a:lnTo>
                  <a:lnTo>
                    <a:pt x="1232509" y="807719"/>
                  </a:lnTo>
                </a:path>
                <a:path w="1387475" h="1069975">
                  <a:moveTo>
                    <a:pt x="1387195" y="378841"/>
                  </a:moveTo>
                  <a:lnTo>
                    <a:pt x="1377545" y="400667"/>
                  </a:lnTo>
                  <a:lnTo>
                    <a:pt x="1365811" y="421052"/>
                  </a:lnTo>
                  <a:lnTo>
                    <a:pt x="1352101" y="439795"/>
                  </a:lnTo>
                  <a:lnTo>
                    <a:pt x="1336522" y="456692"/>
                  </a:lnTo>
                </a:path>
                <a:path w="1387475" h="1069975">
                  <a:moveTo>
                    <a:pt x="1265529" y="89788"/>
                  </a:moveTo>
                  <a:lnTo>
                    <a:pt x="1266839" y="98954"/>
                  </a:lnTo>
                  <a:lnTo>
                    <a:pt x="1267720" y="108156"/>
                  </a:lnTo>
                  <a:lnTo>
                    <a:pt x="1268172" y="117381"/>
                  </a:lnTo>
                  <a:lnTo>
                    <a:pt x="1268196" y="126618"/>
                  </a:lnTo>
                </a:path>
                <a:path w="1387475" h="1069975">
                  <a:moveTo>
                    <a:pt x="942009" y="46989"/>
                  </a:moveTo>
                  <a:lnTo>
                    <a:pt x="947358" y="34468"/>
                  </a:lnTo>
                  <a:lnTo>
                    <a:pt x="953484" y="22447"/>
                  </a:lnTo>
                  <a:lnTo>
                    <a:pt x="960362" y="10949"/>
                  </a:lnTo>
                  <a:lnTo>
                    <a:pt x="967968" y="0"/>
                  </a:lnTo>
                </a:path>
                <a:path w="1387475" h="1069975">
                  <a:moveTo>
                    <a:pt x="699249" y="69342"/>
                  </a:moveTo>
                  <a:lnTo>
                    <a:pt x="701553" y="58868"/>
                  </a:lnTo>
                  <a:lnTo>
                    <a:pt x="704421" y="48609"/>
                  </a:lnTo>
                  <a:lnTo>
                    <a:pt x="707846" y="38588"/>
                  </a:lnTo>
                  <a:lnTo>
                    <a:pt x="711822" y="28829"/>
                  </a:lnTo>
                </a:path>
                <a:path w="1387475" h="1069975">
                  <a:moveTo>
                    <a:pt x="414350" y="83057"/>
                  </a:moveTo>
                  <a:lnTo>
                    <a:pt x="426496" y="91672"/>
                  </a:lnTo>
                  <a:lnTo>
                    <a:pt x="438148" y="101107"/>
                  </a:lnTo>
                  <a:lnTo>
                    <a:pt x="449274" y="111329"/>
                  </a:lnTo>
                  <a:lnTo>
                    <a:pt x="459841" y="122300"/>
                  </a:lnTo>
                </a:path>
                <a:path w="1387475" h="1069975">
                  <a:moveTo>
                    <a:pt x="68834" y="391413"/>
                  </a:moveTo>
                  <a:lnTo>
                    <a:pt x="66307" y="381250"/>
                  </a:lnTo>
                  <a:lnTo>
                    <a:pt x="64141" y="370967"/>
                  </a:lnTo>
                  <a:lnTo>
                    <a:pt x="62336" y="360588"/>
                  </a:lnTo>
                  <a:lnTo>
                    <a:pt x="60896" y="350138"/>
                  </a:lnTo>
                </a:path>
              </a:pathLst>
            </a:custGeom>
            <a:ln w="3175">
              <a:solidFill>
                <a:srgbClr val="000000"/>
              </a:solidFill>
            </a:ln>
          </p:spPr>
          <p:txBody>
            <a:bodyPr wrap="square" lIns="0" tIns="0" rIns="0" bIns="0" rtlCol="0"/>
            <a:lstStyle/>
            <a:p>
              <a:endParaRPr/>
            </a:p>
          </p:txBody>
        </p:sp>
      </p:grpSp>
      <p:sp>
        <p:nvSpPr>
          <p:cNvPr id="15" name="object 15"/>
          <p:cNvSpPr txBox="1"/>
          <p:nvPr/>
        </p:nvSpPr>
        <p:spPr>
          <a:xfrm>
            <a:off x="348183" y="4305680"/>
            <a:ext cx="819785" cy="880110"/>
          </a:xfrm>
          <a:prstGeom prst="rect">
            <a:avLst/>
          </a:prstGeom>
        </p:spPr>
        <p:txBody>
          <a:bodyPr vert="horz" wrap="square" lIns="0" tIns="12700" rIns="0" bIns="0" rtlCol="0">
            <a:spAutoFit/>
          </a:bodyPr>
          <a:lstStyle/>
          <a:p>
            <a:pPr marL="12065" marR="5080" indent="1270" algn="ctr">
              <a:lnSpc>
                <a:spcPct val="100000"/>
              </a:lnSpc>
              <a:spcBef>
                <a:spcPts val="100"/>
              </a:spcBef>
            </a:pPr>
            <a:r>
              <a:rPr sz="1400" b="1" spc="-10" dirty="0">
                <a:solidFill>
                  <a:srgbClr val="0000CC"/>
                </a:solidFill>
                <a:latin typeface="Arial"/>
                <a:cs typeface="Arial"/>
              </a:rPr>
              <a:t>S</a:t>
            </a:r>
            <a:r>
              <a:rPr sz="1400" spc="-10" dirty="0">
                <a:latin typeface="Arial MT"/>
                <a:cs typeface="Arial MT"/>
              </a:rPr>
              <a:t>afety, </a:t>
            </a:r>
            <a:r>
              <a:rPr sz="1400" b="1" spc="-20" dirty="0">
                <a:solidFill>
                  <a:srgbClr val="0000CC"/>
                </a:solidFill>
                <a:latin typeface="Arial"/>
                <a:cs typeface="Arial"/>
              </a:rPr>
              <a:t>F</a:t>
            </a:r>
            <a:r>
              <a:rPr sz="1400" spc="-20" dirty="0">
                <a:latin typeface="Arial MT"/>
                <a:cs typeface="Arial MT"/>
              </a:rPr>
              <a:t>inancial, </a:t>
            </a:r>
            <a:r>
              <a:rPr sz="1400" b="1" spc="-125" dirty="0">
                <a:solidFill>
                  <a:srgbClr val="0000CC"/>
                </a:solidFill>
                <a:latin typeface="Arial"/>
                <a:cs typeface="Arial"/>
              </a:rPr>
              <a:t>O</a:t>
            </a:r>
            <a:r>
              <a:rPr sz="1400" spc="-125" dirty="0">
                <a:latin typeface="Arial MT"/>
                <a:cs typeface="Arial MT"/>
              </a:rPr>
              <a:t>perational, </a:t>
            </a:r>
            <a:r>
              <a:rPr sz="1400" b="1" spc="-10" dirty="0">
                <a:solidFill>
                  <a:srgbClr val="0000CC"/>
                </a:solidFill>
                <a:latin typeface="Arial"/>
                <a:cs typeface="Arial"/>
              </a:rPr>
              <a:t>P</a:t>
            </a:r>
            <a:r>
              <a:rPr sz="1400" spc="-10" dirty="0">
                <a:latin typeface="Arial MT"/>
                <a:cs typeface="Arial MT"/>
              </a:rPr>
              <a:t>rivacy</a:t>
            </a:r>
            <a:endParaRPr sz="1400">
              <a:latin typeface="Arial MT"/>
              <a:cs typeface="Arial MT"/>
            </a:endParaRPr>
          </a:p>
        </p:txBody>
      </p:sp>
      <p:graphicFrame>
        <p:nvGraphicFramePr>
          <p:cNvPr id="16" name="object 16"/>
          <p:cNvGraphicFramePr>
            <a:graphicFrameLocks noGrp="1"/>
          </p:cNvGraphicFramePr>
          <p:nvPr/>
        </p:nvGraphicFramePr>
        <p:xfrm>
          <a:off x="6042405" y="4269613"/>
          <a:ext cx="3744594" cy="1257300"/>
        </p:xfrm>
        <a:graphic>
          <a:graphicData uri="http://schemas.openxmlformats.org/drawingml/2006/table">
            <a:tbl>
              <a:tblPr firstRow="1" bandRow="1">
                <a:tableStyleId>{2D5ABB26-0587-4C30-8999-92F81FD0307C}</a:tableStyleId>
              </a:tblPr>
              <a:tblGrid>
                <a:gridCol w="842644">
                  <a:extLst>
                    <a:ext uri="{9D8B030D-6E8A-4147-A177-3AD203B41FA5}">
                      <a16:colId xmlns:a16="http://schemas.microsoft.com/office/drawing/2014/main" val="20000"/>
                    </a:ext>
                  </a:extLst>
                </a:gridCol>
                <a:gridCol w="2901950">
                  <a:extLst>
                    <a:ext uri="{9D8B030D-6E8A-4147-A177-3AD203B41FA5}">
                      <a16:colId xmlns:a16="http://schemas.microsoft.com/office/drawing/2014/main" val="20001"/>
                    </a:ext>
                  </a:extLst>
                </a:gridCol>
              </a:tblGrid>
              <a:tr h="209550">
                <a:tc>
                  <a:txBody>
                    <a:bodyPr/>
                    <a:lstStyle/>
                    <a:p>
                      <a:pPr marL="1905" algn="ctr">
                        <a:lnSpc>
                          <a:spcPct val="100000"/>
                        </a:lnSpc>
                        <a:spcBef>
                          <a:spcPts val="165"/>
                        </a:spcBef>
                      </a:pPr>
                      <a:r>
                        <a:rPr sz="1100" spc="-110" dirty="0">
                          <a:solidFill>
                            <a:srgbClr val="FFFFFF"/>
                          </a:solidFill>
                          <a:latin typeface="Arial MT"/>
                          <a:cs typeface="Arial MT"/>
                        </a:rPr>
                        <a:t>Risk</a:t>
                      </a:r>
                      <a:r>
                        <a:rPr sz="1100" spc="-45" dirty="0">
                          <a:solidFill>
                            <a:srgbClr val="FFFFFF"/>
                          </a:solidFill>
                          <a:latin typeface="Arial MT"/>
                          <a:cs typeface="Arial MT"/>
                        </a:rPr>
                        <a:t> </a:t>
                      </a:r>
                      <a:r>
                        <a:rPr sz="1100" spc="-10" dirty="0">
                          <a:solidFill>
                            <a:srgbClr val="FFFFFF"/>
                          </a:solidFill>
                          <a:latin typeface="Arial MT"/>
                          <a:cs typeface="Arial MT"/>
                        </a:rPr>
                        <a:t>value</a:t>
                      </a:r>
                      <a:endParaRPr sz="1100" dirty="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tc>
                  <a:txBody>
                    <a:bodyPr/>
                    <a:lstStyle/>
                    <a:p>
                      <a:pPr marL="909955">
                        <a:lnSpc>
                          <a:spcPct val="100000"/>
                        </a:lnSpc>
                        <a:spcBef>
                          <a:spcPts val="165"/>
                        </a:spcBef>
                      </a:pPr>
                      <a:r>
                        <a:rPr sz="1100" spc="-110" dirty="0">
                          <a:solidFill>
                            <a:srgbClr val="FFFFFF"/>
                          </a:solidFill>
                          <a:latin typeface="Arial MT"/>
                          <a:cs typeface="Arial MT"/>
                        </a:rPr>
                        <a:t>Risk</a:t>
                      </a:r>
                      <a:r>
                        <a:rPr sz="1100" spc="-30" dirty="0">
                          <a:solidFill>
                            <a:srgbClr val="FFFFFF"/>
                          </a:solidFill>
                          <a:latin typeface="Arial MT"/>
                          <a:cs typeface="Arial MT"/>
                        </a:rPr>
                        <a:t> </a:t>
                      </a:r>
                      <a:r>
                        <a:rPr sz="1100" spc="-100" dirty="0">
                          <a:solidFill>
                            <a:srgbClr val="FFFFFF"/>
                          </a:solidFill>
                          <a:latin typeface="Arial MT"/>
                          <a:cs typeface="Arial MT"/>
                        </a:rPr>
                        <a:t>treatment</a:t>
                      </a:r>
                      <a:r>
                        <a:rPr sz="1100" spc="-65" dirty="0">
                          <a:solidFill>
                            <a:srgbClr val="FFFFFF"/>
                          </a:solidFill>
                          <a:latin typeface="Arial MT"/>
                          <a:cs typeface="Arial MT"/>
                        </a:rPr>
                        <a:t> </a:t>
                      </a:r>
                      <a:r>
                        <a:rPr sz="1100" spc="-10" dirty="0">
                          <a:solidFill>
                            <a:srgbClr val="FFFFFF"/>
                          </a:solidFill>
                          <a:latin typeface="Arial MT"/>
                          <a:cs typeface="Arial MT"/>
                        </a:rPr>
                        <a:t>option</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878DE"/>
                    </a:solidFill>
                  </a:tcPr>
                </a:tc>
                <a:extLst>
                  <a:ext uri="{0D108BD9-81ED-4DB2-BD59-A6C34878D82A}">
                    <a16:rowId xmlns:a16="http://schemas.microsoft.com/office/drawing/2014/main" val="10000"/>
                  </a:ext>
                </a:extLst>
              </a:tr>
              <a:tr h="209550">
                <a:tc>
                  <a:txBody>
                    <a:bodyPr/>
                    <a:lstStyle/>
                    <a:p>
                      <a:pPr marL="1905" algn="ctr">
                        <a:lnSpc>
                          <a:spcPct val="100000"/>
                        </a:lnSpc>
                        <a:spcBef>
                          <a:spcPts val="165"/>
                        </a:spcBef>
                      </a:pPr>
                      <a:r>
                        <a:rPr sz="1100" spc="-50" dirty="0">
                          <a:latin typeface="Arial MT"/>
                          <a:cs typeface="Arial MT"/>
                        </a:rPr>
                        <a:t>5</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65"/>
                        </a:spcBef>
                      </a:pPr>
                      <a:r>
                        <a:rPr sz="1100" spc="-105" dirty="0">
                          <a:latin typeface="Arial MT"/>
                          <a:cs typeface="Arial MT"/>
                        </a:rPr>
                        <a:t>avoiding</a:t>
                      </a:r>
                      <a:r>
                        <a:rPr sz="1100" spc="-70" dirty="0">
                          <a:latin typeface="Arial MT"/>
                          <a:cs typeface="Arial MT"/>
                        </a:rPr>
                        <a:t> </a:t>
                      </a:r>
                      <a:r>
                        <a:rPr sz="1100" spc="-100" dirty="0">
                          <a:latin typeface="Arial MT"/>
                          <a:cs typeface="Arial MT"/>
                        </a:rPr>
                        <a:t>the</a:t>
                      </a:r>
                      <a:r>
                        <a:rPr sz="1100" spc="-35" dirty="0">
                          <a:latin typeface="Arial MT"/>
                          <a:cs typeface="Arial MT"/>
                        </a:rPr>
                        <a:t> </a:t>
                      </a:r>
                      <a:r>
                        <a:rPr sz="1100" spc="-85" dirty="0">
                          <a:latin typeface="Arial MT"/>
                          <a:cs typeface="Arial MT"/>
                        </a:rPr>
                        <a:t>risk</a:t>
                      </a:r>
                      <a:r>
                        <a:rPr sz="1100" spc="-55" dirty="0">
                          <a:latin typeface="Arial MT"/>
                          <a:cs typeface="Arial MT"/>
                        </a:rPr>
                        <a:t> </a:t>
                      </a:r>
                      <a:r>
                        <a:rPr sz="1100" spc="-60" dirty="0">
                          <a:latin typeface="Arial MT"/>
                          <a:cs typeface="Arial MT"/>
                        </a:rPr>
                        <a:t>/</a:t>
                      </a:r>
                      <a:r>
                        <a:rPr sz="1100" spc="-30" dirty="0">
                          <a:latin typeface="Arial MT"/>
                          <a:cs typeface="Arial MT"/>
                        </a:rPr>
                        <a:t> </a:t>
                      </a:r>
                      <a:r>
                        <a:rPr sz="1100" spc="-105" dirty="0">
                          <a:latin typeface="Arial MT"/>
                          <a:cs typeface="Arial MT"/>
                        </a:rPr>
                        <a:t>reducing</a:t>
                      </a:r>
                      <a:r>
                        <a:rPr sz="1100" spc="-65" dirty="0">
                          <a:latin typeface="Arial MT"/>
                          <a:cs typeface="Arial MT"/>
                        </a:rPr>
                        <a:t> </a:t>
                      </a:r>
                      <a:r>
                        <a:rPr sz="1100" spc="-95" dirty="0">
                          <a:latin typeface="Arial MT"/>
                          <a:cs typeface="Arial MT"/>
                        </a:rPr>
                        <a:t>the</a:t>
                      </a:r>
                      <a:r>
                        <a:rPr sz="1100" spc="-25" dirty="0">
                          <a:latin typeface="Arial MT"/>
                          <a:cs typeface="Arial MT"/>
                        </a:rPr>
                        <a:t> </a:t>
                      </a:r>
                      <a:r>
                        <a:rPr sz="1100" spc="-20" dirty="0">
                          <a:latin typeface="Arial MT"/>
                          <a:cs typeface="Arial MT"/>
                        </a:rPr>
                        <a:t>risk</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9550">
                <a:tc>
                  <a:txBody>
                    <a:bodyPr/>
                    <a:lstStyle/>
                    <a:p>
                      <a:pPr marL="1905" algn="ctr">
                        <a:lnSpc>
                          <a:spcPct val="100000"/>
                        </a:lnSpc>
                        <a:spcBef>
                          <a:spcPts val="170"/>
                        </a:spcBef>
                      </a:pPr>
                      <a:r>
                        <a:rPr sz="1100" spc="-50" dirty="0">
                          <a:latin typeface="Arial MT"/>
                          <a:cs typeface="Arial MT"/>
                        </a:rPr>
                        <a:t>4</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70"/>
                        </a:spcBef>
                      </a:pPr>
                      <a:r>
                        <a:rPr sz="1100" spc="-105" dirty="0">
                          <a:latin typeface="Arial MT"/>
                          <a:cs typeface="Arial MT"/>
                        </a:rPr>
                        <a:t>reducing</a:t>
                      </a:r>
                      <a:r>
                        <a:rPr sz="1100" spc="-65" dirty="0">
                          <a:latin typeface="Arial MT"/>
                          <a:cs typeface="Arial MT"/>
                        </a:rPr>
                        <a:t> </a:t>
                      </a:r>
                      <a:r>
                        <a:rPr sz="1100" spc="-100" dirty="0">
                          <a:latin typeface="Arial MT"/>
                          <a:cs typeface="Arial MT"/>
                        </a:rPr>
                        <a:t>the</a:t>
                      </a:r>
                      <a:r>
                        <a:rPr sz="1100" spc="-30" dirty="0">
                          <a:latin typeface="Arial MT"/>
                          <a:cs typeface="Arial MT"/>
                        </a:rPr>
                        <a:t> </a:t>
                      </a:r>
                      <a:r>
                        <a:rPr sz="1100" spc="-20" dirty="0">
                          <a:latin typeface="Arial MT"/>
                          <a:cs typeface="Arial MT"/>
                        </a:rPr>
                        <a:t>risk</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9550">
                <a:tc>
                  <a:txBody>
                    <a:bodyPr/>
                    <a:lstStyle/>
                    <a:p>
                      <a:pPr marL="2540" algn="ctr">
                        <a:lnSpc>
                          <a:spcPct val="100000"/>
                        </a:lnSpc>
                        <a:spcBef>
                          <a:spcPts val="165"/>
                        </a:spcBef>
                      </a:pPr>
                      <a:r>
                        <a:rPr sz="1100" spc="-50" dirty="0">
                          <a:latin typeface="Arial MT"/>
                          <a:cs typeface="Arial MT"/>
                        </a:rPr>
                        <a:t>3</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65"/>
                        </a:spcBef>
                      </a:pPr>
                      <a:r>
                        <a:rPr sz="1100" spc="-105" dirty="0">
                          <a:latin typeface="Arial MT"/>
                          <a:cs typeface="Arial MT"/>
                        </a:rPr>
                        <a:t>reducing</a:t>
                      </a:r>
                      <a:r>
                        <a:rPr sz="1100" spc="-70" dirty="0">
                          <a:latin typeface="Arial MT"/>
                          <a:cs typeface="Arial MT"/>
                        </a:rPr>
                        <a:t> </a:t>
                      </a:r>
                      <a:r>
                        <a:rPr sz="1100" spc="-100" dirty="0">
                          <a:latin typeface="Arial MT"/>
                          <a:cs typeface="Arial MT"/>
                        </a:rPr>
                        <a:t>the</a:t>
                      </a:r>
                      <a:r>
                        <a:rPr sz="1100" spc="-40" dirty="0">
                          <a:latin typeface="Arial MT"/>
                          <a:cs typeface="Arial MT"/>
                        </a:rPr>
                        <a:t> </a:t>
                      </a:r>
                      <a:r>
                        <a:rPr sz="1100" spc="-20" dirty="0">
                          <a:latin typeface="Arial MT"/>
                          <a:cs typeface="Arial MT"/>
                        </a:rPr>
                        <a:t>risk</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9550">
                <a:tc>
                  <a:txBody>
                    <a:bodyPr/>
                    <a:lstStyle/>
                    <a:p>
                      <a:pPr marL="1905" algn="ctr">
                        <a:lnSpc>
                          <a:spcPct val="100000"/>
                        </a:lnSpc>
                        <a:spcBef>
                          <a:spcPts val="165"/>
                        </a:spcBef>
                      </a:pPr>
                      <a:r>
                        <a:rPr sz="1100" spc="-50" dirty="0">
                          <a:latin typeface="Arial MT"/>
                          <a:cs typeface="Arial MT"/>
                        </a:rPr>
                        <a:t>2</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65"/>
                        </a:spcBef>
                      </a:pPr>
                      <a:r>
                        <a:rPr sz="1100" spc="-105" dirty="0">
                          <a:latin typeface="Arial MT"/>
                          <a:cs typeface="Arial MT"/>
                        </a:rPr>
                        <a:t>sharing</a:t>
                      </a:r>
                      <a:r>
                        <a:rPr sz="1100" spc="-35" dirty="0">
                          <a:latin typeface="Arial MT"/>
                          <a:cs typeface="Arial MT"/>
                        </a:rPr>
                        <a:t> </a:t>
                      </a:r>
                      <a:r>
                        <a:rPr sz="1100" spc="-95" dirty="0">
                          <a:latin typeface="Arial MT"/>
                          <a:cs typeface="Arial MT"/>
                        </a:rPr>
                        <a:t>or</a:t>
                      </a:r>
                      <a:r>
                        <a:rPr sz="1100" spc="-25" dirty="0">
                          <a:latin typeface="Arial MT"/>
                          <a:cs typeface="Arial MT"/>
                        </a:rPr>
                        <a:t> </a:t>
                      </a:r>
                      <a:r>
                        <a:rPr sz="1100" spc="-95" dirty="0">
                          <a:latin typeface="Arial MT"/>
                          <a:cs typeface="Arial MT"/>
                        </a:rPr>
                        <a:t>transferring</a:t>
                      </a:r>
                      <a:r>
                        <a:rPr sz="1100" spc="-45" dirty="0">
                          <a:latin typeface="Arial MT"/>
                          <a:cs typeface="Arial MT"/>
                        </a:rPr>
                        <a:t> </a:t>
                      </a:r>
                      <a:r>
                        <a:rPr sz="1100" spc="-100" dirty="0">
                          <a:latin typeface="Arial MT"/>
                          <a:cs typeface="Arial MT"/>
                        </a:rPr>
                        <a:t>the</a:t>
                      </a:r>
                      <a:r>
                        <a:rPr sz="1100" spc="-15" dirty="0">
                          <a:latin typeface="Arial MT"/>
                          <a:cs typeface="Arial MT"/>
                        </a:rPr>
                        <a:t> </a:t>
                      </a:r>
                      <a:r>
                        <a:rPr sz="1100" spc="-20" dirty="0">
                          <a:latin typeface="Arial MT"/>
                          <a:cs typeface="Arial MT"/>
                        </a:rPr>
                        <a:t>risk</a:t>
                      </a:r>
                      <a:endParaRPr sz="1100">
                        <a:latin typeface="Arial MT"/>
                        <a:cs typeface="Arial MT"/>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9550">
                <a:tc>
                  <a:txBody>
                    <a:bodyPr/>
                    <a:lstStyle/>
                    <a:p>
                      <a:pPr marL="1905" algn="ctr">
                        <a:lnSpc>
                          <a:spcPct val="100000"/>
                        </a:lnSpc>
                        <a:spcBef>
                          <a:spcPts val="170"/>
                        </a:spcBef>
                      </a:pPr>
                      <a:r>
                        <a:rPr sz="1100" spc="-50" dirty="0">
                          <a:latin typeface="Arial MT"/>
                          <a:cs typeface="Arial MT"/>
                        </a:rPr>
                        <a:t>1</a:t>
                      </a:r>
                      <a:endParaRPr sz="110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160">
                        <a:lnSpc>
                          <a:spcPct val="100000"/>
                        </a:lnSpc>
                        <a:spcBef>
                          <a:spcPts val="170"/>
                        </a:spcBef>
                      </a:pPr>
                      <a:r>
                        <a:rPr sz="1100" spc="-105" dirty="0">
                          <a:latin typeface="Arial MT"/>
                          <a:cs typeface="Arial MT"/>
                        </a:rPr>
                        <a:t>accepting</a:t>
                      </a:r>
                      <a:r>
                        <a:rPr sz="1100" spc="-55" dirty="0">
                          <a:latin typeface="Arial MT"/>
                          <a:cs typeface="Arial MT"/>
                        </a:rPr>
                        <a:t> </a:t>
                      </a:r>
                      <a:r>
                        <a:rPr sz="1100" spc="-95" dirty="0">
                          <a:latin typeface="Arial MT"/>
                          <a:cs typeface="Arial MT"/>
                        </a:rPr>
                        <a:t>or</a:t>
                      </a:r>
                      <a:r>
                        <a:rPr sz="1100" spc="-30" dirty="0">
                          <a:latin typeface="Arial MT"/>
                          <a:cs typeface="Arial MT"/>
                        </a:rPr>
                        <a:t> </a:t>
                      </a:r>
                      <a:r>
                        <a:rPr sz="1100" spc="-95" dirty="0">
                          <a:latin typeface="Arial MT"/>
                          <a:cs typeface="Arial MT"/>
                        </a:rPr>
                        <a:t>retaining</a:t>
                      </a:r>
                      <a:r>
                        <a:rPr sz="1100" spc="-50" dirty="0">
                          <a:latin typeface="Arial MT"/>
                          <a:cs typeface="Arial MT"/>
                        </a:rPr>
                        <a:t> </a:t>
                      </a:r>
                      <a:r>
                        <a:rPr sz="1100" spc="-100" dirty="0">
                          <a:latin typeface="Arial MT"/>
                          <a:cs typeface="Arial MT"/>
                        </a:rPr>
                        <a:t>the</a:t>
                      </a:r>
                      <a:r>
                        <a:rPr sz="1100" spc="-25" dirty="0">
                          <a:latin typeface="Arial MT"/>
                          <a:cs typeface="Arial MT"/>
                        </a:rPr>
                        <a:t> </a:t>
                      </a:r>
                      <a:r>
                        <a:rPr sz="1100" spc="-20" dirty="0">
                          <a:latin typeface="Arial MT"/>
                          <a:cs typeface="Arial MT"/>
                        </a:rPr>
                        <a:t>risk</a:t>
                      </a:r>
                      <a:endParaRPr sz="1100" dirty="0">
                        <a:latin typeface="Arial MT"/>
                        <a:cs typeface="Arial MT"/>
                      </a:endParaRPr>
                    </a:p>
                  </a:txBody>
                  <a:tcPr marL="0" marR="0" marT="21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17" name="object 17"/>
          <p:cNvSpPr txBox="1"/>
          <p:nvPr/>
        </p:nvSpPr>
        <p:spPr>
          <a:xfrm>
            <a:off x="6093078" y="4046601"/>
            <a:ext cx="2463800" cy="208279"/>
          </a:xfrm>
          <a:prstGeom prst="rect">
            <a:avLst/>
          </a:prstGeom>
        </p:spPr>
        <p:txBody>
          <a:bodyPr vert="horz" wrap="square" lIns="0" tIns="12700" rIns="0" bIns="0" rtlCol="0">
            <a:spAutoFit/>
          </a:bodyPr>
          <a:lstStyle/>
          <a:p>
            <a:pPr marL="12700">
              <a:lnSpc>
                <a:spcPct val="100000"/>
              </a:lnSpc>
              <a:spcBef>
                <a:spcPts val="100"/>
              </a:spcBef>
            </a:pPr>
            <a:r>
              <a:rPr sz="1200" spc="-95" dirty="0">
                <a:latin typeface="Arial MT"/>
                <a:cs typeface="Arial MT"/>
              </a:rPr>
              <a:t>e.g)</a:t>
            </a:r>
            <a:r>
              <a:rPr sz="1200" spc="-40" dirty="0">
                <a:latin typeface="Arial MT"/>
                <a:cs typeface="Arial MT"/>
              </a:rPr>
              <a:t> </a:t>
            </a:r>
            <a:r>
              <a:rPr sz="1200" spc="-114" dirty="0">
                <a:latin typeface="Arial MT"/>
                <a:cs typeface="Arial MT"/>
              </a:rPr>
              <a:t>Risk</a:t>
            </a:r>
            <a:r>
              <a:rPr sz="1200" spc="-45" dirty="0">
                <a:latin typeface="Arial MT"/>
                <a:cs typeface="Arial MT"/>
              </a:rPr>
              <a:t> </a:t>
            </a:r>
            <a:r>
              <a:rPr sz="1200" spc="-110" dirty="0">
                <a:latin typeface="Arial MT"/>
                <a:cs typeface="Arial MT"/>
              </a:rPr>
              <a:t>treatment</a:t>
            </a:r>
            <a:r>
              <a:rPr sz="1200" spc="-35" dirty="0">
                <a:latin typeface="Arial MT"/>
                <a:cs typeface="Arial MT"/>
              </a:rPr>
              <a:t> </a:t>
            </a:r>
            <a:r>
              <a:rPr sz="1200" spc="-105" dirty="0">
                <a:latin typeface="Arial MT"/>
                <a:cs typeface="Arial MT"/>
              </a:rPr>
              <a:t>option</a:t>
            </a:r>
            <a:r>
              <a:rPr sz="1200" spc="-45" dirty="0">
                <a:latin typeface="Arial MT"/>
                <a:cs typeface="Arial MT"/>
              </a:rPr>
              <a:t> </a:t>
            </a:r>
            <a:r>
              <a:rPr sz="1200" spc="-100" dirty="0">
                <a:latin typeface="Arial MT"/>
                <a:cs typeface="Arial MT"/>
              </a:rPr>
              <a:t>to</a:t>
            </a:r>
            <a:r>
              <a:rPr sz="1200" spc="-45" dirty="0">
                <a:latin typeface="Arial MT"/>
                <a:cs typeface="Arial MT"/>
              </a:rPr>
              <a:t> </a:t>
            </a:r>
            <a:r>
              <a:rPr sz="1200" spc="-120" dirty="0">
                <a:latin typeface="Arial MT"/>
                <a:cs typeface="Arial MT"/>
              </a:rPr>
              <a:t>each</a:t>
            </a:r>
            <a:r>
              <a:rPr sz="1200" spc="-45" dirty="0">
                <a:latin typeface="Arial MT"/>
                <a:cs typeface="Arial MT"/>
              </a:rPr>
              <a:t> </a:t>
            </a:r>
            <a:r>
              <a:rPr sz="1200" spc="-95" dirty="0">
                <a:latin typeface="Arial MT"/>
                <a:cs typeface="Arial MT"/>
              </a:rPr>
              <a:t>risk</a:t>
            </a:r>
            <a:r>
              <a:rPr sz="1200" spc="-45" dirty="0">
                <a:latin typeface="Arial MT"/>
                <a:cs typeface="Arial MT"/>
              </a:rPr>
              <a:t> </a:t>
            </a:r>
            <a:r>
              <a:rPr sz="1200" spc="-65" dirty="0">
                <a:latin typeface="Arial MT"/>
                <a:cs typeface="Arial MT"/>
              </a:rPr>
              <a:t>value</a:t>
            </a:r>
            <a:endParaRPr sz="1200">
              <a:latin typeface="Arial MT"/>
              <a:cs typeface="Arial MT"/>
            </a:endParaRPr>
          </a:p>
        </p:txBody>
      </p:sp>
      <p:pic>
        <p:nvPicPr>
          <p:cNvPr id="18" name="object 18"/>
          <p:cNvPicPr/>
          <p:nvPr/>
        </p:nvPicPr>
        <p:blipFill>
          <a:blip r:embed="rId7" cstate="print"/>
          <a:stretch>
            <a:fillRect/>
          </a:stretch>
        </p:blipFill>
        <p:spPr>
          <a:xfrm>
            <a:off x="8371078" y="281813"/>
            <a:ext cx="1236726" cy="155701"/>
          </a:xfrm>
          <a:prstGeom prst="rect">
            <a:avLst/>
          </a:prstGeom>
        </p:spPr>
      </p:pic>
      <p:sp>
        <p:nvSpPr>
          <p:cNvPr id="19" name="Action Button: Go Home 18">
            <a:hlinkClick r:id="rId8" action="ppaction://hlinksldjump" highlightClick="1"/>
            <a:extLst>
              <a:ext uri="{FF2B5EF4-FFF2-40B4-BE49-F238E27FC236}">
                <a16:creationId xmlns:a16="http://schemas.microsoft.com/office/drawing/2014/main" id="{C8D4CEFD-258A-429F-ABB2-69EDC5764871}"/>
              </a:ext>
            </a:extLst>
          </p:cNvPr>
          <p:cNvSpPr/>
          <p:nvPr/>
        </p:nvSpPr>
        <p:spPr>
          <a:xfrm>
            <a:off x="9523134" y="553296"/>
            <a:ext cx="361528" cy="332061"/>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3B0B2-29DD-4879-96AF-C93C164A7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925" y="830399"/>
            <a:ext cx="4960516" cy="5858422"/>
          </a:xfrm>
          <a:prstGeom prst="rect">
            <a:avLst/>
          </a:prstGeom>
        </p:spPr>
      </p:pic>
      <p:sp>
        <p:nvSpPr>
          <p:cNvPr id="8" name="TextBox 7">
            <a:extLst>
              <a:ext uri="{FF2B5EF4-FFF2-40B4-BE49-F238E27FC236}">
                <a16:creationId xmlns:a16="http://schemas.microsoft.com/office/drawing/2014/main" id="{A68A4D0A-1AA8-48A3-BC4A-0D232191F10B}"/>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9" name="Action Button: Go Home 8">
            <a:hlinkClick r:id="rId4" action="ppaction://hlinksldjump" highlightClick="1"/>
            <a:extLst>
              <a:ext uri="{FF2B5EF4-FFF2-40B4-BE49-F238E27FC236}">
                <a16:creationId xmlns:a16="http://schemas.microsoft.com/office/drawing/2014/main" id="{B1955E49-AD64-4E04-AF6E-633BF4A6E628}"/>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891265-C6E3-4F69-8EBA-D1A9E51A892A}"/>
              </a:ext>
            </a:extLst>
          </p:cNvPr>
          <p:cNvSpPr txBox="1"/>
          <p:nvPr/>
        </p:nvSpPr>
        <p:spPr>
          <a:xfrm>
            <a:off x="210439" y="445977"/>
            <a:ext cx="2983509"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9. </a:t>
            </a:r>
            <a:r>
              <a:rPr lang="en-US" altLang="ko-KR" sz="1200" b="1" dirty="0">
                <a:latin typeface="Arial Narrow" panose="020B0606020202030204" pitchFamily="34" charset="0"/>
                <a:ea typeface="Dotum" panose="020B0600000101010101" pitchFamily="34" charset="-127"/>
                <a:cs typeface="Arial" panose="020B0604020202020204" pitchFamily="34" charset="0"/>
              </a:rPr>
              <a:t>Risk assessment of management processes</a:t>
            </a:r>
            <a:endParaRPr lang="en-US" sz="1200" b="1" dirty="0">
              <a:latin typeface="Arial Narrow" panose="020B0606020202030204" pitchFamily="34" charset="0"/>
            </a:endParaRPr>
          </a:p>
        </p:txBody>
      </p:sp>
    </p:spTree>
    <p:extLst>
      <p:ext uri="{BB962C8B-B14F-4D97-AF65-F5344CB8AC3E}">
        <p14:creationId xmlns:p14="http://schemas.microsoft.com/office/powerpoint/2010/main" val="207463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0A0F57-E833-49FA-B349-5DA8C6401AE8}"/>
              </a:ext>
            </a:extLst>
          </p:cNvPr>
          <p:cNvSpPr/>
          <p:nvPr/>
        </p:nvSpPr>
        <p:spPr>
          <a:xfrm>
            <a:off x="3534983" y="2719685"/>
            <a:ext cx="2836033" cy="923330"/>
          </a:xfrm>
          <a:prstGeom prst="rect">
            <a:avLst/>
          </a:prstGeom>
          <a:noFill/>
        </p:spPr>
        <p:txBody>
          <a:bodyPr wrap="none" lIns="91440" tIns="45720" rIns="91440" bIns="45720">
            <a:spAutoFit/>
          </a:bodyPr>
          <a:lstStyle/>
          <a:p>
            <a:pPr algn="ctr"/>
            <a:r>
              <a:rPr lang="en-US" sz="5400" dirty="0">
                <a:latin typeface="Arial Narrow" panose="020B0606020202030204" pitchFamily="34" charset="0"/>
              </a:rPr>
              <a:t>Thank you</a:t>
            </a:r>
          </a:p>
        </p:txBody>
      </p:sp>
    </p:spTree>
    <p:extLst>
      <p:ext uri="{BB962C8B-B14F-4D97-AF65-F5344CB8AC3E}">
        <p14:creationId xmlns:p14="http://schemas.microsoft.com/office/powerpoint/2010/main" val="4231500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2B3641-4B55-454C-BDCE-64AB7E15E307}"/>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 General scope and purpose</a:t>
            </a:r>
          </a:p>
        </p:txBody>
      </p:sp>
      <p:sp>
        <p:nvSpPr>
          <p:cNvPr id="2" name="Rectangle 1">
            <a:extLst>
              <a:ext uri="{FF2B5EF4-FFF2-40B4-BE49-F238E27FC236}">
                <a16:creationId xmlns:a16="http://schemas.microsoft.com/office/drawing/2014/main" id="{456FE19A-934F-4774-940F-8FD030671E0D}"/>
              </a:ext>
            </a:extLst>
          </p:cNvPr>
          <p:cNvSpPr/>
          <p:nvPr/>
        </p:nvSpPr>
        <p:spPr>
          <a:xfrm>
            <a:off x="477994" y="482108"/>
            <a:ext cx="8950011" cy="2227213"/>
          </a:xfrm>
          <a:prstGeom prst="rect">
            <a:avLst/>
          </a:prstGeom>
        </p:spPr>
        <p:txBody>
          <a:bodyPr wrap="square">
            <a:spAutoFit/>
          </a:bodyPr>
          <a:lstStyle/>
          <a:p>
            <a:pPr algn="just" defTabSz="762000">
              <a:lnSpc>
                <a:spcPct val="130000"/>
              </a:lnSpc>
            </a:pPr>
            <a:r>
              <a:rPr lang="en-US" altLang="ko-KR" sz="1200" b="1" dirty="0">
                <a:latin typeface="Arial Narrow" panose="020B0606020202030204" pitchFamily="34" charset="0"/>
                <a:cs typeface="Arial" panose="020B0604020202020204" pitchFamily="34" charset="0"/>
              </a:rPr>
              <a:t>Scope of application:</a:t>
            </a:r>
          </a:p>
          <a:p>
            <a:pPr algn="just" defTabSz="762000">
              <a:lnSpc>
                <a:spcPct val="130000"/>
              </a:lnSpc>
            </a:pPr>
            <a:r>
              <a:rPr lang="vi-VN" altLang="ko-KR" sz="1200" dirty="0">
                <a:solidFill>
                  <a:srgbClr val="000000"/>
                </a:solidFill>
                <a:latin typeface="Arial Narrow" panose="020B0606020202030204" pitchFamily="34" charset="0"/>
                <a:cs typeface="Arial" panose="020B0604020202020204" pitchFamily="34" charset="0"/>
                <a:sym typeface="Arial" charset="0"/>
              </a:rPr>
              <a:t>        </a:t>
            </a:r>
            <a:r>
              <a:rPr lang="en-US" altLang="ko-KR" sz="1200" dirty="0">
                <a:solidFill>
                  <a:srgbClr val="000000"/>
                </a:solidFill>
                <a:latin typeface="Arial Narrow" panose="020B0606020202030204" pitchFamily="34" charset="0"/>
                <a:cs typeface="Arial" panose="020B0604020202020204" pitchFamily="34" charset="0"/>
                <a:sym typeface="Arial" charset="0"/>
              </a:rPr>
              <a:t>These</a:t>
            </a:r>
            <a:r>
              <a:rPr lang="ko-KR" altLang="ko-KR" sz="1200" dirty="0">
                <a:solidFill>
                  <a:srgbClr val="000000"/>
                </a:solidFill>
                <a:latin typeface="Arial Narrow" panose="020B0606020202030204" pitchFamily="34" charset="0"/>
                <a:cs typeface="Arial" panose="020B0604020202020204" pitchFamily="34" charset="0"/>
                <a:sym typeface="Arial" charset="0"/>
              </a:rPr>
              <a:t> standard</a:t>
            </a:r>
            <a:r>
              <a:rPr lang="en-US" altLang="ko-KR" sz="1200" dirty="0">
                <a:solidFill>
                  <a:srgbClr val="000000"/>
                </a:solidFill>
                <a:latin typeface="Arial Narrow" panose="020B0606020202030204" pitchFamily="34" charset="0"/>
                <a:cs typeface="Arial" panose="020B0604020202020204" pitchFamily="34" charset="0"/>
                <a:sym typeface="Arial" charset="0"/>
              </a:rPr>
              <a:t>s</a:t>
            </a:r>
            <a:r>
              <a:rPr lang="ko-KR" altLang="ko-KR" sz="1200" dirty="0">
                <a:solidFill>
                  <a:srgbClr val="000000"/>
                </a:solidFill>
                <a:latin typeface="Arial Narrow" panose="020B0606020202030204" pitchFamily="34" charset="0"/>
                <a:cs typeface="Arial" panose="020B0604020202020204" pitchFamily="34" charset="0"/>
                <a:sym typeface="Arial" charset="0"/>
              </a:rPr>
              <a:t> </a:t>
            </a:r>
            <a:r>
              <a:rPr lang="en-US" altLang="ko-KR" sz="1200" dirty="0">
                <a:solidFill>
                  <a:srgbClr val="000000"/>
                </a:solidFill>
                <a:latin typeface="Arial Narrow" panose="020B0606020202030204" pitchFamily="34" charset="0"/>
                <a:cs typeface="Arial" panose="020B0604020202020204" pitchFamily="34" charset="0"/>
                <a:sym typeface="Arial" charset="0"/>
              </a:rPr>
              <a:t>is </a:t>
            </a:r>
            <a:r>
              <a:rPr lang="ko-KR" altLang="ko-KR" sz="1200" dirty="0">
                <a:solidFill>
                  <a:srgbClr val="000000"/>
                </a:solidFill>
                <a:latin typeface="Arial Narrow" panose="020B0606020202030204" pitchFamily="34" charset="0"/>
                <a:cs typeface="Arial" panose="020B0604020202020204" pitchFamily="34" charset="0"/>
                <a:sym typeface="Arial" charset="0"/>
              </a:rPr>
              <a:t>applie</a:t>
            </a:r>
            <a:r>
              <a:rPr lang="en-US" altLang="ko-KR" sz="1200" dirty="0">
                <a:solidFill>
                  <a:srgbClr val="000000"/>
                </a:solidFill>
                <a:latin typeface="Arial Narrow" panose="020B0606020202030204" pitchFamily="34" charset="0"/>
                <a:cs typeface="Arial" panose="020B0604020202020204" pitchFamily="34" charset="0"/>
                <a:sym typeface="Arial" charset="0"/>
              </a:rPr>
              <a:t>d</a:t>
            </a:r>
            <a:r>
              <a:rPr lang="ko-KR" altLang="ko-KR" sz="1200" dirty="0">
                <a:solidFill>
                  <a:srgbClr val="000000"/>
                </a:solidFill>
                <a:latin typeface="Arial Narrow" panose="020B0606020202030204" pitchFamily="34" charset="0"/>
                <a:cs typeface="Arial" panose="020B0604020202020204" pitchFamily="34" charset="0"/>
                <a:sym typeface="Arial" charset="0"/>
              </a:rPr>
              <a:t> to</a:t>
            </a:r>
            <a:r>
              <a:rPr lang="en-US" altLang="ko-KR" sz="1200" dirty="0">
                <a:solidFill>
                  <a:srgbClr val="000000"/>
                </a:solidFill>
                <a:latin typeface="Arial Narrow" panose="020B0606020202030204" pitchFamily="34" charset="0"/>
                <a:cs typeface="Arial" panose="020B0604020202020204" pitchFamily="34" charset="0"/>
                <a:sym typeface="Arial" charset="0"/>
              </a:rPr>
              <a:t> manage</a:t>
            </a:r>
            <a:r>
              <a:rPr lang="ko-KR" altLang="ko-KR" sz="1200" dirty="0">
                <a:solidFill>
                  <a:srgbClr val="000000"/>
                </a:solidFill>
                <a:latin typeface="Arial Narrow" panose="020B0606020202030204" pitchFamily="34" charset="0"/>
                <a:cs typeface="Arial" panose="020B0604020202020204" pitchFamily="34" charset="0"/>
                <a:sym typeface="Arial" charset="0"/>
              </a:rPr>
              <a:t> </a:t>
            </a:r>
            <a:r>
              <a:rPr lang="en-US" altLang="ko-KR" sz="1200" dirty="0">
                <a:solidFill>
                  <a:srgbClr val="000000"/>
                </a:solidFill>
                <a:latin typeface="Arial Narrow" panose="020B0606020202030204" pitchFamily="34" charset="0"/>
                <a:cs typeface="Arial" panose="020B0604020202020204" pitchFamily="34" charset="0"/>
                <a:sym typeface="Arial" charset="0"/>
              </a:rPr>
              <a:t>production cybersecurity</a:t>
            </a:r>
            <a:r>
              <a:rPr lang="en-US" altLang="ko-KR" sz="1200" dirty="0">
                <a:latin typeface="Arial Narrow" panose="020B0606020202030204" pitchFamily="34" charset="0"/>
                <a:cs typeface="Arial" panose="020B0604020202020204" pitchFamily="34" charset="0"/>
              </a:rPr>
              <a:t> requirements for </a:t>
            </a:r>
            <a:r>
              <a:rPr lang="ko-KR" altLang="ko-KR" sz="1200" dirty="0">
                <a:solidFill>
                  <a:srgbClr val="000000"/>
                </a:solidFill>
                <a:latin typeface="Arial Narrow" panose="020B0606020202030204" pitchFamily="34" charset="0"/>
                <a:cs typeface="Arial" panose="020B0604020202020204" pitchFamily="34" charset="0"/>
                <a:sym typeface="Arial" charset="0"/>
              </a:rPr>
              <a:t>products</a:t>
            </a:r>
            <a:r>
              <a:rPr lang="en-US" altLang="ko-KR" sz="1200" dirty="0">
                <a:solidFill>
                  <a:srgbClr val="000000"/>
                </a:solidFill>
                <a:latin typeface="Arial Narrow" panose="020B0606020202030204" pitchFamily="34" charset="0"/>
                <a:cs typeface="Arial" panose="020B0604020202020204" pitchFamily="34" charset="0"/>
                <a:sym typeface="Arial" charset="0"/>
              </a:rPr>
              <a:t> and processes from PV phase which are developed and p</a:t>
            </a:r>
            <a:r>
              <a:rPr lang="ko-KR" altLang="ko-KR" sz="1200" dirty="0">
                <a:solidFill>
                  <a:srgbClr val="000000"/>
                </a:solidFill>
                <a:latin typeface="Arial Narrow" panose="020B0606020202030204" pitchFamily="34" charset="0"/>
                <a:cs typeface="Arial" panose="020B0604020202020204" pitchFamily="34" charset="0"/>
                <a:sym typeface="Arial" charset="0"/>
              </a:rPr>
              <a:t>roduced</a:t>
            </a:r>
            <a:r>
              <a:rPr lang="en-US" altLang="ko-KR" sz="1200" dirty="0">
                <a:solidFill>
                  <a:srgbClr val="000000"/>
                </a:solidFill>
                <a:latin typeface="Arial Narrow" panose="020B0606020202030204" pitchFamily="34" charset="0"/>
                <a:cs typeface="Arial" panose="020B0604020202020204" pitchFamily="34" charset="0"/>
                <a:sym typeface="Arial" charset="0"/>
              </a:rPr>
              <a:t> in LGEVH and suppliers</a:t>
            </a:r>
            <a:r>
              <a:rPr lang="ko-KR" altLang="ko-KR" sz="1200" dirty="0">
                <a:solidFill>
                  <a:srgbClr val="000000"/>
                </a:solidFill>
                <a:latin typeface="Arial Narrow" panose="020B0606020202030204" pitchFamily="34" charset="0"/>
                <a:cs typeface="Arial" panose="020B0604020202020204" pitchFamily="34" charset="0"/>
                <a:sym typeface="Arial" charset="0"/>
              </a:rPr>
              <a:t>, and distributed by the V</a:t>
            </a:r>
            <a:r>
              <a:rPr lang="en-US" altLang="ko-KR" sz="1200" dirty="0">
                <a:solidFill>
                  <a:srgbClr val="000000"/>
                </a:solidFill>
                <a:latin typeface="Arial Narrow" panose="020B0606020202030204" pitchFamily="34" charset="0"/>
                <a:cs typeface="Arial" panose="020B0604020202020204" pitchFamily="34" charset="0"/>
                <a:sym typeface="Arial" charset="0"/>
              </a:rPr>
              <a:t>S</a:t>
            </a:r>
            <a:r>
              <a:rPr lang="ko-KR" altLang="ko-KR" sz="1200" dirty="0">
                <a:solidFill>
                  <a:srgbClr val="000000"/>
                </a:solidFill>
                <a:latin typeface="Arial Narrow" panose="020B0606020202030204" pitchFamily="34" charset="0"/>
                <a:cs typeface="Arial" panose="020B0604020202020204" pitchFamily="34" charset="0"/>
                <a:sym typeface="Arial" charset="0"/>
              </a:rPr>
              <a:t> </a:t>
            </a:r>
            <a:r>
              <a:rPr lang="en-US" altLang="ko-KR" sz="1200" dirty="0">
                <a:solidFill>
                  <a:srgbClr val="000000"/>
                </a:solidFill>
                <a:latin typeface="Arial Narrow" panose="020B0606020202030204" pitchFamily="34" charset="0"/>
                <a:cs typeface="Arial" panose="020B0604020202020204" pitchFamily="34" charset="0"/>
                <a:sym typeface="Arial" charset="0"/>
              </a:rPr>
              <a:t>company</a:t>
            </a:r>
            <a:r>
              <a:rPr lang="ko-KR" altLang="ko-KR" sz="1200" dirty="0">
                <a:solidFill>
                  <a:srgbClr val="000000"/>
                </a:solidFill>
                <a:latin typeface="Arial Narrow" panose="020B0606020202030204" pitchFamily="34" charset="0"/>
                <a:cs typeface="Arial" panose="020B0604020202020204" pitchFamily="34" charset="0"/>
                <a:sym typeface="Arial" charset="0"/>
              </a:rPr>
              <a:t>.  </a:t>
            </a:r>
            <a:endParaRPr lang="en-US" altLang="ko-KR" sz="1200" dirty="0">
              <a:latin typeface="Arial Narrow" panose="020B0606020202030204" pitchFamily="34" charset="0"/>
              <a:cs typeface="Arial" panose="020B0604020202020204" pitchFamily="34" charset="0"/>
            </a:endParaRPr>
          </a:p>
          <a:p>
            <a:pPr algn="just" defTabSz="762000">
              <a:lnSpc>
                <a:spcPct val="130000"/>
              </a:lnSpc>
            </a:pPr>
            <a:endParaRPr lang="en-US" altLang="ko-KR" sz="1200" dirty="0">
              <a:latin typeface="Arial Narrow" panose="020B0606020202030204" pitchFamily="34" charset="0"/>
              <a:cs typeface="Arial" panose="020B0604020202020204" pitchFamily="34" charset="0"/>
            </a:endParaRPr>
          </a:p>
          <a:p>
            <a:pPr algn="just" defTabSz="762000">
              <a:lnSpc>
                <a:spcPct val="130000"/>
              </a:lnSpc>
            </a:pPr>
            <a:r>
              <a:rPr lang="en-US" altLang="ko-KR" sz="1200" b="1" dirty="0">
                <a:latin typeface="Arial Narrow" panose="020B0606020202030204" pitchFamily="34" charset="0"/>
                <a:cs typeface="Arial" panose="020B0604020202020204" pitchFamily="34" charset="0"/>
              </a:rPr>
              <a:t>Purpose:</a:t>
            </a:r>
          </a:p>
          <a:p>
            <a:pPr algn="just" defTabSz="762000" latinLnBrk="1">
              <a:lnSpc>
                <a:spcPct val="130000"/>
              </a:lnSpc>
            </a:pPr>
            <a:r>
              <a:rPr lang="en-US" altLang="ko-KR" sz="1200" dirty="0">
                <a:solidFill>
                  <a:srgbClr val="000000"/>
                </a:solidFill>
                <a:latin typeface="Arial Narrow" panose="020B0606020202030204" pitchFamily="34" charset="0"/>
                <a:cs typeface="Arial" panose="020B0604020202020204" pitchFamily="34" charset="0"/>
                <a:sym typeface="Arial" charset="0"/>
              </a:rPr>
              <a:t>These</a:t>
            </a:r>
            <a:r>
              <a:rPr lang="ko-KR" altLang="ko-KR" sz="1200" dirty="0">
                <a:solidFill>
                  <a:srgbClr val="000000"/>
                </a:solidFill>
                <a:latin typeface="Arial Narrow" panose="020B0606020202030204" pitchFamily="34" charset="0"/>
                <a:cs typeface="Arial" panose="020B0604020202020204" pitchFamily="34" charset="0"/>
                <a:sym typeface="Arial" charset="0"/>
              </a:rPr>
              <a:t> standard</a:t>
            </a:r>
            <a:r>
              <a:rPr lang="en-US" altLang="ko-KR" sz="1200" dirty="0">
                <a:solidFill>
                  <a:srgbClr val="000000"/>
                </a:solidFill>
                <a:latin typeface="Arial Narrow" panose="020B0606020202030204" pitchFamily="34" charset="0"/>
                <a:cs typeface="Arial" panose="020B0604020202020204" pitchFamily="34" charset="0"/>
                <a:sym typeface="Arial" charset="0"/>
              </a:rPr>
              <a:t>s</a:t>
            </a:r>
            <a:r>
              <a:rPr lang="ko-KR" altLang="ko-KR" sz="1200" dirty="0">
                <a:solidFill>
                  <a:srgbClr val="000000"/>
                </a:solidFill>
                <a:latin typeface="Arial Narrow" panose="020B0606020202030204" pitchFamily="34" charset="0"/>
                <a:cs typeface="Arial" panose="020B0604020202020204" pitchFamily="34" charset="0"/>
                <a:sym typeface="Arial" charset="0"/>
              </a:rPr>
              <a:t> clearly states </a:t>
            </a:r>
            <a:r>
              <a:rPr lang="en-US" altLang="ko-KR" sz="1200" dirty="0">
                <a:solidFill>
                  <a:srgbClr val="000000"/>
                </a:solidFill>
                <a:latin typeface="Arial Narrow" panose="020B0606020202030204" pitchFamily="34" charset="0"/>
                <a:cs typeface="Arial" panose="020B0604020202020204" pitchFamily="34" charset="0"/>
                <a:sym typeface="Arial" charset="0"/>
              </a:rPr>
              <a:t>the procedures and methods:</a:t>
            </a:r>
          </a:p>
          <a:p>
            <a:pPr marL="171450" indent="-171450" algn="just" defTabSz="762000" latinLnBrk="1">
              <a:lnSpc>
                <a:spcPct val="130000"/>
              </a:lnSpc>
              <a:buFontTx/>
              <a:buChar char="-"/>
            </a:pPr>
            <a:r>
              <a:rPr lang="en-US" altLang="ko-KR" sz="1200" dirty="0">
                <a:latin typeface="Arial Narrow" panose="020B0606020202030204" pitchFamily="34" charset="0"/>
                <a:cs typeface="Arial" panose="020B0604020202020204" pitchFamily="34" charset="0"/>
              </a:rPr>
              <a:t>Apply the cybersecurity requirements for post-development.</a:t>
            </a:r>
          </a:p>
          <a:p>
            <a:pPr marL="171450" indent="-171450" algn="just" defTabSz="762000" latinLnBrk="1">
              <a:lnSpc>
                <a:spcPct val="130000"/>
              </a:lnSpc>
              <a:buFontTx/>
              <a:buChar char="-"/>
            </a:pPr>
            <a:r>
              <a:rPr lang="en-US" altLang="ko-KR" sz="1200" dirty="0">
                <a:latin typeface="Arial Narrow" panose="020B0606020202030204" pitchFamily="34" charset="0"/>
                <a:cs typeface="Arial" panose="020B0604020202020204" pitchFamily="34" charset="0"/>
              </a:rPr>
              <a:t>Prevent the introduction of vulnerabilities during production.</a:t>
            </a:r>
          </a:p>
          <a:p>
            <a:pPr marL="171450" indent="-171450" algn="just" defTabSz="762000" latinLnBrk="1">
              <a:lnSpc>
                <a:spcPct val="130000"/>
              </a:lnSpc>
              <a:buFontTx/>
              <a:buChar char="-"/>
            </a:pPr>
            <a:r>
              <a:rPr lang="ko-KR" altLang="ko-KR" sz="1200" dirty="0">
                <a:solidFill>
                  <a:srgbClr val="000000"/>
                </a:solidFill>
                <a:latin typeface="Arial Narrow" panose="020B0606020202030204" pitchFamily="34" charset="0"/>
                <a:cs typeface="Arial" panose="020B0604020202020204" pitchFamily="34" charset="0"/>
                <a:sym typeface="Arial" charset="0"/>
              </a:rPr>
              <a:t>This standard </a:t>
            </a:r>
            <a:r>
              <a:rPr lang="en-US" altLang="ko-KR" sz="1200" dirty="0">
                <a:solidFill>
                  <a:srgbClr val="000000"/>
                </a:solidFill>
                <a:latin typeface="Arial Narrow" panose="020B0606020202030204" pitchFamily="34" charset="0"/>
                <a:cs typeface="Arial" panose="020B0604020202020204" pitchFamily="34" charset="0"/>
                <a:sym typeface="Arial" charset="0"/>
              </a:rPr>
              <a:t>prepares documentations for audit plans and provide to OEMs to obtain VTA.</a:t>
            </a:r>
            <a:endParaRPr lang="en-US" altLang="ko-KR" sz="1200"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4138982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arallelogram 105"/>
          <p:cNvSpPr/>
          <p:nvPr/>
        </p:nvSpPr>
        <p:spPr>
          <a:xfrm>
            <a:off x="873608" y="977139"/>
            <a:ext cx="2762165" cy="886968"/>
          </a:xfrm>
          <a:prstGeom prst="parallelogram">
            <a:avLst>
              <a:gd name="adj" fmla="val 60538"/>
            </a:avLst>
          </a:prstGeom>
          <a:solidFill>
            <a:srgbClr val="99B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atin typeface="Arial Narrow" panose="020B0606020202030204" pitchFamily="34" charset="0"/>
            </a:endParaRPr>
          </a:p>
        </p:txBody>
      </p:sp>
      <p:sp>
        <p:nvSpPr>
          <p:cNvPr id="105" name="Trapezoid 104"/>
          <p:cNvSpPr/>
          <p:nvPr/>
        </p:nvSpPr>
        <p:spPr>
          <a:xfrm>
            <a:off x="3199948" y="977139"/>
            <a:ext cx="4197890" cy="888667"/>
          </a:xfrm>
          <a:prstGeom prst="trapezoid">
            <a:avLst>
              <a:gd name="adj" fmla="val 57446"/>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atin typeface="Arial Narrow" panose="020B0606020202030204" pitchFamily="34" charset="0"/>
            </a:endParaRPr>
          </a:p>
        </p:txBody>
      </p:sp>
      <p:sp>
        <p:nvSpPr>
          <p:cNvPr id="102" name="Parallelogram 101"/>
          <p:cNvSpPr/>
          <p:nvPr/>
        </p:nvSpPr>
        <p:spPr>
          <a:xfrm flipH="1">
            <a:off x="6962013" y="978176"/>
            <a:ext cx="2805863" cy="887630"/>
          </a:xfrm>
          <a:prstGeom prst="parallelogram">
            <a:avLst>
              <a:gd name="adj" fmla="val 6053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atin typeface="Arial Narrow" panose="020B0606020202030204" pitchFamily="34" charset="0"/>
            </a:endParaRPr>
          </a:p>
        </p:txBody>
      </p:sp>
      <p:sp>
        <p:nvSpPr>
          <p:cNvPr id="326" name="직사각형 325"/>
          <p:cNvSpPr/>
          <p:nvPr/>
        </p:nvSpPr>
        <p:spPr>
          <a:xfrm>
            <a:off x="7524960" y="1950477"/>
            <a:ext cx="2298711" cy="26083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ko-KR" altLang="en-US">
              <a:latin typeface="Arial Narrow" panose="020B0606020202030204" pitchFamily="34" charset="0"/>
            </a:endParaRPr>
          </a:p>
        </p:txBody>
      </p:sp>
      <p:sp>
        <p:nvSpPr>
          <p:cNvPr id="324" name="직사각형 323"/>
          <p:cNvSpPr/>
          <p:nvPr/>
        </p:nvSpPr>
        <p:spPr>
          <a:xfrm>
            <a:off x="3118377" y="1945563"/>
            <a:ext cx="4337737" cy="261349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ko-KR" altLang="en-US">
              <a:latin typeface="Arial Narrow" panose="020B0606020202030204" pitchFamily="34" charset="0"/>
            </a:endParaRPr>
          </a:p>
        </p:txBody>
      </p:sp>
      <p:sp>
        <p:nvSpPr>
          <p:cNvPr id="274" name="직사각형 273"/>
          <p:cNvSpPr/>
          <p:nvPr/>
        </p:nvSpPr>
        <p:spPr>
          <a:xfrm>
            <a:off x="873463" y="1945563"/>
            <a:ext cx="2176067" cy="2613491"/>
          </a:xfrm>
          <a:prstGeom prst="rect">
            <a:avLst/>
          </a:prstGeom>
          <a:solidFill>
            <a:srgbClr val="99B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ko-KR" altLang="en-US">
              <a:latin typeface="Arial Narrow" panose="020B0606020202030204" pitchFamily="34" charset="0"/>
            </a:endParaRPr>
          </a:p>
        </p:txBody>
      </p:sp>
      <p:sp>
        <p:nvSpPr>
          <p:cNvPr id="3090" name="Text Box 156"/>
          <p:cNvSpPr txBox="1">
            <a:spLocks noChangeArrowheads="1"/>
          </p:cNvSpPr>
          <p:nvPr/>
        </p:nvSpPr>
        <p:spPr bwMode="gray">
          <a:xfrm>
            <a:off x="52049" y="6416434"/>
            <a:ext cx="4751388" cy="461653"/>
          </a:xfrm>
          <a:prstGeom prst="rect">
            <a:avLst/>
          </a:prstGeom>
          <a:noFill/>
          <a:ln>
            <a:noFill/>
          </a:ln>
          <a:extLst/>
        </p:spPr>
        <p:txBody>
          <a:bodyPr lIns="91429" tIns="45714" rIns="91429" bIns="45714">
            <a:spAutoFit/>
          </a:bodyP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eaLnBrk="1" hangingPunct="1">
              <a:defRPr/>
            </a:pPr>
            <a:r>
              <a:rPr lang="en-US" altLang="ko-KR" sz="800" dirty="0">
                <a:solidFill>
                  <a:srgbClr val="000000"/>
                </a:solidFill>
                <a:latin typeface="Arial Narrow" panose="020B0606020202030204" pitchFamily="34" charset="0"/>
                <a:ea typeface="맑은 고딕" pitchFamily="50" charset="-127"/>
              </a:rPr>
              <a:t>DV (Design Verification), IQ (Incoming Quality) </a:t>
            </a:r>
          </a:p>
          <a:p>
            <a:pPr eaLnBrk="1" hangingPunct="1">
              <a:defRPr/>
            </a:pPr>
            <a:r>
              <a:rPr lang="en-US" altLang="ko-KR" sz="800" dirty="0">
                <a:solidFill>
                  <a:srgbClr val="000000"/>
                </a:solidFill>
                <a:latin typeface="Arial Narrow" panose="020B0606020202030204" pitchFamily="34" charset="0"/>
                <a:ea typeface="맑은 고딕" pitchFamily="50" charset="-127"/>
              </a:rPr>
              <a:t> PV (Product Verification),  OQ (Outgoing Quality)</a:t>
            </a:r>
          </a:p>
          <a:p>
            <a:pPr eaLnBrk="1" hangingPunct="1">
              <a:defRPr/>
            </a:pPr>
            <a:r>
              <a:rPr lang="en-US" altLang="ko-KR" sz="800" dirty="0">
                <a:solidFill>
                  <a:srgbClr val="000000"/>
                </a:solidFill>
                <a:latin typeface="Arial Narrow" panose="020B0606020202030204" pitchFamily="34" charset="0"/>
                <a:ea typeface="맑은 고딕" pitchFamily="50" charset="-127"/>
              </a:rPr>
              <a:t>TARA: Threat Analysis and Risk Assessment, VTA: Vehicle Type Approval</a:t>
            </a:r>
          </a:p>
        </p:txBody>
      </p:sp>
      <p:sp>
        <p:nvSpPr>
          <p:cNvPr id="163" name="오각형 74"/>
          <p:cNvSpPr/>
          <p:nvPr/>
        </p:nvSpPr>
        <p:spPr bwMode="auto">
          <a:xfrm>
            <a:off x="1466337" y="533142"/>
            <a:ext cx="2351883" cy="360363"/>
          </a:xfrm>
          <a:prstGeom prst="homePlate">
            <a:avLst>
              <a:gd name="adj" fmla="val 27425"/>
            </a:avLst>
          </a:prstGeom>
          <a:solidFill>
            <a:srgbClr val="99BFDF"/>
          </a:solidFill>
          <a:ln w="6350" cap="flat" cmpd="sng" algn="ctr">
            <a:solidFill>
              <a:srgbClr val="FFFFFF">
                <a:lumMod val="50000"/>
              </a:srgbClr>
            </a:solidFill>
            <a:prstDash val="solid"/>
            <a:round/>
            <a:headEnd type="none" w="med" len="med"/>
            <a:tailEnd type="none" w="med" len="med"/>
          </a:ln>
          <a:effectLst/>
        </p:spPr>
        <p:txBody>
          <a:bodyPr wrap="none" anchor="ctr"/>
          <a:lstStyle/>
          <a:p>
            <a:pPr algn="ctr" latinLnBrk="1">
              <a:defRPr/>
            </a:pPr>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DV</a:t>
            </a:r>
          </a:p>
        </p:txBody>
      </p:sp>
      <p:sp>
        <p:nvSpPr>
          <p:cNvPr id="164" name="오각형 75"/>
          <p:cNvSpPr/>
          <p:nvPr/>
        </p:nvSpPr>
        <p:spPr bwMode="auto">
          <a:xfrm>
            <a:off x="3828539" y="533142"/>
            <a:ext cx="2593684" cy="360363"/>
          </a:xfrm>
          <a:prstGeom prst="homePlate">
            <a:avLst>
              <a:gd name="adj" fmla="val 27425"/>
            </a:avLst>
          </a:prstGeom>
          <a:solidFill>
            <a:schemeClr val="accent4">
              <a:lumMod val="40000"/>
              <a:lumOff val="60000"/>
            </a:schemeClr>
          </a:solidFill>
          <a:ln w="6350" cap="flat" cmpd="sng" algn="ctr">
            <a:solidFill>
              <a:srgbClr val="FFFFFF">
                <a:lumMod val="50000"/>
              </a:srgbClr>
            </a:solidFill>
            <a:prstDash val="solid"/>
            <a:round/>
            <a:headEnd type="none" w="med" len="med"/>
            <a:tailEnd type="none" w="med" len="med"/>
          </a:ln>
          <a:effectLst/>
        </p:spPr>
        <p:txBody>
          <a:bodyPr wrap="none" anchor="ctr"/>
          <a:lstStyle/>
          <a:p>
            <a:pPr algn="ctr" latinLnBrk="1"/>
            <a:r>
              <a:rPr lang="en-US" altLang="ko-KR" sz="1200" b="1" kern="0">
                <a:solidFill>
                  <a:srgbClr val="000000"/>
                </a:solidFill>
                <a:latin typeface="Arial Narrow" panose="020B0606020202030204" pitchFamily="34" charset="0"/>
                <a:ea typeface="돋움" panose="020B0600000101010101" pitchFamily="50" charset="-127"/>
                <a:cs typeface="Arial" panose="020B0604020202020204" pitchFamily="34" charset="0"/>
              </a:rPr>
              <a:t>PV</a:t>
            </a:r>
            <a:endPar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endParaRPr>
          </a:p>
        </p:txBody>
      </p:sp>
      <p:sp>
        <p:nvSpPr>
          <p:cNvPr id="165" name="오각형 76"/>
          <p:cNvSpPr/>
          <p:nvPr/>
        </p:nvSpPr>
        <p:spPr bwMode="auto">
          <a:xfrm>
            <a:off x="6439684" y="533142"/>
            <a:ext cx="549275" cy="360363"/>
          </a:xfrm>
          <a:prstGeom prst="homePlate">
            <a:avLst>
              <a:gd name="adj" fmla="val 27425"/>
            </a:avLst>
          </a:prstGeom>
          <a:solidFill>
            <a:schemeClr val="accent4">
              <a:lumMod val="40000"/>
              <a:lumOff val="60000"/>
            </a:schemeClr>
          </a:solidFill>
          <a:ln w="6350" cap="flat" cmpd="sng" algn="ctr">
            <a:solidFill>
              <a:srgbClr val="FFFFFF">
                <a:lumMod val="50000"/>
              </a:srgbClr>
            </a:solidFill>
            <a:prstDash val="solid"/>
            <a:round/>
            <a:headEnd type="none" w="med" len="med"/>
            <a:tailEnd type="none" w="med" len="med"/>
          </a:ln>
          <a:effectLst/>
        </p:spPr>
        <p:txBody>
          <a:bodyPr wrap="none" anchor="ctr"/>
          <a:lstStyle/>
          <a:p>
            <a:pPr algn="ctr" latinLnBrk="1"/>
            <a:r>
              <a:rPr lang="en-US" altLang="ko-KR" sz="1200" b="1" kern="0">
                <a:solidFill>
                  <a:srgbClr val="000000"/>
                </a:solidFill>
                <a:latin typeface="Arial Narrow" panose="020B0606020202030204" pitchFamily="34" charset="0"/>
                <a:ea typeface="돋움" panose="020B0600000101010101" pitchFamily="50" charset="-127"/>
                <a:cs typeface="Arial" panose="020B0604020202020204" pitchFamily="34" charset="0"/>
              </a:rPr>
              <a:t>Pre-MP</a:t>
            </a:r>
          </a:p>
        </p:txBody>
      </p:sp>
      <p:sp>
        <p:nvSpPr>
          <p:cNvPr id="166" name="오각형 77"/>
          <p:cNvSpPr/>
          <p:nvPr/>
        </p:nvSpPr>
        <p:spPr bwMode="auto">
          <a:xfrm>
            <a:off x="6999278" y="533142"/>
            <a:ext cx="2478952" cy="360363"/>
          </a:xfrm>
          <a:prstGeom prst="homePlate">
            <a:avLst>
              <a:gd name="adj" fmla="val 27425"/>
            </a:avLst>
          </a:prstGeom>
          <a:solidFill>
            <a:schemeClr val="accent4">
              <a:lumMod val="40000"/>
              <a:lumOff val="60000"/>
            </a:schemeClr>
          </a:solidFill>
          <a:ln w="6350" cap="flat" cmpd="sng" algn="ctr">
            <a:solidFill>
              <a:srgbClr val="FFFFFF">
                <a:lumMod val="50000"/>
              </a:srgbClr>
            </a:solidFill>
            <a:prstDash val="solid"/>
            <a:round/>
            <a:headEnd type="none" w="med" len="med"/>
            <a:tailEnd type="none" w="med" len="med"/>
          </a:ln>
          <a:effectLst/>
        </p:spPr>
        <p:txBody>
          <a:bodyPr wrap="none" anchor="ctr"/>
          <a:lstStyle/>
          <a:p>
            <a:pPr algn="ctr" latinLnBrk="1"/>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MP</a:t>
            </a:r>
          </a:p>
        </p:txBody>
      </p:sp>
      <p:sp>
        <p:nvSpPr>
          <p:cNvPr id="173" name="오각형 85"/>
          <p:cNvSpPr/>
          <p:nvPr/>
        </p:nvSpPr>
        <p:spPr bwMode="auto">
          <a:xfrm>
            <a:off x="1209801" y="1083862"/>
            <a:ext cx="2261676" cy="641615"/>
          </a:xfrm>
          <a:prstGeom prst="homePlate">
            <a:avLst>
              <a:gd name="adj" fmla="val 27425"/>
            </a:avLst>
          </a:prstGeom>
          <a:noFill/>
          <a:ln w="6350" cap="flat" cmpd="sng" algn="ctr">
            <a:noFill/>
            <a:prstDash val="solid"/>
            <a:round/>
            <a:headEnd type="none" w="med" len="med"/>
            <a:tailEnd type="none" w="med" len="med"/>
          </a:ln>
          <a:effectLst/>
        </p:spPr>
        <p:txBody>
          <a:bodyPr wrap="none" anchor="ctr"/>
          <a:lstStyle/>
          <a:p>
            <a:pPr algn="ctr" eaLnBrk="1" latinLnBrk="1" hangingPunct="1">
              <a:defRPr/>
            </a:pPr>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Acquire Production </a:t>
            </a:r>
          </a:p>
          <a:p>
            <a:pPr algn="ctr" eaLnBrk="1" latinLnBrk="1" hangingPunct="1">
              <a:defRPr/>
            </a:pPr>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Cybersecurity Requirements</a:t>
            </a:r>
          </a:p>
        </p:txBody>
      </p:sp>
      <p:sp>
        <p:nvSpPr>
          <p:cNvPr id="3118" name="AutoShape 12"/>
          <p:cNvSpPr>
            <a:spLocks noChangeArrowheads="1"/>
          </p:cNvSpPr>
          <p:nvPr/>
        </p:nvSpPr>
        <p:spPr bwMode="auto">
          <a:xfrm>
            <a:off x="52049" y="514337"/>
            <a:ext cx="719138" cy="360363"/>
          </a:xfrm>
          <a:prstGeom prst="roundRect">
            <a:avLst>
              <a:gd name="adj" fmla="val 8097"/>
            </a:avLst>
          </a:prstGeom>
          <a:noFill/>
          <a:ln w="3175">
            <a:solidFill>
              <a:srgbClr val="808080"/>
            </a:solidFill>
            <a:round/>
            <a:headEnd/>
            <a:tailEnd/>
          </a:ln>
          <a:extLst/>
        </p:spPr>
        <p:txBody>
          <a:bodyPr wrap="none" anchor="ct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algn="ctr" eaLnBrk="1" latinLnBrk="1" hangingPunct="1">
              <a:defRPr/>
            </a:pPr>
            <a:r>
              <a:rPr lang="en-US" altLang="ko-KR" sz="1200" b="1">
                <a:solidFill>
                  <a:srgbClr val="000000"/>
                </a:solidFill>
                <a:latin typeface="Arial Narrow" panose="020B0606020202030204" pitchFamily="34" charset="0"/>
                <a:ea typeface="돋움" pitchFamily="50" charset="-127"/>
                <a:cs typeface="Arial" panose="020B0604020202020204" pitchFamily="34" charset="0"/>
              </a:rPr>
              <a:t>LGE</a:t>
            </a:r>
          </a:p>
        </p:txBody>
      </p:sp>
      <p:sp>
        <p:nvSpPr>
          <p:cNvPr id="190" name="오각형 121"/>
          <p:cNvSpPr/>
          <p:nvPr/>
        </p:nvSpPr>
        <p:spPr bwMode="auto">
          <a:xfrm>
            <a:off x="3517067" y="1088360"/>
            <a:ext cx="3523777" cy="637117"/>
          </a:xfrm>
          <a:prstGeom prst="homePlate">
            <a:avLst>
              <a:gd name="adj" fmla="val 27425"/>
            </a:avLst>
          </a:prstGeom>
          <a:noFill/>
          <a:ln w="6350" cap="flat" cmpd="sng" algn="ctr">
            <a:noFill/>
            <a:prstDash val="solid"/>
            <a:round/>
            <a:headEnd type="none" w="med" len="med"/>
            <a:tailEnd type="none" w="med" len="med"/>
          </a:ln>
          <a:effectLst/>
        </p:spPr>
        <p:txBody>
          <a:bodyPr wrap="none" anchor="ctr"/>
          <a:lstStyle/>
          <a:p>
            <a:pPr algn="ctr" eaLnBrk="1" latinLnBrk="1" hangingPunct="1">
              <a:defRPr/>
            </a:pPr>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Prepare cybersecurity documentations </a:t>
            </a:r>
          </a:p>
          <a:p>
            <a:pPr algn="ctr" eaLnBrk="1" latinLnBrk="1" hangingPunct="1">
              <a:defRPr/>
            </a:pPr>
            <a:r>
              <a:rPr lang="en-US" altLang="ko-KR" sz="1200" b="1" kern="0" dirty="0">
                <a:solidFill>
                  <a:srgbClr val="000000"/>
                </a:solidFill>
                <a:latin typeface="Arial Narrow" panose="020B0606020202030204" pitchFamily="34" charset="0"/>
                <a:ea typeface="돋움" panose="020B0600000101010101" pitchFamily="50" charset="-127"/>
                <a:cs typeface="Arial" panose="020B0604020202020204" pitchFamily="34" charset="0"/>
              </a:rPr>
              <a:t>In compliance with requirements</a:t>
            </a:r>
          </a:p>
        </p:txBody>
      </p:sp>
      <p:sp>
        <p:nvSpPr>
          <p:cNvPr id="240" name="오각형 239"/>
          <p:cNvSpPr/>
          <p:nvPr/>
        </p:nvSpPr>
        <p:spPr bwMode="auto">
          <a:xfrm>
            <a:off x="7231829" y="1082420"/>
            <a:ext cx="2639636" cy="643057"/>
          </a:xfrm>
          <a:prstGeom prst="homePlate">
            <a:avLst/>
          </a:prstGeom>
          <a:noFill/>
          <a:ln w="6350" cap="flat" cmpd="sng" algn="ctr">
            <a:noFill/>
            <a:prstDash val="solid"/>
            <a:round/>
            <a:headEnd type="none" w="med" len="med"/>
            <a:tailEnd type="none" w="med" len="med"/>
          </a:ln>
          <a:effectLst/>
        </p:spPr>
        <p:txBody>
          <a:bodyPr wrap="none" anchor="ctr"/>
          <a:lstStyle/>
          <a:p>
            <a:pPr algn="ctr">
              <a:lnSpc>
                <a:spcPct val="85000"/>
              </a:lnSpc>
              <a:defRPr/>
            </a:pPr>
            <a:r>
              <a:rPr lang="en-US" altLang="ko-KR" sz="1200" b="1" dirty="0">
                <a:solidFill>
                  <a:srgbClr val="000000"/>
                </a:solidFill>
                <a:latin typeface="Arial Narrow" panose="020B0606020202030204" pitchFamily="34" charset="0"/>
                <a:ea typeface="Dotum" pitchFamily="34" charset="-127"/>
                <a:cs typeface="Arial" pitchFamily="34" charset="0"/>
              </a:rPr>
              <a:t>Continue to update </a:t>
            </a:r>
          </a:p>
          <a:p>
            <a:pPr algn="ctr">
              <a:lnSpc>
                <a:spcPct val="85000"/>
              </a:lnSpc>
              <a:defRPr/>
            </a:pPr>
            <a:r>
              <a:rPr lang="en-US" altLang="ko-KR" sz="1200" b="1" dirty="0">
                <a:solidFill>
                  <a:srgbClr val="000000"/>
                </a:solidFill>
                <a:latin typeface="Arial Narrow" panose="020B0606020202030204" pitchFamily="34" charset="0"/>
                <a:ea typeface="Dotum" pitchFamily="34" charset="-127"/>
                <a:cs typeface="Arial" pitchFamily="34" charset="0"/>
              </a:rPr>
              <a:t>documentations from PV</a:t>
            </a:r>
          </a:p>
          <a:p>
            <a:pPr algn="ctr">
              <a:lnSpc>
                <a:spcPct val="85000"/>
              </a:lnSpc>
              <a:defRPr/>
            </a:pPr>
            <a:r>
              <a:rPr lang="en-US" altLang="ko-KR" sz="1200" b="1" dirty="0">
                <a:solidFill>
                  <a:srgbClr val="000000"/>
                </a:solidFill>
                <a:latin typeface="Arial Narrow" panose="020B0606020202030204" pitchFamily="34" charset="0"/>
                <a:ea typeface="Dotum" pitchFamily="34" charset="-127"/>
                <a:cs typeface="Arial" pitchFamily="34" charset="0"/>
              </a:rPr>
              <a:t>and perform assessment on Tier-2</a:t>
            </a:r>
            <a:endParaRPr lang="ko-KR" altLang="en-US" sz="1200" b="1" dirty="0">
              <a:solidFill>
                <a:srgbClr val="000000"/>
              </a:solidFill>
              <a:latin typeface="Arial Narrow" panose="020B0606020202030204" pitchFamily="34" charset="0"/>
              <a:ea typeface="Dotum" pitchFamily="34" charset="-127"/>
              <a:cs typeface="Arial" pitchFamily="34" charset="0"/>
            </a:endParaRPr>
          </a:p>
        </p:txBody>
      </p:sp>
      <p:sp>
        <p:nvSpPr>
          <p:cNvPr id="3133" name="Text Box 13"/>
          <p:cNvSpPr txBox="1">
            <a:spLocks noChangeArrowheads="1"/>
          </p:cNvSpPr>
          <p:nvPr/>
        </p:nvSpPr>
        <p:spPr bwMode="auto">
          <a:xfrm>
            <a:off x="942310" y="1911896"/>
            <a:ext cx="2031325" cy="261610"/>
          </a:xfrm>
          <a:prstGeom prst="rect">
            <a:avLst/>
          </a:prstGeom>
          <a:noFill/>
          <a:ln>
            <a:noFill/>
          </a:ln>
          <a:extLst/>
        </p:spPr>
        <p:txBody>
          <a:bodyPr wrap="none">
            <a:spAutoFit/>
          </a:bodyP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eaLnBrk="1" hangingPunct="1">
              <a:defRPr/>
            </a:pPr>
            <a:r>
              <a:rPr lang="en-US" altLang="ko-KR" sz="1100" b="1" u="sng" dirty="0">
                <a:solidFill>
                  <a:srgbClr val="000000"/>
                </a:solidFill>
                <a:latin typeface="Arial Narrow" panose="020B0606020202030204" pitchFamily="34" charset="0"/>
                <a:ea typeface="돋움" pitchFamily="50" charset="-127"/>
                <a:cs typeface="Arial" pitchFamily="34" charset="0"/>
              </a:rPr>
              <a:t>Product Design and Development</a:t>
            </a:r>
          </a:p>
        </p:txBody>
      </p:sp>
      <p:sp>
        <p:nvSpPr>
          <p:cNvPr id="13373" name="Text Box 16"/>
          <p:cNvSpPr txBox="1">
            <a:spLocks noChangeArrowheads="1"/>
          </p:cNvSpPr>
          <p:nvPr/>
        </p:nvSpPr>
        <p:spPr bwMode="auto">
          <a:xfrm>
            <a:off x="882211" y="2112333"/>
            <a:ext cx="22172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AutoNum type="arabicPeriod"/>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Production Control Plan (http://collab.lge.com/main/x/rOdzrQ</a:t>
            </a:r>
            <a:r>
              <a:rPr lang="en-US" sz="1000" b="1"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AutoNum type="arabicPeriod"/>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Production Cybersecurity Requirements (http://collab.lge.com/main/pages/viewpage.action?pageId=3184188188)</a:t>
            </a:r>
          </a:p>
        </p:txBody>
      </p:sp>
      <p:sp>
        <p:nvSpPr>
          <p:cNvPr id="3137" name="Text Box 19"/>
          <p:cNvSpPr txBox="1">
            <a:spLocks noChangeArrowheads="1"/>
          </p:cNvSpPr>
          <p:nvPr/>
        </p:nvSpPr>
        <p:spPr bwMode="auto">
          <a:xfrm>
            <a:off x="8027885" y="1911896"/>
            <a:ext cx="1114408" cy="261610"/>
          </a:xfrm>
          <a:prstGeom prst="rect">
            <a:avLst/>
          </a:prstGeom>
          <a:noFill/>
          <a:ln>
            <a:noFill/>
          </a:ln>
          <a:extLst/>
        </p:spPr>
        <p:txBody>
          <a:bodyPr wrap="none">
            <a:spAutoFit/>
          </a:bodyP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eaLnBrk="1" hangingPunct="1">
              <a:defRPr/>
            </a:pPr>
            <a:r>
              <a:rPr lang="en-US" altLang="ko-KR" sz="1100" b="1" u="sng" dirty="0">
                <a:solidFill>
                  <a:srgbClr val="000000"/>
                </a:solidFill>
                <a:latin typeface="Arial Narrow" panose="020B0606020202030204" pitchFamily="34" charset="0"/>
                <a:ea typeface="돋움" pitchFamily="50" charset="-127"/>
                <a:cs typeface="Arial" pitchFamily="34" charset="0"/>
              </a:rPr>
              <a:t>Mass Production</a:t>
            </a:r>
          </a:p>
        </p:txBody>
      </p:sp>
      <p:sp>
        <p:nvSpPr>
          <p:cNvPr id="92" name="TextBox 91"/>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 Steps </a:t>
            </a:r>
            <a:r>
              <a:rPr lang="en-US" altLang="en-US" sz="1600" b="1" dirty="0">
                <a:latin typeface="Arial Narrow" panose="020B0606020202030204" pitchFamily="34" charset="0"/>
              </a:rPr>
              <a:t>in each product development stage</a:t>
            </a:r>
            <a:endParaRPr lang="en-US" sz="1600" b="1" dirty="0">
              <a:latin typeface="Arial Narrow" panose="020B0606020202030204" pitchFamily="34" charset="0"/>
            </a:endParaRPr>
          </a:p>
        </p:txBody>
      </p:sp>
      <p:sp>
        <p:nvSpPr>
          <p:cNvPr id="94" name="Text Box 19"/>
          <p:cNvSpPr txBox="1">
            <a:spLocks noChangeArrowheads="1"/>
          </p:cNvSpPr>
          <p:nvPr/>
        </p:nvSpPr>
        <p:spPr bwMode="auto">
          <a:xfrm>
            <a:off x="4247352" y="1911896"/>
            <a:ext cx="1922321" cy="261610"/>
          </a:xfrm>
          <a:prstGeom prst="rect">
            <a:avLst/>
          </a:prstGeom>
          <a:noFill/>
          <a:ln>
            <a:noFill/>
          </a:ln>
          <a:extLst/>
        </p:spPr>
        <p:txBody>
          <a:bodyPr wrap="none">
            <a:spAutoFit/>
          </a:bodyP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eaLnBrk="1" hangingPunct="1">
              <a:defRPr/>
            </a:pPr>
            <a:r>
              <a:rPr lang="en-US" altLang="ko-KR" sz="1100" b="1" u="sng" dirty="0">
                <a:solidFill>
                  <a:srgbClr val="000000"/>
                </a:solidFill>
                <a:latin typeface="Arial Narrow" panose="020B0606020202030204" pitchFamily="34" charset="0"/>
                <a:ea typeface="돋움" pitchFamily="50" charset="-127"/>
                <a:cs typeface="Arial" pitchFamily="34" charset="0"/>
              </a:rPr>
              <a:t>Product and Process Validation</a:t>
            </a:r>
          </a:p>
        </p:txBody>
      </p:sp>
      <p:sp>
        <p:nvSpPr>
          <p:cNvPr id="95" name="Text Box 8"/>
          <p:cNvSpPr txBox="1">
            <a:spLocks noChangeArrowheads="1"/>
          </p:cNvSpPr>
          <p:nvPr/>
        </p:nvSpPr>
        <p:spPr bwMode="auto">
          <a:xfrm>
            <a:off x="5338248" y="2117693"/>
            <a:ext cx="218253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Font typeface="+mj-lt"/>
              <a:buAutoNum type="arabicPeriod" startAt="6"/>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SW Tools management process each project (</a:t>
            </a:r>
            <a:r>
              <a:rPr lang="en-US" sz="1000" dirty="0">
                <a:latin typeface="Arial Narrow" panose="020B0606020202030204" pitchFamily="34" charset="0"/>
                <a:hlinkClick r:id="rId3"/>
              </a:rPr>
              <a:t>[VSCSGU-4493] No.5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Font typeface="+mj-lt"/>
              <a:buAutoNum type="arabicPeriod" startAt="6"/>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Security Tools Management category risk assessment report (</a:t>
            </a:r>
            <a:r>
              <a:rPr lang="en-US" sz="1000" dirty="0">
                <a:latin typeface="Arial Narrow" panose="020B0606020202030204" pitchFamily="34" charset="0"/>
                <a:hlinkClick r:id="rId4"/>
              </a:rPr>
              <a:t>[VSCSGU-4494] No.6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Font typeface="+mj-lt"/>
              <a:buAutoNum type="arabicPeriod" startAt="6"/>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Manage cybersecurity competency tracking</a:t>
            </a:r>
          </a:p>
          <a:p>
            <a:pPr marL="91440" indent="-137160">
              <a:buFont typeface="+mj-lt"/>
              <a:buAutoNum type="arabicPeriod" startAt="6"/>
            </a:pPr>
            <a:r>
              <a:rPr lang="en-US" altLang="ko-KR" sz="1000" b="1" dirty="0">
                <a:latin typeface="Arial Narrow" panose="020B0606020202030204" pitchFamily="34" charset="0"/>
                <a:ea typeface="Dotum" panose="020B0600000101010101" pitchFamily="34" charset="-127"/>
                <a:cs typeface="Arial" panose="020B0604020202020204" pitchFamily="34" charset="0"/>
              </a:rPr>
              <a:t>Risk assessment of management processes (key management, transfer EDI, rework, … processes)</a:t>
            </a:r>
          </a:p>
          <a:p>
            <a:r>
              <a:rPr lang="en-US" sz="1000" dirty="0">
                <a:latin typeface="Arial Narrow" panose="020B0606020202030204" pitchFamily="34" charset="0"/>
                <a:hlinkClick r:id="rId5"/>
              </a:rPr>
              <a:t>[VSCSGU-4495] No.7 Process &amp; Checklist - NEXT JIRA</a:t>
            </a:r>
            <a:endParaRPr lang="en-US" altLang="ko-KR" sz="1000" b="1" dirty="0">
              <a:latin typeface="Arial Narrow" panose="020B0606020202030204" pitchFamily="34" charset="0"/>
              <a:ea typeface="Dotum" panose="020B0600000101010101" pitchFamily="34" charset="-127"/>
              <a:cs typeface="Arial" panose="020B0604020202020204" pitchFamily="34" charset="0"/>
            </a:endParaRPr>
          </a:p>
        </p:txBody>
      </p:sp>
      <p:sp>
        <p:nvSpPr>
          <p:cNvPr id="96" name="Text Box 8"/>
          <p:cNvSpPr txBox="1">
            <a:spLocks noChangeArrowheads="1"/>
          </p:cNvSpPr>
          <p:nvPr/>
        </p:nvSpPr>
        <p:spPr bwMode="auto">
          <a:xfrm>
            <a:off x="3112753" y="2112333"/>
            <a:ext cx="221825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Font typeface="+mj-lt"/>
              <a:buAutoNum type="arabicPeriod" startAt="3"/>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Feasibility checking report of cybersecurity requirements. (</a:t>
            </a:r>
            <a:r>
              <a:rPr lang="en-US" sz="1000" dirty="0">
                <a:latin typeface="Arial Narrow" panose="020B0606020202030204" pitchFamily="34" charset="0"/>
                <a:hlinkClick r:id="rId6"/>
              </a:rPr>
              <a:t>[VSCSGU-4489] No.1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Font typeface="+mj-lt"/>
              <a:buAutoNum type="arabicPeriod" startAt="3"/>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Applicability assessment report (</a:t>
            </a:r>
            <a:r>
              <a:rPr lang="en-US" sz="1000" dirty="0">
                <a:latin typeface="Arial Narrow" panose="020B0606020202030204" pitchFamily="34" charset="0"/>
                <a:hlinkClick r:id="rId7"/>
              </a:rPr>
              <a:t>[VSCSGU-4491] No.3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Font typeface="+mj-lt"/>
              <a:buAutoNum type="arabicPeriod" startAt="3"/>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Archive assessment and inspection results (</a:t>
            </a:r>
            <a:r>
              <a:rPr lang="en-US" sz="1000" dirty="0">
                <a:latin typeface="Arial Narrow" panose="020B0606020202030204" pitchFamily="34" charset="0"/>
                <a:hlinkClick r:id="rId8"/>
              </a:rPr>
              <a:t>[VSCSGU-4492] No.4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p:txBody>
      </p:sp>
      <p:sp>
        <p:nvSpPr>
          <p:cNvPr id="82" name="Text Box 8"/>
          <p:cNvSpPr txBox="1">
            <a:spLocks noChangeArrowheads="1"/>
          </p:cNvSpPr>
          <p:nvPr/>
        </p:nvSpPr>
        <p:spPr bwMode="auto">
          <a:xfrm>
            <a:off x="7524961" y="2112333"/>
            <a:ext cx="2294529" cy="22467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Font typeface="+mj-lt"/>
              <a:buAutoNum type="arabicPeriod" startAt="10"/>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Perform vulnerability monitoring and respond incident response activity (</a:t>
            </a:r>
            <a:r>
              <a:rPr lang="en-US" sz="1000" dirty="0">
                <a:latin typeface="Arial Narrow" panose="020B0606020202030204" pitchFamily="34" charset="0"/>
                <a:hlinkClick r:id="rId9"/>
              </a:rPr>
              <a:t>[VSCSGU-4500] No.12 Process &amp; Checklist - NEXT JIRA</a:t>
            </a:r>
            <a:r>
              <a:rPr lang="en-US" sz="1000" dirty="0">
                <a:latin typeface="Arial Narrow" panose="020B0606020202030204" pitchFamily="34" charset="0"/>
              </a:rPr>
              <a:t>)</a:t>
            </a:r>
          </a:p>
          <a:p>
            <a:pPr marL="91440" indent="-137160">
              <a:buFont typeface="+mj-lt"/>
              <a:buAutoNum type="arabicPeriod" startAt="10"/>
            </a:pPr>
            <a:r>
              <a:rPr lang="en-US" sz="1000" b="1" dirty="0">
                <a:latin typeface="Arial Narrow" panose="020B0606020202030204" pitchFamily="34" charset="0"/>
              </a:rPr>
              <a:t> Continue to collect assessment and inspection results</a:t>
            </a:r>
          </a:p>
          <a:p>
            <a:pPr marL="91440" indent="-137160">
              <a:buFont typeface="+mj-lt"/>
              <a:buAutoNum type="arabicPeriod" startAt="10"/>
            </a:pPr>
            <a:r>
              <a:rPr lang="en-US" sz="1000" b="1" dirty="0">
                <a:latin typeface="Arial Narrow" panose="020B0606020202030204" pitchFamily="34" charset="0"/>
              </a:rPr>
              <a:t> Follow buyer audit and prepare documents.</a:t>
            </a:r>
          </a:p>
          <a:p>
            <a:pPr marL="91440" indent="-137160">
              <a:buFont typeface="+mj-lt"/>
              <a:buAutoNum type="arabicPeriod" startAt="10"/>
            </a:pPr>
            <a:r>
              <a:rPr lang="en-US" sz="1000" b="1" dirty="0">
                <a:latin typeface="Arial Narrow" panose="020B0606020202030204" pitchFamily="34" charset="0"/>
              </a:rPr>
              <a:t>Conduct internal audit of each project</a:t>
            </a:r>
          </a:p>
          <a:p>
            <a:pPr marL="91440" indent="-137160">
              <a:buFont typeface="+mj-lt"/>
              <a:buAutoNum type="arabicPeriod" startAt="10"/>
            </a:pPr>
            <a:r>
              <a:rPr lang="en-US" sz="1000" b="1" dirty="0">
                <a:latin typeface="Arial Narrow" panose="020B0606020202030204" pitchFamily="34" charset="0"/>
              </a:rPr>
              <a:t> Monitor improvement and vulnerability remediation activities</a:t>
            </a:r>
            <a:endParaRPr lang="en-US"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Font typeface="+mj-lt"/>
              <a:buAutoNum type="arabicPeriod" startAt="10"/>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Perform assessment on Tier-2 (</a:t>
            </a:r>
            <a:r>
              <a:rPr lang="en-US" sz="1000" dirty="0">
                <a:latin typeface="Arial Narrow" panose="020B0606020202030204" pitchFamily="34" charset="0"/>
                <a:hlinkClick r:id="rId10"/>
              </a:rPr>
              <a:t>[VSCSGU-4501] No.13 Process &amp; Checklist - NEXT JIRA</a:t>
            </a:r>
            <a:r>
              <a:rPr lang="en-US" sz="1000" dirty="0">
                <a:latin typeface="Arial Narrow" panose="020B0606020202030204" pitchFamily="34" charset="0"/>
              </a:rPr>
              <a:t>)</a:t>
            </a:r>
          </a:p>
        </p:txBody>
      </p:sp>
      <p:sp>
        <p:nvSpPr>
          <p:cNvPr id="15" name="Trapezoid 14"/>
          <p:cNvSpPr/>
          <p:nvPr/>
        </p:nvSpPr>
        <p:spPr>
          <a:xfrm flipV="1">
            <a:off x="873609" y="4643606"/>
            <a:ext cx="8894268" cy="1812163"/>
          </a:xfrm>
          <a:prstGeom prst="trapezoid">
            <a:avLst>
              <a:gd name="adj" fmla="val 84627"/>
            </a:avLst>
          </a:prstGeom>
          <a:solidFill>
            <a:srgbClr val="8CCF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atin typeface="Arial Narrow" panose="020B0606020202030204" pitchFamily="34" charset="0"/>
            </a:endParaRPr>
          </a:p>
        </p:txBody>
      </p:sp>
      <p:sp>
        <p:nvSpPr>
          <p:cNvPr id="13382" name="TextBox 31"/>
          <p:cNvSpPr txBox="1">
            <a:spLocks noChangeArrowheads="1"/>
          </p:cNvSpPr>
          <p:nvPr/>
        </p:nvSpPr>
        <p:spPr bwMode="auto">
          <a:xfrm>
            <a:off x="2340639" y="4657135"/>
            <a:ext cx="304451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AutoNum type="arabicPeriod"/>
            </a:pPr>
            <a:r>
              <a:rPr lang="en-US" sz="1000" b="1" dirty="0">
                <a:latin typeface="Arial Narrow" panose="020B0606020202030204" pitchFamily="34" charset="0"/>
              </a:rPr>
              <a:t>Provide regular training session (</a:t>
            </a:r>
            <a:r>
              <a:rPr lang="en-US" sz="1000" dirty="0">
                <a:latin typeface="Arial Narrow" panose="020B0606020202030204" pitchFamily="34" charset="0"/>
                <a:hlinkClick r:id="rId11"/>
              </a:rPr>
              <a:t>[VSCSGU-4498] No.10 Process &amp; Checklist - NEXT JIRA</a:t>
            </a:r>
            <a:r>
              <a:rPr lang="en-US" sz="1000" dirty="0">
                <a:latin typeface="Arial Narrow" panose="020B0606020202030204" pitchFamily="34" charset="0"/>
              </a:rPr>
              <a:t>)</a:t>
            </a:r>
          </a:p>
          <a:p>
            <a:pPr marL="91440" indent="-137160">
              <a:buFontTx/>
              <a:buAutoNum type="arabicPeriod"/>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Provide process training session (</a:t>
            </a:r>
            <a:r>
              <a:rPr lang="en-US" sz="1000" dirty="0">
                <a:latin typeface="Arial Narrow" panose="020B0606020202030204" pitchFamily="34" charset="0"/>
                <a:hlinkClick r:id="rId12"/>
              </a:rPr>
              <a:t>[VSCSGU-4495] No.7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AutoNum type="arabicPeriod"/>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Manage and archive education completion status &amp; cybersecurity capability status of employees.(</a:t>
            </a:r>
            <a:r>
              <a:rPr lang="en-US" sz="1000" dirty="0">
                <a:latin typeface="Arial Narrow" panose="020B0606020202030204" pitchFamily="34" charset="0"/>
                <a:hlinkClick r:id="rId13"/>
              </a:rPr>
              <a:t>[VSCSGU-4499] No.11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AutoNum type="arabicPeriod"/>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Establish and maintain processes including TARA, vulnerability management, incident response, vendor management for all projects</a:t>
            </a:r>
            <a:endParaRPr lang="en-US" sz="1000" dirty="0">
              <a:latin typeface="Arial Narrow" panose="020B0606020202030204" pitchFamily="34" charset="0"/>
            </a:endParaRPr>
          </a:p>
        </p:txBody>
      </p:sp>
      <p:sp>
        <p:nvSpPr>
          <p:cNvPr id="97" name="AutoShape 12"/>
          <p:cNvSpPr>
            <a:spLocks noChangeArrowheads="1"/>
          </p:cNvSpPr>
          <p:nvPr/>
        </p:nvSpPr>
        <p:spPr bwMode="auto">
          <a:xfrm>
            <a:off x="52049" y="1206913"/>
            <a:ext cx="719138" cy="360363"/>
          </a:xfrm>
          <a:prstGeom prst="roundRect">
            <a:avLst>
              <a:gd name="adj" fmla="val 8097"/>
            </a:avLst>
          </a:prstGeom>
          <a:noFill/>
          <a:ln w="3175">
            <a:solidFill>
              <a:srgbClr val="808080"/>
            </a:solidFill>
            <a:round/>
            <a:headEnd/>
            <a:tailEnd/>
          </a:ln>
          <a:extLst/>
        </p:spPr>
        <p:txBody>
          <a:bodyPr wrap="none" anchor="ct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algn="ctr" eaLnBrk="1" latinLnBrk="1" hangingPunct="1">
              <a:defRPr/>
            </a:pPr>
            <a:r>
              <a:rPr lang="en-US" altLang="ko-KR" sz="1200" b="1">
                <a:solidFill>
                  <a:srgbClr val="000000"/>
                </a:solidFill>
                <a:latin typeface="Arial Narrow" panose="020B0606020202030204" pitchFamily="34" charset="0"/>
                <a:ea typeface="돋움" pitchFamily="50" charset="-127"/>
                <a:cs typeface="Arial" panose="020B0604020202020204" pitchFamily="34" charset="0"/>
              </a:rPr>
              <a:t>Objectives</a:t>
            </a:r>
          </a:p>
        </p:txBody>
      </p:sp>
      <p:sp>
        <p:nvSpPr>
          <p:cNvPr id="98" name="AutoShape 12"/>
          <p:cNvSpPr>
            <a:spLocks noChangeArrowheads="1"/>
          </p:cNvSpPr>
          <p:nvPr/>
        </p:nvSpPr>
        <p:spPr bwMode="auto">
          <a:xfrm>
            <a:off x="52049" y="2773057"/>
            <a:ext cx="719138" cy="360363"/>
          </a:xfrm>
          <a:prstGeom prst="roundRect">
            <a:avLst>
              <a:gd name="adj" fmla="val 8097"/>
            </a:avLst>
          </a:prstGeom>
          <a:noFill/>
          <a:ln w="3175">
            <a:solidFill>
              <a:srgbClr val="808080"/>
            </a:solidFill>
            <a:round/>
            <a:headEnd/>
            <a:tailEnd/>
          </a:ln>
          <a:extLst/>
        </p:spPr>
        <p:txBody>
          <a:bodyPr wrap="none" anchor="ct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algn="ctr" eaLnBrk="1" latinLnBrk="1" hangingPunct="1">
              <a:defRPr/>
            </a:pPr>
            <a:r>
              <a:rPr lang="en-US" altLang="ko-KR" sz="1200" b="1" dirty="0">
                <a:solidFill>
                  <a:srgbClr val="000000"/>
                </a:solidFill>
                <a:latin typeface="Arial Narrow" panose="020B0606020202030204" pitchFamily="34" charset="0"/>
                <a:ea typeface="돋움" pitchFamily="50" charset="-127"/>
                <a:cs typeface="Arial" panose="020B0604020202020204" pitchFamily="34" charset="0"/>
              </a:rPr>
              <a:t>CSM</a:t>
            </a:r>
          </a:p>
        </p:txBody>
      </p:sp>
      <p:sp>
        <p:nvSpPr>
          <p:cNvPr id="100" name="AutoShape 12"/>
          <p:cNvSpPr>
            <a:spLocks noChangeArrowheads="1"/>
          </p:cNvSpPr>
          <p:nvPr/>
        </p:nvSpPr>
        <p:spPr bwMode="auto">
          <a:xfrm>
            <a:off x="52049" y="5408856"/>
            <a:ext cx="719138" cy="360363"/>
          </a:xfrm>
          <a:prstGeom prst="roundRect">
            <a:avLst>
              <a:gd name="adj" fmla="val 8097"/>
            </a:avLst>
          </a:prstGeom>
          <a:noFill/>
          <a:ln w="3175">
            <a:solidFill>
              <a:srgbClr val="808080"/>
            </a:solidFill>
            <a:round/>
            <a:headEnd/>
            <a:tailEnd/>
          </a:ln>
          <a:extLst/>
        </p:spPr>
        <p:txBody>
          <a:bodyPr wrap="none" anchor="ctr"/>
          <a:lstStyle>
            <a:lvl1pPr eaLnBrk="0" hangingPunct="0">
              <a:defRPr kumimoji="1" sz="1700">
                <a:solidFill>
                  <a:schemeClr val="tx1"/>
                </a:solidFill>
                <a:latin typeface="Arial" pitchFamily="34" charset="0"/>
                <a:ea typeface="굴림" pitchFamily="50" charset="-127"/>
              </a:defRPr>
            </a:lvl1pPr>
            <a:lvl2pPr marL="742950" indent="-285750" eaLnBrk="0" hangingPunct="0">
              <a:defRPr kumimoji="1" sz="1700">
                <a:solidFill>
                  <a:schemeClr val="tx1"/>
                </a:solidFill>
                <a:latin typeface="Arial" pitchFamily="34" charset="0"/>
                <a:ea typeface="굴림" pitchFamily="50" charset="-127"/>
              </a:defRPr>
            </a:lvl2pPr>
            <a:lvl3pPr marL="1143000" indent="-228600" eaLnBrk="0" hangingPunct="0">
              <a:defRPr kumimoji="1" sz="1700">
                <a:solidFill>
                  <a:schemeClr val="tx1"/>
                </a:solidFill>
                <a:latin typeface="Arial" pitchFamily="34" charset="0"/>
                <a:ea typeface="굴림" pitchFamily="50" charset="-127"/>
              </a:defRPr>
            </a:lvl3pPr>
            <a:lvl4pPr marL="1600200" indent="-228600" eaLnBrk="0" hangingPunct="0">
              <a:defRPr kumimoji="1" sz="1700">
                <a:solidFill>
                  <a:schemeClr val="tx1"/>
                </a:solidFill>
                <a:latin typeface="Arial" pitchFamily="34" charset="0"/>
                <a:ea typeface="굴림" pitchFamily="50" charset="-127"/>
              </a:defRPr>
            </a:lvl4pPr>
            <a:lvl5pPr marL="2057400" indent="-228600" eaLnBrk="0" hangingPunct="0">
              <a:defRPr kumimoji="1" sz="1700">
                <a:solidFill>
                  <a:schemeClr val="tx1"/>
                </a:solidFill>
                <a:latin typeface="Arial" pitchFamily="34" charset="0"/>
                <a:ea typeface="굴림" pitchFamily="50" charset="-127"/>
              </a:defRPr>
            </a:lvl5pPr>
            <a:lvl6pPr marL="2514600" indent="-228600" eaLnBrk="0" fontAlgn="base" hangingPunct="0">
              <a:spcBef>
                <a:spcPct val="0"/>
              </a:spcBef>
              <a:spcAft>
                <a:spcPct val="0"/>
              </a:spcAft>
              <a:defRPr kumimoji="1" sz="1700">
                <a:solidFill>
                  <a:schemeClr val="tx1"/>
                </a:solidFill>
                <a:latin typeface="Arial" pitchFamily="34" charset="0"/>
                <a:ea typeface="굴림" pitchFamily="50" charset="-127"/>
              </a:defRPr>
            </a:lvl6pPr>
            <a:lvl7pPr marL="2971800" indent="-228600" eaLnBrk="0" fontAlgn="base" hangingPunct="0">
              <a:spcBef>
                <a:spcPct val="0"/>
              </a:spcBef>
              <a:spcAft>
                <a:spcPct val="0"/>
              </a:spcAft>
              <a:defRPr kumimoji="1" sz="1700">
                <a:solidFill>
                  <a:schemeClr val="tx1"/>
                </a:solidFill>
                <a:latin typeface="Arial" pitchFamily="34" charset="0"/>
                <a:ea typeface="굴림" pitchFamily="50" charset="-127"/>
              </a:defRPr>
            </a:lvl7pPr>
            <a:lvl8pPr marL="3429000" indent="-228600" eaLnBrk="0" fontAlgn="base" hangingPunct="0">
              <a:spcBef>
                <a:spcPct val="0"/>
              </a:spcBef>
              <a:spcAft>
                <a:spcPct val="0"/>
              </a:spcAft>
              <a:defRPr kumimoji="1" sz="1700">
                <a:solidFill>
                  <a:schemeClr val="tx1"/>
                </a:solidFill>
                <a:latin typeface="Arial" pitchFamily="34" charset="0"/>
                <a:ea typeface="굴림" pitchFamily="50" charset="-127"/>
              </a:defRPr>
            </a:lvl8pPr>
            <a:lvl9pPr marL="3886200" indent="-228600" eaLnBrk="0" fontAlgn="base" hangingPunct="0">
              <a:spcBef>
                <a:spcPct val="0"/>
              </a:spcBef>
              <a:spcAft>
                <a:spcPct val="0"/>
              </a:spcAft>
              <a:defRPr kumimoji="1" sz="1700">
                <a:solidFill>
                  <a:schemeClr val="tx1"/>
                </a:solidFill>
                <a:latin typeface="Arial" pitchFamily="34" charset="0"/>
                <a:ea typeface="굴림" pitchFamily="50" charset="-127"/>
              </a:defRPr>
            </a:lvl9pPr>
          </a:lstStyle>
          <a:p>
            <a:pPr algn="ctr" eaLnBrk="1" latinLnBrk="1" hangingPunct="1">
              <a:defRPr/>
            </a:pPr>
            <a:r>
              <a:rPr lang="en-US" altLang="ko-KR" sz="1200" b="1">
                <a:solidFill>
                  <a:srgbClr val="000000"/>
                </a:solidFill>
                <a:latin typeface="Arial Narrow" panose="020B0606020202030204" pitchFamily="34" charset="0"/>
                <a:ea typeface="돋움" pitchFamily="50" charset="-127"/>
                <a:cs typeface="Arial" panose="020B0604020202020204" pitchFamily="34" charset="0"/>
              </a:rPr>
              <a:t>CSG</a:t>
            </a:r>
          </a:p>
        </p:txBody>
      </p:sp>
      <p:sp>
        <p:nvSpPr>
          <p:cNvPr id="33" name="TextBox 31"/>
          <p:cNvSpPr txBox="1">
            <a:spLocks noChangeArrowheads="1"/>
          </p:cNvSpPr>
          <p:nvPr/>
        </p:nvSpPr>
        <p:spPr bwMode="auto">
          <a:xfrm>
            <a:off x="5378228" y="4657135"/>
            <a:ext cx="298437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700">
                <a:solidFill>
                  <a:schemeClr val="tx1"/>
                </a:solidFill>
                <a:latin typeface="Arial" panose="020B0604020202020204" pitchFamily="34" charset="0"/>
                <a:ea typeface="Gulim" panose="020B0600000101010101" pitchFamily="34" charset="-127"/>
              </a:defRPr>
            </a:lvl1pPr>
            <a:lvl2pPr marL="742950" indent="-285750">
              <a:defRPr kumimoji="1" sz="1700">
                <a:solidFill>
                  <a:schemeClr val="tx1"/>
                </a:solidFill>
                <a:latin typeface="Arial" panose="020B0604020202020204" pitchFamily="34" charset="0"/>
                <a:ea typeface="Gulim" panose="020B0600000101010101" pitchFamily="34" charset="-127"/>
              </a:defRPr>
            </a:lvl2pPr>
            <a:lvl3pPr marL="1143000" indent="-228600">
              <a:defRPr kumimoji="1" sz="1700">
                <a:solidFill>
                  <a:schemeClr val="tx1"/>
                </a:solidFill>
                <a:latin typeface="Arial" panose="020B0604020202020204" pitchFamily="34" charset="0"/>
                <a:ea typeface="Gulim" panose="020B0600000101010101" pitchFamily="34" charset="-127"/>
              </a:defRPr>
            </a:lvl3pPr>
            <a:lvl4pPr marL="1600200" indent="-228600">
              <a:defRPr kumimoji="1" sz="1700">
                <a:solidFill>
                  <a:schemeClr val="tx1"/>
                </a:solidFill>
                <a:latin typeface="Arial" panose="020B0604020202020204" pitchFamily="34" charset="0"/>
                <a:ea typeface="Gulim" panose="020B0600000101010101" pitchFamily="34" charset="-127"/>
              </a:defRPr>
            </a:lvl4pPr>
            <a:lvl5pPr marL="2057400" indent="-228600">
              <a:defRPr kumimoji="1" sz="1700">
                <a:solidFill>
                  <a:schemeClr val="tx1"/>
                </a:solidFill>
                <a:latin typeface="Arial" panose="020B0604020202020204" pitchFamily="34" charset="0"/>
                <a:ea typeface="Gulim" panose="020B0600000101010101" pitchFamily="34" charset="-127"/>
              </a:defRPr>
            </a:lvl5pPr>
            <a:lvl6pPr marL="25146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6pPr>
            <a:lvl7pPr marL="29718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7pPr>
            <a:lvl8pPr marL="34290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8pPr>
            <a:lvl9pPr marL="3886200" indent="-228600" eaLnBrk="0" fontAlgn="base" hangingPunct="0">
              <a:spcBef>
                <a:spcPct val="0"/>
              </a:spcBef>
              <a:spcAft>
                <a:spcPct val="0"/>
              </a:spcAft>
              <a:defRPr kumimoji="1" sz="1700">
                <a:solidFill>
                  <a:schemeClr val="tx1"/>
                </a:solidFill>
                <a:latin typeface="Arial" panose="020B0604020202020204" pitchFamily="34" charset="0"/>
                <a:ea typeface="Gulim" panose="020B0600000101010101" pitchFamily="34" charset="-127"/>
              </a:defRPr>
            </a:lvl9pPr>
          </a:lstStyle>
          <a:p>
            <a:pPr marL="91440" indent="-137160">
              <a:buFont typeface="+mj-lt"/>
              <a:buAutoNum type="arabicPeriod" startAt="5"/>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Collaborate with IT/security team to verify physical access security, information security and facility security (</a:t>
            </a:r>
            <a:r>
              <a:rPr lang="en-US" sz="1000" dirty="0">
                <a:latin typeface="Arial Narrow" panose="020B0606020202030204" pitchFamily="34" charset="0"/>
                <a:hlinkClick r:id="rId14"/>
              </a:rPr>
              <a:t>[VSCSGU-4496] No.8 Process &amp; Checklist - NEXT JIRA</a:t>
            </a:r>
            <a:r>
              <a:rPr lang="en-US" sz="1000" dirty="0">
                <a:latin typeface="Arial Narrow" panose="020B0606020202030204" pitchFamily="34" charset="0"/>
              </a:rPr>
              <a:t>)</a:t>
            </a:r>
            <a:endPar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endParaRPr>
          </a:p>
          <a:p>
            <a:pPr marL="91440" indent="-137160">
              <a:buAutoNum type="arabicPeriod" startAt="5"/>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Monitor IT information security certificates (</a:t>
            </a:r>
            <a:r>
              <a:rPr lang="en-US" sz="1000" dirty="0">
                <a:latin typeface="Arial Narrow" panose="020B0606020202030204" pitchFamily="34" charset="0"/>
                <a:hlinkClick r:id="rId15"/>
              </a:rPr>
              <a:t>[VSCSGU-4497] No.9 Process &amp; Checklist - NEXT JIRA</a:t>
            </a:r>
            <a:r>
              <a:rPr lang="en-US" sz="1000" dirty="0">
                <a:latin typeface="Arial Narrow" panose="020B0606020202030204" pitchFamily="34" charset="0"/>
              </a:rPr>
              <a:t>)</a:t>
            </a:r>
          </a:p>
          <a:p>
            <a:pPr marL="91440" indent="-137160">
              <a:buFontTx/>
              <a:buAutoNum type="arabicPeriod" startAt="5"/>
            </a:pPr>
            <a:r>
              <a:rPr lang="en-US" altLang="ko-KR" sz="1000" b="1" dirty="0">
                <a:solidFill>
                  <a:srgbClr val="000000"/>
                </a:solidFill>
                <a:latin typeface="Arial Narrow" panose="020B0606020202030204" pitchFamily="34" charset="0"/>
                <a:ea typeface="Dotum" panose="020B0600000101010101" pitchFamily="34" charset="-127"/>
                <a:cs typeface="Arial" panose="020B0604020202020204" pitchFamily="34" charset="0"/>
              </a:rPr>
              <a:t>Archives assessment result and inspection results as evidence for VTA (</a:t>
            </a:r>
            <a:r>
              <a:rPr lang="en-US" sz="1000" dirty="0">
                <a:latin typeface="Arial Narrow" panose="020B0606020202030204" pitchFamily="34" charset="0"/>
                <a:hlinkClick r:id="rId8"/>
              </a:rPr>
              <a:t>[VSCSGU-4492] No.4 Process &amp; Checklist - NEXT JIRA</a:t>
            </a:r>
            <a:r>
              <a:rPr lang="en-US" sz="1000" dirty="0">
                <a:latin typeface="Arial Narrow" panose="020B0606020202030204" pitchFamily="34" charset="0"/>
              </a:rPr>
              <a:t>)</a:t>
            </a:r>
          </a:p>
          <a:p>
            <a:pPr marL="91440" indent="-137160">
              <a:buFontTx/>
              <a:buAutoNum type="arabicPeriod" startAt="5"/>
            </a:pPr>
            <a:r>
              <a:rPr lang="en-US" sz="1000" b="1" dirty="0">
                <a:latin typeface="Arial Narrow" panose="020B0606020202030204" pitchFamily="34" charset="0"/>
              </a:rPr>
              <a:t>Audit preparation and reporting</a:t>
            </a:r>
          </a:p>
        </p:txBody>
      </p:sp>
    </p:spTree>
    <p:extLst>
      <p:ext uri="{BB962C8B-B14F-4D97-AF65-F5344CB8AC3E}">
        <p14:creationId xmlns:p14="http://schemas.microsoft.com/office/powerpoint/2010/main" val="323011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2B3641-4B55-454C-BDCE-64AB7E15E307}"/>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graphicFrame>
        <p:nvGraphicFramePr>
          <p:cNvPr id="4" name="Table 3">
            <a:extLst>
              <a:ext uri="{FF2B5EF4-FFF2-40B4-BE49-F238E27FC236}">
                <a16:creationId xmlns:a16="http://schemas.microsoft.com/office/drawing/2014/main" id="{95F8C8DE-36FA-45B6-A3D6-8C30CCBE7E05}"/>
              </a:ext>
            </a:extLst>
          </p:cNvPr>
          <p:cNvGraphicFramePr>
            <a:graphicFrameLocks noGrp="1"/>
          </p:cNvGraphicFramePr>
          <p:nvPr>
            <p:extLst>
              <p:ext uri="{D42A27DB-BD31-4B8C-83A1-F6EECF244321}">
                <p14:modId xmlns:p14="http://schemas.microsoft.com/office/powerpoint/2010/main" val="2403960014"/>
              </p:ext>
            </p:extLst>
          </p:nvPr>
        </p:nvGraphicFramePr>
        <p:xfrm>
          <a:off x="132816" y="428857"/>
          <a:ext cx="9652535" cy="6326500"/>
        </p:xfrm>
        <a:graphic>
          <a:graphicData uri="http://schemas.openxmlformats.org/drawingml/2006/table">
            <a:tbl>
              <a:tblPr>
                <a:tableStyleId>{5940675A-B579-460E-94D1-54222C63F5DA}</a:tableStyleId>
              </a:tblPr>
              <a:tblGrid>
                <a:gridCol w="305215">
                  <a:extLst>
                    <a:ext uri="{9D8B030D-6E8A-4147-A177-3AD203B41FA5}">
                      <a16:colId xmlns:a16="http://schemas.microsoft.com/office/drawing/2014/main" val="3921901568"/>
                    </a:ext>
                  </a:extLst>
                </a:gridCol>
                <a:gridCol w="7766169">
                  <a:extLst>
                    <a:ext uri="{9D8B030D-6E8A-4147-A177-3AD203B41FA5}">
                      <a16:colId xmlns:a16="http://schemas.microsoft.com/office/drawing/2014/main" val="3508655195"/>
                    </a:ext>
                  </a:extLst>
                </a:gridCol>
                <a:gridCol w="533400">
                  <a:extLst>
                    <a:ext uri="{9D8B030D-6E8A-4147-A177-3AD203B41FA5}">
                      <a16:colId xmlns:a16="http://schemas.microsoft.com/office/drawing/2014/main" val="1345158426"/>
                    </a:ext>
                  </a:extLst>
                </a:gridCol>
                <a:gridCol w="1047751">
                  <a:extLst>
                    <a:ext uri="{9D8B030D-6E8A-4147-A177-3AD203B41FA5}">
                      <a16:colId xmlns:a16="http://schemas.microsoft.com/office/drawing/2014/main" val="2626009205"/>
                    </a:ext>
                  </a:extLst>
                </a:gridCol>
              </a:tblGrid>
              <a:tr h="173952">
                <a:tc>
                  <a:txBody>
                    <a:bodyPr/>
                    <a:lstStyle/>
                    <a:p>
                      <a:pPr algn="ctr" fontAlgn="ctr"/>
                      <a:r>
                        <a:rPr lang="en-US" sz="1200" b="1" u="none" strike="noStrike" dirty="0">
                          <a:effectLst/>
                          <a:latin typeface="Arial Narrow" panose="020B0606020202030204" pitchFamily="34" charset="0"/>
                        </a:rPr>
                        <a:t>No</a:t>
                      </a:r>
                      <a:endParaRPr lang="en-US" sz="1200" b="1" i="0" u="none" strike="noStrike" dirty="0">
                        <a:solidFill>
                          <a:srgbClr val="000000"/>
                        </a:solidFill>
                        <a:effectLst/>
                        <a:latin typeface="Arial Narrow" panose="020B0606020202030204" pitchFamily="34" charset="0"/>
                      </a:endParaRPr>
                    </a:p>
                  </a:txBody>
                  <a:tcPr marL="3573" marR="3573" marT="3573" marB="0" anchor="ctr">
                    <a:solidFill>
                      <a:schemeClr val="bg1">
                        <a:lumMod val="75000"/>
                      </a:schemeClr>
                    </a:solidFill>
                  </a:tcPr>
                </a:tc>
                <a:tc>
                  <a:txBody>
                    <a:bodyPr/>
                    <a:lstStyle/>
                    <a:p>
                      <a:pPr algn="ctr" fontAlgn="ctr"/>
                      <a:r>
                        <a:rPr lang="en-US" sz="1200" b="1" u="none" strike="noStrike" dirty="0">
                          <a:effectLst/>
                          <a:latin typeface="Arial Narrow" panose="020B0606020202030204" pitchFamily="34" charset="0"/>
                        </a:rPr>
                        <a:t>Role</a:t>
                      </a:r>
                      <a:endParaRPr lang="en-US" sz="1200" b="1" i="0" u="none" strike="noStrike" dirty="0">
                        <a:solidFill>
                          <a:srgbClr val="000000"/>
                        </a:solidFill>
                        <a:effectLst/>
                        <a:latin typeface="Arial Narrow" panose="020B0606020202030204" pitchFamily="34" charset="0"/>
                      </a:endParaRPr>
                    </a:p>
                  </a:txBody>
                  <a:tcPr marL="3573" marR="3573" marT="3573" marB="0" anchor="ctr">
                    <a:solidFill>
                      <a:schemeClr val="bg1">
                        <a:lumMod val="75000"/>
                      </a:schemeClr>
                    </a:solidFill>
                  </a:tcPr>
                </a:tc>
                <a:tc>
                  <a:txBody>
                    <a:bodyPr/>
                    <a:lstStyle/>
                    <a:p>
                      <a:pPr algn="ctr" fontAlgn="ctr"/>
                      <a:r>
                        <a:rPr lang="vi-VN" sz="1200" b="1" i="0" u="none" strike="noStrike" dirty="0">
                          <a:solidFill>
                            <a:srgbClr val="000000"/>
                          </a:solidFill>
                          <a:effectLst/>
                          <a:latin typeface="Arial Narrow" panose="020B0606020202030204" pitchFamily="34" charset="0"/>
                        </a:rPr>
                        <a:t>Phase</a:t>
                      </a:r>
                      <a:endParaRPr lang="en-US" sz="1200" b="1" i="0" u="none" strike="noStrike" dirty="0">
                        <a:solidFill>
                          <a:srgbClr val="000000"/>
                        </a:solidFill>
                        <a:effectLst/>
                        <a:latin typeface="Arial Narrow" panose="020B0606020202030204" pitchFamily="34" charset="0"/>
                      </a:endParaRPr>
                    </a:p>
                  </a:txBody>
                  <a:tcPr marL="3573" marR="3573" marT="3573" marB="0" anchor="ctr">
                    <a:solidFill>
                      <a:schemeClr val="bg1">
                        <a:lumMod val="75000"/>
                      </a:schemeClr>
                    </a:solidFill>
                  </a:tcPr>
                </a:tc>
                <a:tc>
                  <a:txBody>
                    <a:bodyPr/>
                    <a:lstStyle/>
                    <a:p>
                      <a:pPr algn="ctr" fontAlgn="ctr"/>
                      <a:r>
                        <a:rPr lang="vi-VN" sz="1200" b="1" i="0" u="none" strike="noStrike" dirty="0">
                          <a:solidFill>
                            <a:srgbClr val="000000"/>
                          </a:solidFill>
                          <a:effectLst/>
                          <a:latin typeface="Arial Narrow" panose="020B0606020202030204" pitchFamily="34" charset="0"/>
                        </a:rPr>
                        <a:t>Template</a:t>
                      </a:r>
                      <a:endParaRPr lang="en-US" sz="1200" b="1" i="0" u="none" strike="noStrike" dirty="0">
                        <a:solidFill>
                          <a:srgbClr val="000000"/>
                        </a:solidFill>
                        <a:effectLst/>
                        <a:latin typeface="Arial Narrow" panose="020B0606020202030204" pitchFamily="34" charset="0"/>
                      </a:endParaRPr>
                    </a:p>
                  </a:txBody>
                  <a:tcPr marL="3573" marR="3573" marT="3573" marB="0" anchor="ctr">
                    <a:solidFill>
                      <a:schemeClr val="bg1">
                        <a:lumMod val="75000"/>
                      </a:schemeClr>
                    </a:solidFill>
                  </a:tcPr>
                </a:tc>
                <a:extLst>
                  <a:ext uri="{0D108BD9-81ED-4DB2-BD59-A6C34878D82A}">
                    <a16:rowId xmlns:a16="http://schemas.microsoft.com/office/drawing/2014/main" val="1852135892"/>
                  </a:ext>
                </a:extLst>
              </a:tr>
              <a:tr h="398111">
                <a:tc>
                  <a:txBody>
                    <a:bodyPr/>
                    <a:lstStyle/>
                    <a:p>
                      <a:pPr algn="ctr" fontAlgn="ctr"/>
                      <a:r>
                        <a:rPr lang="en-US" sz="1200" u="none" strike="noStrike" dirty="0">
                          <a:effectLst/>
                          <a:latin typeface="Arial Narrow" panose="020B0606020202030204" pitchFamily="34" charset="0"/>
                        </a:rPr>
                        <a:t>1</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reviews production cybersecurity requirements and conduct feasibility checking whether the requirements can be applied and inspected in production line</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7">
                  <a:txBody>
                    <a:bodyPr/>
                    <a:lstStyle/>
                    <a:p>
                      <a:pPr algn="ctr" fontAlgn="ctr"/>
                      <a:r>
                        <a:rPr lang="vi-VN" sz="1100" b="0" i="0" u="none" strike="noStrike" dirty="0">
                          <a:solidFill>
                            <a:srgbClr val="000000"/>
                          </a:solidFill>
                          <a:effectLst/>
                          <a:latin typeface="Arial Narrow" panose="020B0606020202030204" pitchFamily="34" charset="0"/>
                        </a:rPr>
                        <a:t>PV</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2">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4199576487"/>
                  </a:ext>
                </a:extLst>
              </a:tr>
              <a:tr h="241710">
                <a:tc>
                  <a:txBody>
                    <a:bodyPr/>
                    <a:lstStyle/>
                    <a:p>
                      <a:pPr algn="ctr" fontAlgn="ctr"/>
                      <a:r>
                        <a:rPr lang="en-US" sz="1200" u="none" strike="noStrike" dirty="0">
                          <a:effectLst/>
                          <a:latin typeface="Arial Narrow" panose="020B0606020202030204" pitchFamily="34" charset="0"/>
                        </a:rPr>
                        <a:t>2</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applies production cybersecurity requirements into production control plan and maintain the production control plan</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4082176042"/>
                  </a:ext>
                </a:extLst>
              </a:tr>
              <a:tr h="710912">
                <a:tc>
                  <a:txBody>
                    <a:bodyPr/>
                    <a:lstStyle/>
                    <a:p>
                      <a:pPr algn="ctr" fontAlgn="ctr"/>
                      <a:r>
                        <a:rPr lang="en-US" sz="1200" u="none" strike="noStrike" dirty="0">
                          <a:effectLst/>
                          <a:latin typeface="Arial Narrow" panose="020B0606020202030204" pitchFamily="34" charset="0"/>
                        </a:rPr>
                        <a:t>3</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performs assessment on inspection results to verify that the product is manufactured which is complying to production cybersecurity requirements in production control plan.</a:t>
                      </a:r>
                      <a:br>
                        <a:rPr lang="en-US" sz="1100" u="none" strike="noStrike" dirty="0">
                          <a:effectLst/>
                          <a:latin typeface="Arial Narrow" panose="020B0606020202030204" pitchFamily="34" charset="0"/>
                        </a:rPr>
                      </a:br>
                      <a:r>
                        <a:rPr lang="en-US" sz="1100" u="none" strike="noStrike" dirty="0">
                          <a:effectLst/>
                          <a:latin typeface="Arial Narrow" panose="020B0606020202030204" pitchFamily="34" charset="0"/>
                        </a:rPr>
                        <a:t>(Ex. correct approved SW firmware/version shall be injected into product, correct keys shall be injected into product, removal of JTAG/Debug connector, secure boot enabled, sealed HW plug ,</a:t>
                      </a:r>
                      <a:r>
                        <a:rPr lang="en-US" sz="1100" u="none" strike="noStrike" dirty="0" err="1">
                          <a:effectLst/>
                          <a:latin typeface="Arial Narrow" panose="020B0606020202030204" pitchFamily="34" charset="0"/>
                        </a:rPr>
                        <a:t>etc</a:t>
                      </a:r>
                      <a:r>
                        <a:rPr lang="en-US" sz="1100" u="none" strike="noStrike" dirty="0">
                          <a:effectLst/>
                          <a:latin typeface="Arial Narrow" panose="020B0606020202030204" pitchFamily="34" charset="0"/>
                        </a:rPr>
                        <a:t>)</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2781016178"/>
                  </a:ext>
                </a:extLst>
              </a:tr>
              <a:tr h="418275">
                <a:tc>
                  <a:txBody>
                    <a:bodyPr/>
                    <a:lstStyle/>
                    <a:p>
                      <a:pPr algn="ctr" fontAlgn="ctr"/>
                      <a:r>
                        <a:rPr lang="en-US" sz="1200" u="none" strike="noStrike">
                          <a:effectLst/>
                          <a:latin typeface="Arial Narrow" panose="020B0606020202030204" pitchFamily="34" charset="0"/>
                        </a:rPr>
                        <a:t>4</a:t>
                      </a:r>
                      <a:endParaRPr lang="en-US" sz="1200" b="0" i="0" u="none" strike="noStrike">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archives assessment result and inspection results  as evidence for VTA</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1973893959"/>
                  </a:ext>
                </a:extLst>
              </a:tr>
              <a:tr h="554511">
                <a:tc>
                  <a:txBody>
                    <a:bodyPr/>
                    <a:lstStyle/>
                    <a:p>
                      <a:pPr algn="ctr" fontAlgn="ctr"/>
                      <a:r>
                        <a:rPr lang="en-US" sz="1200" u="none" strike="noStrike">
                          <a:effectLst/>
                          <a:latin typeface="Arial Narrow" panose="020B0606020202030204" pitchFamily="34" charset="0"/>
                        </a:rPr>
                        <a:t>5</a:t>
                      </a:r>
                      <a:endParaRPr lang="en-US" sz="1200" b="0" i="0" u="none" strike="noStrike">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manages inventory of tools and equipment for (secure) production.</a:t>
                      </a:r>
                      <a:br>
                        <a:rPr lang="en-US" sz="1100" u="none" strike="noStrike" dirty="0">
                          <a:effectLst/>
                          <a:latin typeface="Arial Narrow" panose="020B0606020202030204" pitchFamily="34" charset="0"/>
                        </a:rPr>
                      </a:br>
                      <a:r>
                        <a:rPr lang="en-US" sz="1100" u="none" strike="noStrike" dirty="0">
                          <a:effectLst/>
                          <a:latin typeface="Arial Narrow" panose="020B0606020202030204" pitchFamily="34" charset="0"/>
                        </a:rPr>
                        <a:t>(Ex. flashing software, test tools, ROM writing &amp; Inspection tools such as Data management Software(DMS) / </a:t>
                      </a:r>
                      <a:r>
                        <a:rPr lang="en-US" sz="1100" u="none" strike="noStrike" dirty="0" err="1">
                          <a:effectLst/>
                          <a:latin typeface="Arial Narrow" panose="020B0606020202030204" pitchFamily="34" charset="0"/>
                        </a:rPr>
                        <a:t>Tasklink</a:t>
                      </a:r>
                      <a:r>
                        <a:rPr lang="en-US" sz="1100" u="none" strike="noStrike" dirty="0">
                          <a:effectLst/>
                          <a:latin typeface="Arial Narrow" panose="020B0606020202030204" pitchFamily="34" charset="0"/>
                        </a:rPr>
                        <a:t> / </a:t>
                      </a:r>
                      <a:r>
                        <a:rPr lang="en-US" sz="1100" u="none" strike="noStrike" dirty="0" err="1">
                          <a:effectLst/>
                          <a:latin typeface="Arial Narrow" panose="020B0606020202030204" pitchFamily="34" charset="0"/>
                        </a:rPr>
                        <a:t>Flashcore</a:t>
                      </a:r>
                      <a:r>
                        <a:rPr lang="en-US" sz="1100" u="none" strike="noStrike" dirty="0">
                          <a:effectLst/>
                          <a:latin typeface="Arial Narrow" panose="020B0606020202030204" pitchFamily="34" charset="0"/>
                        </a:rPr>
                        <a:t> / </a:t>
                      </a:r>
                      <a:r>
                        <a:rPr lang="en-US" sz="1100" u="none" strike="noStrike" dirty="0" err="1">
                          <a:effectLst/>
                          <a:latin typeface="Arial Narrow" panose="020B0606020202030204" pitchFamily="34" charset="0"/>
                        </a:rPr>
                        <a:t>Lumenx</a:t>
                      </a:r>
                      <a:r>
                        <a:rPr lang="en-US" sz="1100" u="none" strike="noStrike" dirty="0">
                          <a:effectLst/>
                          <a:latin typeface="Arial Narrow" panose="020B0606020202030204" pitchFamily="34" charset="0"/>
                        </a:rPr>
                        <a:t> FA &amp; FCT Inspection Program)</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endParaRPr lang="en-US"/>
                    </a:p>
                  </a:txBody>
                  <a:tcPr/>
                </a:tc>
                <a:tc>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1177251856"/>
                  </a:ext>
                </a:extLst>
              </a:tr>
              <a:tr h="398111">
                <a:tc>
                  <a:txBody>
                    <a:bodyPr/>
                    <a:lstStyle/>
                    <a:p>
                      <a:pPr algn="ctr" fontAlgn="ctr"/>
                      <a:r>
                        <a:rPr lang="en-US" sz="1200" u="none" strike="noStrike">
                          <a:effectLst/>
                          <a:latin typeface="Arial Narrow" panose="020B0606020202030204" pitchFamily="34" charset="0"/>
                        </a:rPr>
                        <a:t>6</a:t>
                      </a:r>
                      <a:endParaRPr lang="en-US" sz="1200" b="0" i="0" u="none" strike="noStrike">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performs risk assessment regarding assets such as tools &amp; equipment for (secure) production which shall be tool version </a:t>
                      </a:r>
                      <a:endParaRPr lang="vi-VN" sz="1100" u="none" strike="noStrike" dirty="0">
                        <a:effectLst/>
                        <a:latin typeface="Arial Narrow" panose="020B0606020202030204" pitchFamily="34" charset="0"/>
                      </a:endParaRPr>
                    </a:p>
                    <a:p>
                      <a:pPr algn="l" fontAlgn="ctr"/>
                      <a:r>
                        <a:rPr lang="en-US" sz="1100" u="none" strike="noStrike" dirty="0">
                          <a:effectLst/>
                          <a:latin typeface="Arial Narrow" panose="020B0606020202030204" pitchFamily="34" charset="0"/>
                        </a:rPr>
                        <a:t>management, obtaining rationale that tools are managed by strong access control and etc.</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2918168811"/>
                  </a:ext>
                </a:extLst>
              </a:tr>
              <a:tr h="554511">
                <a:tc>
                  <a:txBody>
                    <a:bodyPr/>
                    <a:lstStyle/>
                    <a:p>
                      <a:pPr algn="ctr" fontAlgn="ctr"/>
                      <a:r>
                        <a:rPr lang="en-US" sz="1200" u="none" strike="noStrike" dirty="0">
                          <a:effectLst/>
                          <a:latin typeface="Arial Narrow" panose="020B0606020202030204" pitchFamily="34" charset="0"/>
                        </a:rPr>
                        <a:t>7</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understands all process from start of production to end of production (OQC) and obtains evidence with rationale in perspective of cybersecurity of every step</a:t>
                      </a:r>
                      <a:br>
                        <a:rPr lang="en-US" sz="1100" u="none" strike="noStrike" dirty="0">
                          <a:effectLst/>
                          <a:latin typeface="Arial Narrow" panose="020B0606020202030204" pitchFamily="34" charset="0"/>
                        </a:rPr>
                      </a:br>
                      <a:r>
                        <a:rPr lang="en-US" sz="1100" u="none" strike="noStrike" dirty="0">
                          <a:effectLst/>
                          <a:latin typeface="Arial Narrow" panose="020B0606020202030204" pitchFamily="34" charset="0"/>
                        </a:rPr>
                        <a:t>(ROM Writing ~ key injection ~ inspection ~ OQC ~ just before shipping)</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4274146193"/>
                  </a:ext>
                </a:extLst>
              </a:tr>
              <a:tr h="241710">
                <a:tc>
                  <a:txBody>
                    <a:bodyPr/>
                    <a:lstStyle/>
                    <a:p>
                      <a:pPr algn="ctr" fontAlgn="ctr"/>
                      <a:r>
                        <a:rPr lang="en-US" sz="1200" u="none" strike="noStrike" dirty="0">
                          <a:effectLst/>
                          <a:latin typeface="Arial Narrow" panose="020B0606020202030204" pitchFamily="34" charset="0"/>
                        </a:rPr>
                        <a:t>8</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collaborate with IT/security team to verify physical access security, information security and facility security.</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4">
                  <a:txBody>
                    <a:bodyPr/>
                    <a:lstStyle/>
                    <a:p>
                      <a:pPr algn="ctr" fontAlgn="ctr"/>
                      <a:r>
                        <a:rPr lang="vi-VN" sz="1100" b="0" i="0" u="none" strike="noStrike" dirty="0">
                          <a:solidFill>
                            <a:srgbClr val="000000"/>
                          </a:solidFill>
                          <a:effectLst/>
                          <a:latin typeface="Arial Narrow" panose="020B0606020202030204" pitchFamily="34" charset="0"/>
                        </a:rPr>
                        <a:t>All</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4">
                  <a:txBody>
                    <a:bodyPr/>
                    <a:lstStyle/>
                    <a:p>
                      <a:pPr algn="ctr" fontAlgn="ctr"/>
                      <a:r>
                        <a:rPr lang="vi-VN" sz="1100" b="0" i="0" u="none" strike="noStrike" dirty="0">
                          <a:solidFill>
                            <a:srgbClr val="000000"/>
                          </a:solidFill>
                          <a:effectLst/>
                          <a:latin typeface="Arial Narrow" panose="020B0606020202030204" pitchFamily="34" charset="0"/>
                        </a:rPr>
                        <a:t>CSG will manage</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2686494066"/>
                  </a:ext>
                </a:extLst>
              </a:tr>
              <a:tr h="241710">
                <a:tc>
                  <a:txBody>
                    <a:bodyPr/>
                    <a:lstStyle/>
                    <a:p>
                      <a:pPr algn="ctr" fontAlgn="ctr"/>
                      <a:r>
                        <a:rPr lang="en-US" sz="1200" u="none" strike="noStrike" dirty="0">
                          <a:effectLst/>
                          <a:latin typeface="Arial Narrow" panose="020B0606020202030204" pitchFamily="34" charset="0"/>
                        </a:rPr>
                        <a:t>9</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monitor IT information security certificates such as TISAX, ISO 27001, IATF16949, </a:t>
                      </a:r>
                      <a:r>
                        <a:rPr lang="en-US" sz="1100" u="none" strike="noStrike" dirty="0" err="1">
                          <a:effectLst/>
                          <a:latin typeface="Arial Narrow" panose="020B0606020202030204" pitchFamily="34" charset="0"/>
                        </a:rPr>
                        <a:t>etc</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548493243"/>
                  </a:ext>
                </a:extLst>
              </a:tr>
              <a:tr h="398111">
                <a:tc>
                  <a:txBody>
                    <a:bodyPr/>
                    <a:lstStyle/>
                    <a:p>
                      <a:pPr algn="ctr" fontAlgn="ctr"/>
                      <a:r>
                        <a:rPr lang="en-US" sz="1200" u="none" strike="noStrike" dirty="0">
                          <a:effectLst/>
                          <a:latin typeface="Arial Narrow" panose="020B0606020202030204" pitchFamily="34" charset="0"/>
                        </a:rPr>
                        <a:t>10</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provides regular training session to employees, publish cybersecurity newsletter by translating to </a:t>
                      </a:r>
                      <a:r>
                        <a:rPr lang="en-US" sz="1100" u="none" strike="noStrike" dirty="0" err="1">
                          <a:effectLst/>
                          <a:latin typeface="Arial Narrow" panose="020B0606020202030204" pitchFamily="34" charset="0"/>
                        </a:rPr>
                        <a:t>VietNam</a:t>
                      </a:r>
                      <a:r>
                        <a:rPr lang="en-US" sz="1100" u="none" strike="noStrike" dirty="0">
                          <a:effectLst/>
                          <a:latin typeface="Arial Narrow" panose="020B0606020202030204" pitchFamily="34" charset="0"/>
                        </a:rPr>
                        <a:t> language of HQ news letter and runs a cybersecurity campaign to enhance cybersecurity culture.</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4239424274"/>
                  </a:ext>
                </a:extLst>
              </a:tr>
              <a:tr h="241710">
                <a:tc>
                  <a:txBody>
                    <a:bodyPr/>
                    <a:lstStyle/>
                    <a:p>
                      <a:pPr algn="ctr" fontAlgn="ctr"/>
                      <a:r>
                        <a:rPr lang="en-US" sz="1200" u="none" strike="noStrike" dirty="0">
                          <a:effectLst/>
                          <a:latin typeface="Arial Narrow" panose="020B0606020202030204" pitchFamily="34" charset="0"/>
                        </a:rPr>
                        <a:t>11</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manages and archives education completion status &amp; cybersecurity capability status of employees.</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4181446062"/>
                  </a:ext>
                </a:extLst>
              </a:tr>
              <a:tr h="655515">
                <a:tc>
                  <a:txBody>
                    <a:bodyPr/>
                    <a:lstStyle/>
                    <a:p>
                      <a:pPr algn="ctr" fontAlgn="ctr"/>
                      <a:r>
                        <a:rPr lang="en-US" sz="1200" u="none" strike="noStrike" dirty="0">
                          <a:effectLst/>
                          <a:latin typeface="Arial Narrow" panose="020B0606020202030204" pitchFamily="34" charset="0"/>
                        </a:rPr>
                        <a:t>12</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performs vulnerability monitoring on production line/system/tools and responds it as incident response activity.</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2">
                  <a:txBody>
                    <a:bodyPr/>
                    <a:lstStyle/>
                    <a:p>
                      <a:pPr algn="ctr" fontAlgn="ctr"/>
                      <a:r>
                        <a:rPr lang="vi-VN" sz="1100" b="0" i="0" u="none" strike="noStrike" dirty="0">
                          <a:solidFill>
                            <a:srgbClr val="000000"/>
                          </a:solidFill>
                          <a:effectLst/>
                          <a:latin typeface="Arial Narrow" panose="020B0606020202030204" pitchFamily="34" charset="0"/>
                        </a:rPr>
                        <a:t>MP</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rowSpan="2">
                  <a:txBody>
                    <a:bodyPr/>
                    <a:lstStyle/>
                    <a:p>
                      <a:pPr algn="ctr">
                        <a:lnSpc>
                          <a:spcPct val="85000"/>
                        </a:lnSpc>
                        <a:defRPr/>
                      </a:pPr>
                      <a:r>
                        <a:rPr lang="vi-VN" altLang="ko-KR" sz="1100" b="0" dirty="0">
                          <a:solidFill>
                            <a:srgbClr val="000000"/>
                          </a:solidFill>
                          <a:latin typeface="Arial Narrow" panose="020B0606020202030204" pitchFamily="34" charset="0"/>
                          <a:ea typeface="Dotum" pitchFamily="34" charset="-127"/>
                          <a:cs typeface="Arial" pitchFamily="34" charset="0"/>
                        </a:rPr>
                        <a:t>CSM c</a:t>
                      </a:r>
                      <a:r>
                        <a:rPr lang="en-US" altLang="ko-KR" sz="1100" b="0" dirty="0" err="1">
                          <a:solidFill>
                            <a:srgbClr val="000000"/>
                          </a:solidFill>
                          <a:latin typeface="Arial Narrow" panose="020B0606020202030204" pitchFamily="34" charset="0"/>
                          <a:ea typeface="Dotum" pitchFamily="34" charset="-127"/>
                          <a:cs typeface="Arial" pitchFamily="34" charset="0"/>
                        </a:rPr>
                        <a:t>ontinue</a:t>
                      </a:r>
                      <a:r>
                        <a:rPr lang="en-US" altLang="ko-KR" sz="1100" b="0" dirty="0">
                          <a:solidFill>
                            <a:srgbClr val="000000"/>
                          </a:solidFill>
                          <a:latin typeface="Arial Narrow" panose="020B0606020202030204" pitchFamily="34" charset="0"/>
                          <a:ea typeface="Dotum" pitchFamily="34" charset="-127"/>
                          <a:cs typeface="Arial" pitchFamily="34" charset="0"/>
                        </a:rPr>
                        <a:t> to update </a:t>
                      </a:r>
                    </a:p>
                    <a:p>
                      <a:pPr algn="ctr">
                        <a:lnSpc>
                          <a:spcPct val="85000"/>
                        </a:lnSpc>
                        <a:defRPr/>
                      </a:pPr>
                      <a:r>
                        <a:rPr lang="en-US" altLang="ko-KR" sz="1100" b="0" dirty="0">
                          <a:solidFill>
                            <a:srgbClr val="000000"/>
                          </a:solidFill>
                          <a:latin typeface="Arial Narrow" panose="020B0606020202030204" pitchFamily="34" charset="0"/>
                          <a:ea typeface="Dotum" pitchFamily="34" charset="-127"/>
                          <a:cs typeface="Arial" pitchFamily="34" charset="0"/>
                        </a:rPr>
                        <a:t>do</a:t>
                      </a:r>
                      <a:r>
                        <a:rPr lang="vi-VN" altLang="ko-KR" sz="1100" b="0" dirty="0">
                          <a:solidFill>
                            <a:srgbClr val="000000"/>
                          </a:solidFill>
                          <a:latin typeface="Arial Narrow" panose="020B0606020202030204" pitchFamily="34" charset="0"/>
                          <a:ea typeface="Dotum" pitchFamily="34" charset="-127"/>
                          <a:cs typeface="Arial" pitchFamily="34" charset="0"/>
                        </a:rPr>
                        <a:t>cumentation</a:t>
                      </a:r>
                      <a:r>
                        <a:rPr lang="en-US" altLang="ko-KR" sz="1100" b="0" dirty="0">
                          <a:solidFill>
                            <a:srgbClr val="000000"/>
                          </a:solidFill>
                          <a:latin typeface="Arial Narrow" panose="020B0606020202030204" pitchFamily="34" charset="0"/>
                          <a:ea typeface="Dotum" pitchFamily="34" charset="-127"/>
                          <a:cs typeface="Arial" pitchFamily="34" charset="0"/>
                        </a:rPr>
                        <a:t>s from PV</a:t>
                      </a:r>
                    </a:p>
                    <a:p>
                      <a:pPr algn="ctr">
                        <a:lnSpc>
                          <a:spcPct val="85000"/>
                        </a:lnSpc>
                        <a:defRPr/>
                      </a:pPr>
                      <a:r>
                        <a:rPr lang="en-US" altLang="ko-KR" sz="1100" b="0" dirty="0">
                          <a:solidFill>
                            <a:srgbClr val="000000"/>
                          </a:solidFill>
                          <a:latin typeface="Arial Narrow" panose="020B0606020202030204" pitchFamily="34" charset="0"/>
                          <a:ea typeface="Dotum" pitchFamily="34" charset="-127"/>
                          <a:cs typeface="Arial" pitchFamily="34" charset="0"/>
                        </a:rPr>
                        <a:t>and perform assessment on Tier-2</a:t>
                      </a:r>
                      <a:endParaRPr lang="ko-KR" altLang="en-US" sz="1100" b="0" dirty="0">
                        <a:solidFill>
                          <a:srgbClr val="000000"/>
                        </a:solidFill>
                        <a:latin typeface="Arial Narrow" panose="020B0606020202030204" pitchFamily="34" charset="0"/>
                        <a:ea typeface="Dotum" pitchFamily="34" charset="-127"/>
                        <a:cs typeface="Arial" pitchFamily="34" charset="0"/>
                      </a:endParaRPr>
                    </a:p>
                  </a:txBody>
                  <a:tcPr anchor="ctr">
                    <a:solidFill>
                      <a:schemeClr val="bg1"/>
                    </a:solidFill>
                  </a:tcPr>
                </a:tc>
                <a:extLst>
                  <a:ext uri="{0D108BD9-81ED-4DB2-BD59-A6C34878D82A}">
                    <a16:rowId xmlns:a16="http://schemas.microsoft.com/office/drawing/2014/main" val="732098155"/>
                  </a:ext>
                </a:extLst>
              </a:tr>
              <a:tr h="799057">
                <a:tc>
                  <a:txBody>
                    <a:bodyPr/>
                    <a:lstStyle/>
                    <a:p>
                      <a:pPr algn="ctr" fontAlgn="ctr"/>
                      <a:r>
                        <a:rPr lang="en-US" sz="1200" u="none" strike="noStrike" dirty="0">
                          <a:effectLst/>
                          <a:latin typeface="Arial Narrow" panose="020B0606020202030204" pitchFamily="34" charset="0"/>
                        </a:rPr>
                        <a:t>13</a:t>
                      </a:r>
                      <a:endParaRPr lang="en-US" sz="1200" b="0" i="0" u="none" strike="noStrike" dirty="0">
                        <a:solidFill>
                          <a:srgbClr val="000000"/>
                        </a:solidFill>
                        <a:effectLst/>
                        <a:latin typeface="Arial Narrow" panose="020B0606020202030204" pitchFamily="34" charset="0"/>
                      </a:endParaRPr>
                    </a:p>
                  </a:txBody>
                  <a:tcPr marL="3573" marR="3573" marT="3573" marB="0" anchor="ctr">
                    <a:solidFill>
                      <a:schemeClr val="bg1"/>
                    </a:solidFill>
                  </a:tcPr>
                </a:tc>
                <a:tc>
                  <a:txBody>
                    <a:bodyPr/>
                    <a:lstStyle/>
                    <a:p>
                      <a:pPr algn="l" fontAlgn="ctr"/>
                      <a:r>
                        <a:rPr lang="en-US" sz="1100" u="none" strike="noStrike" dirty="0">
                          <a:effectLst/>
                          <a:latin typeface="Arial Narrow" panose="020B0606020202030204" pitchFamily="34" charset="0"/>
                        </a:rPr>
                        <a:t>Security part performs assessment on Tier-2 (tool &amp; equipment company, outsourced production company)</a:t>
                      </a:r>
                      <a:endParaRPr lang="en-US" sz="11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tc vMerge="1">
                  <a:txBody>
                    <a:bodyPr/>
                    <a:lstStyle/>
                    <a:p>
                      <a:pPr algn="l" fontAlgn="ctr"/>
                      <a:endParaRPr lang="en-US" sz="1200" b="0" i="0" u="none" strike="noStrike" dirty="0">
                        <a:solidFill>
                          <a:srgbClr val="000000"/>
                        </a:solidFill>
                        <a:effectLst/>
                        <a:latin typeface="Arial Narrow" panose="020B0606020202030204" pitchFamily="34" charset="0"/>
                      </a:endParaRPr>
                    </a:p>
                  </a:txBody>
                  <a:tcPr anchor="ctr">
                    <a:solidFill>
                      <a:schemeClr val="bg1"/>
                    </a:solidFill>
                  </a:tcPr>
                </a:tc>
                <a:extLst>
                  <a:ext uri="{0D108BD9-81ED-4DB2-BD59-A6C34878D82A}">
                    <a16:rowId xmlns:a16="http://schemas.microsoft.com/office/drawing/2014/main" val="843053607"/>
                  </a:ext>
                </a:extLst>
              </a:tr>
            </a:tbl>
          </a:graphicData>
        </a:graphic>
      </p:graphicFrame>
      <p:sp>
        <p:nvSpPr>
          <p:cNvPr id="5" name="Action Button: Go Forward or Next 4">
            <a:hlinkClick r:id="rId4" action="ppaction://hlinksldjump" highlightClick="1"/>
            <a:extLst>
              <a:ext uri="{FF2B5EF4-FFF2-40B4-BE49-F238E27FC236}">
                <a16:creationId xmlns:a16="http://schemas.microsoft.com/office/drawing/2014/main" id="{4ED66098-B7DD-4AB2-B4DB-F48FB936B983}"/>
              </a:ext>
            </a:extLst>
          </p:cNvPr>
          <p:cNvSpPr/>
          <p:nvPr/>
        </p:nvSpPr>
        <p:spPr>
          <a:xfrm>
            <a:off x="7917960" y="908841"/>
            <a:ext cx="255950" cy="25837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Action Button: Go Forward or Next 5">
            <a:hlinkClick r:id="rId5" action="ppaction://hlinksldjump" highlightClick="1"/>
            <a:extLst>
              <a:ext uri="{FF2B5EF4-FFF2-40B4-BE49-F238E27FC236}">
                <a16:creationId xmlns:a16="http://schemas.microsoft.com/office/drawing/2014/main" id="{9397B482-A873-403B-8CAB-FE7B6042DBD6}"/>
              </a:ext>
            </a:extLst>
          </p:cNvPr>
          <p:cNvSpPr/>
          <p:nvPr/>
        </p:nvSpPr>
        <p:spPr>
          <a:xfrm>
            <a:off x="7917960" y="1586596"/>
            <a:ext cx="255949" cy="23932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Action Button: Go Forward or Next 7">
            <a:hlinkClick r:id="rId6" action="ppaction://hlinksldjump" highlightClick="1"/>
            <a:extLst>
              <a:ext uri="{FF2B5EF4-FFF2-40B4-BE49-F238E27FC236}">
                <a16:creationId xmlns:a16="http://schemas.microsoft.com/office/drawing/2014/main" id="{A4446A7D-A7BF-4B09-AFDA-C8E6CBDBC3C3}"/>
              </a:ext>
            </a:extLst>
          </p:cNvPr>
          <p:cNvSpPr/>
          <p:nvPr/>
        </p:nvSpPr>
        <p:spPr>
          <a:xfrm>
            <a:off x="7917959" y="2173543"/>
            <a:ext cx="255949" cy="23932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ction Button: Go Forward or Next 8">
            <a:hlinkClick r:id="rId7" action="ppaction://hlinksldjump" highlightClick="1"/>
            <a:extLst>
              <a:ext uri="{FF2B5EF4-FFF2-40B4-BE49-F238E27FC236}">
                <a16:creationId xmlns:a16="http://schemas.microsoft.com/office/drawing/2014/main" id="{8A208DBE-E463-40EB-8D28-56D4C87584E2}"/>
              </a:ext>
            </a:extLst>
          </p:cNvPr>
          <p:cNvSpPr/>
          <p:nvPr/>
        </p:nvSpPr>
        <p:spPr>
          <a:xfrm>
            <a:off x="7918443" y="2687511"/>
            <a:ext cx="255949" cy="25837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Action Button: Go Forward or Next 9">
            <a:hlinkClick r:id="rId8" action="ppaction://hlinksldjump" highlightClick="1"/>
            <a:extLst>
              <a:ext uri="{FF2B5EF4-FFF2-40B4-BE49-F238E27FC236}">
                <a16:creationId xmlns:a16="http://schemas.microsoft.com/office/drawing/2014/main" id="{8E361CB7-FAE2-4750-8DF4-6B90D2A66B9C}"/>
              </a:ext>
            </a:extLst>
          </p:cNvPr>
          <p:cNvSpPr/>
          <p:nvPr/>
        </p:nvSpPr>
        <p:spPr>
          <a:xfrm>
            <a:off x="7924792" y="3170402"/>
            <a:ext cx="255948" cy="25837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Action Button: Go Forward or Next 10">
            <a:hlinkClick r:id="rId9" action="ppaction://hlinksldjump" highlightClick="1"/>
            <a:extLst>
              <a:ext uri="{FF2B5EF4-FFF2-40B4-BE49-F238E27FC236}">
                <a16:creationId xmlns:a16="http://schemas.microsoft.com/office/drawing/2014/main" id="{AE9BF9C7-7E32-4A4D-8789-A571373AF1E1}"/>
              </a:ext>
            </a:extLst>
          </p:cNvPr>
          <p:cNvSpPr/>
          <p:nvPr/>
        </p:nvSpPr>
        <p:spPr>
          <a:xfrm>
            <a:off x="7924792" y="3665903"/>
            <a:ext cx="255948" cy="25837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aphicFrame>
        <p:nvGraphicFramePr>
          <p:cNvPr id="12" name="Object 11">
            <a:extLst>
              <a:ext uri="{FF2B5EF4-FFF2-40B4-BE49-F238E27FC236}">
                <a16:creationId xmlns:a16="http://schemas.microsoft.com/office/drawing/2014/main" id="{4866A58A-65C9-4D5F-8297-53CF5C9F8935}"/>
              </a:ext>
            </a:extLst>
          </p:cNvPr>
          <p:cNvGraphicFramePr>
            <a:graphicFrameLocks noChangeAspect="1"/>
          </p:cNvGraphicFramePr>
          <p:nvPr>
            <p:extLst>
              <p:ext uri="{D42A27DB-BD31-4B8C-83A1-F6EECF244321}">
                <p14:modId xmlns:p14="http://schemas.microsoft.com/office/powerpoint/2010/main" val="3769276853"/>
              </p:ext>
            </p:extLst>
          </p:nvPr>
        </p:nvGraphicFramePr>
        <p:xfrm>
          <a:off x="9060507" y="811965"/>
          <a:ext cx="501483" cy="442280"/>
        </p:xfrm>
        <a:graphic>
          <a:graphicData uri="http://schemas.openxmlformats.org/presentationml/2006/ole">
            <mc:AlternateContent xmlns:mc="http://schemas.openxmlformats.org/markup-compatibility/2006">
              <mc:Choice xmlns:v="urn:schemas-microsoft-com:vml" Requires="v">
                <p:oleObj spid="_x0000_s11398" name="Worksheet" showAsIcon="1" r:id="rId10" imgW="914400" imgH="806657" progId="Excel.Sheet.12">
                  <p:link updateAutomatic="1"/>
                </p:oleObj>
              </mc:Choice>
              <mc:Fallback>
                <p:oleObj name="Worksheet" showAsIcon="1" r:id="rId10" imgW="914400" imgH="806657" progId="Excel.Sheet.12">
                  <p:link updateAutomatic="1"/>
                  <p:pic>
                    <p:nvPicPr>
                      <p:cNvPr id="34" name="Object 33">
                        <a:extLst>
                          <a:ext uri="{FF2B5EF4-FFF2-40B4-BE49-F238E27FC236}">
                            <a16:creationId xmlns:a16="http://schemas.microsoft.com/office/drawing/2014/main" id="{0248F58A-1EDC-4AFE-8258-CEF3A4925C56}"/>
                          </a:ext>
                        </a:extLst>
                      </p:cNvPr>
                      <p:cNvPicPr/>
                      <p:nvPr/>
                    </p:nvPicPr>
                    <p:blipFill>
                      <a:blip r:embed="rId11"/>
                      <a:stretch>
                        <a:fillRect/>
                      </a:stretch>
                    </p:blipFill>
                    <p:spPr>
                      <a:xfrm>
                        <a:off x="9060507" y="811965"/>
                        <a:ext cx="501483" cy="44228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F005FEB-693B-47DC-9E78-D5D12FF1718D}"/>
              </a:ext>
            </a:extLst>
          </p:cNvPr>
          <p:cNvGraphicFramePr>
            <a:graphicFrameLocks noChangeAspect="1"/>
          </p:cNvGraphicFramePr>
          <p:nvPr>
            <p:extLst>
              <p:ext uri="{D42A27DB-BD31-4B8C-83A1-F6EECF244321}">
                <p14:modId xmlns:p14="http://schemas.microsoft.com/office/powerpoint/2010/main" val="3168564909"/>
              </p:ext>
            </p:extLst>
          </p:nvPr>
        </p:nvGraphicFramePr>
        <p:xfrm>
          <a:off x="9043813" y="1488826"/>
          <a:ext cx="542258" cy="478241"/>
        </p:xfrm>
        <a:graphic>
          <a:graphicData uri="http://schemas.openxmlformats.org/presentationml/2006/ole">
            <mc:AlternateContent xmlns:mc="http://schemas.openxmlformats.org/markup-compatibility/2006">
              <mc:Choice xmlns:v="urn:schemas-microsoft-com:vml" Requires="v">
                <p:oleObj spid="_x0000_s11399" name="Worksheet" showAsIcon="1" r:id="rId12" imgW="914400" imgH="806657" progId="Excel.Sheet.12">
                  <p:link updateAutomatic="1"/>
                </p:oleObj>
              </mc:Choice>
              <mc:Fallback>
                <p:oleObj name="Worksheet" showAsIcon="1" r:id="rId12" imgW="914400" imgH="806657" progId="Excel.Sheet.12">
                  <p:link updateAutomatic="1"/>
                  <p:pic>
                    <p:nvPicPr>
                      <p:cNvPr id="35" name="Object 34">
                        <a:extLst>
                          <a:ext uri="{FF2B5EF4-FFF2-40B4-BE49-F238E27FC236}">
                            <a16:creationId xmlns:a16="http://schemas.microsoft.com/office/drawing/2014/main" id="{59B2CB20-7B97-4007-BE9D-6C7BC57CE7F8}"/>
                          </a:ext>
                        </a:extLst>
                      </p:cNvPr>
                      <p:cNvPicPr/>
                      <p:nvPr/>
                    </p:nvPicPr>
                    <p:blipFill>
                      <a:blip r:embed="rId13"/>
                      <a:stretch>
                        <a:fillRect/>
                      </a:stretch>
                    </p:blipFill>
                    <p:spPr>
                      <a:xfrm>
                        <a:off x="9043813" y="1488826"/>
                        <a:ext cx="542258" cy="478241"/>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AC27A77-590A-4EA3-B874-912E94D7285F}"/>
              </a:ext>
            </a:extLst>
          </p:cNvPr>
          <p:cNvGraphicFramePr>
            <a:graphicFrameLocks noChangeAspect="1"/>
          </p:cNvGraphicFramePr>
          <p:nvPr>
            <p:extLst>
              <p:ext uri="{D42A27DB-BD31-4B8C-83A1-F6EECF244321}">
                <p14:modId xmlns:p14="http://schemas.microsoft.com/office/powerpoint/2010/main" val="3565288775"/>
              </p:ext>
            </p:extLst>
          </p:nvPr>
        </p:nvGraphicFramePr>
        <p:xfrm>
          <a:off x="9042887" y="2090479"/>
          <a:ext cx="536721" cy="473358"/>
        </p:xfrm>
        <a:graphic>
          <a:graphicData uri="http://schemas.openxmlformats.org/presentationml/2006/ole">
            <mc:AlternateContent xmlns:mc="http://schemas.openxmlformats.org/markup-compatibility/2006">
              <mc:Choice xmlns:v="urn:schemas-microsoft-com:vml" Requires="v">
                <p:oleObj spid="_x0000_s11400" name="Worksheet" showAsIcon="1" r:id="rId14" imgW="914400" imgH="806657" progId="Excel.Sheet.12">
                  <p:link updateAutomatic="1"/>
                </p:oleObj>
              </mc:Choice>
              <mc:Fallback>
                <p:oleObj name="Worksheet" showAsIcon="1" r:id="rId14" imgW="914400" imgH="806657" progId="Excel.Sheet.12">
                  <p:link updateAutomatic="1"/>
                  <p:pic>
                    <p:nvPicPr>
                      <p:cNvPr id="36" name="Object 35">
                        <a:extLst>
                          <a:ext uri="{FF2B5EF4-FFF2-40B4-BE49-F238E27FC236}">
                            <a16:creationId xmlns:a16="http://schemas.microsoft.com/office/drawing/2014/main" id="{99FDBCF5-27F0-41AF-994F-E751A97C6D22}"/>
                          </a:ext>
                        </a:extLst>
                      </p:cNvPr>
                      <p:cNvPicPr/>
                      <p:nvPr/>
                    </p:nvPicPr>
                    <p:blipFill>
                      <a:blip r:embed="rId15"/>
                      <a:stretch>
                        <a:fillRect/>
                      </a:stretch>
                    </p:blipFill>
                    <p:spPr>
                      <a:xfrm>
                        <a:off x="9042887" y="2090479"/>
                        <a:ext cx="536721" cy="47335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4265223B-A9A0-4B65-BE3B-4FEE275ECD82}"/>
              </a:ext>
            </a:extLst>
          </p:cNvPr>
          <p:cNvGraphicFramePr>
            <a:graphicFrameLocks noChangeAspect="1"/>
          </p:cNvGraphicFramePr>
          <p:nvPr>
            <p:extLst>
              <p:ext uri="{D42A27DB-BD31-4B8C-83A1-F6EECF244321}">
                <p14:modId xmlns:p14="http://schemas.microsoft.com/office/powerpoint/2010/main" val="2759483447"/>
              </p:ext>
            </p:extLst>
          </p:nvPr>
        </p:nvGraphicFramePr>
        <p:xfrm>
          <a:off x="9043168" y="2606023"/>
          <a:ext cx="562380" cy="495988"/>
        </p:xfrm>
        <a:graphic>
          <a:graphicData uri="http://schemas.openxmlformats.org/presentationml/2006/ole">
            <mc:AlternateContent xmlns:mc="http://schemas.openxmlformats.org/markup-compatibility/2006">
              <mc:Choice xmlns:v="urn:schemas-microsoft-com:vml" Requires="v">
                <p:oleObj spid="_x0000_s11401" name="Worksheet" showAsIcon="1" r:id="rId16" imgW="914400" imgH="806657" progId="Excel.Sheet.12">
                  <p:embed/>
                </p:oleObj>
              </mc:Choice>
              <mc:Fallback>
                <p:oleObj name="Worksheet" showAsIcon="1" r:id="rId16" imgW="914400" imgH="806657" progId="Excel.Sheet.12">
                  <p:embed/>
                  <p:pic>
                    <p:nvPicPr>
                      <p:cNvPr id="2" name="Object 1">
                        <a:extLst>
                          <a:ext uri="{FF2B5EF4-FFF2-40B4-BE49-F238E27FC236}">
                            <a16:creationId xmlns:a16="http://schemas.microsoft.com/office/drawing/2014/main" id="{128864A2-58CC-47D2-B307-2B6EDE15E219}"/>
                          </a:ext>
                        </a:extLst>
                      </p:cNvPr>
                      <p:cNvPicPr/>
                      <p:nvPr/>
                    </p:nvPicPr>
                    <p:blipFill>
                      <a:blip r:embed="rId17"/>
                      <a:stretch>
                        <a:fillRect/>
                      </a:stretch>
                    </p:blipFill>
                    <p:spPr>
                      <a:xfrm>
                        <a:off x="9043168" y="2606023"/>
                        <a:ext cx="562380" cy="49598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6050A21-87DA-4BCD-8320-0BCAE2D50EAC}"/>
              </a:ext>
            </a:extLst>
          </p:cNvPr>
          <p:cNvGraphicFramePr>
            <a:graphicFrameLocks noChangeAspect="1"/>
          </p:cNvGraphicFramePr>
          <p:nvPr>
            <p:extLst>
              <p:ext uri="{D42A27DB-BD31-4B8C-83A1-F6EECF244321}">
                <p14:modId xmlns:p14="http://schemas.microsoft.com/office/powerpoint/2010/main" val="4025840064"/>
              </p:ext>
            </p:extLst>
          </p:nvPr>
        </p:nvGraphicFramePr>
        <p:xfrm>
          <a:off x="9053388" y="3102010"/>
          <a:ext cx="562381" cy="495989"/>
        </p:xfrm>
        <a:graphic>
          <a:graphicData uri="http://schemas.openxmlformats.org/presentationml/2006/ole">
            <mc:AlternateContent xmlns:mc="http://schemas.openxmlformats.org/markup-compatibility/2006">
              <mc:Choice xmlns:v="urn:schemas-microsoft-com:vml" Requires="v">
                <p:oleObj spid="_x0000_s11402" name="Worksheet" showAsIcon="1" r:id="rId18" imgW="914400" imgH="806657" progId="Excel.Sheet.12">
                  <p:embed/>
                </p:oleObj>
              </mc:Choice>
              <mc:Fallback>
                <p:oleObj name="Worksheet" showAsIcon="1" r:id="rId18" imgW="914400" imgH="806657" progId="Excel.Sheet.12">
                  <p:embed/>
                  <p:pic>
                    <p:nvPicPr>
                      <p:cNvPr id="3" name="Object 2">
                        <a:extLst>
                          <a:ext uri="{FF2B5EF4-FFF2-40B4-BE49-F238E27FC236}">
                            <a16:creationId xmlns:a16="http://schemas.microsoft.com/office/drawing/2014/main" id="{8D30D873-E243-4B37-BF31-A9EA2228EF26}"/>
                          </a:ext>
                        </a:extLst>
                      </p:cNvPr>
                      <p:cNvPicPr/>
                      <p:nvPr/>
                    </p:nvPicPr>
                    <p:blipFill>
                      <a:blip r:embed="rId19"/>
                      <a:stretch>
                        <a:fillRect/>
                      </a:stretch>
                    </p:blipFill>
                    <p:spPr>
                      <a:xfrm>
                        <a:off x="9053388" y="3102010"/>
                        <a:ext cx="562381" cy="495989"/>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D93C8CE4-03BE-428E-BC51-D3D9F7C6DF84}"/>
              </a:ext>
            </a:extLst>
          </p:cNvPr>
          <p:cNvGraphicFramePr>
            <a:graphicFrameLocks noChangeAspect="1"/>
          </p:cNvGraphicFramePr>
          <p:nvPr>
            <p:extLst>
              <p:ext uri="{D42A27DB-BD31-4B8C-83A1-F6EECF244321}">
                <p14:modId xmlns:p14="http://schemas.microsoft.com/office/powerpoint/2010/main" val="638771460"/>
              </p:ext>
            </p:extLst>
          </p:nvPr>
        </p:nvGraphicFramePr>
        <p:xfrm>
          <a:off x="9066290" y="3628689"/>
          <a:ext cx="536575" cy="474662"/>
        </p:xfrm>
        <a:graphic>
          <a:graphicData uri="http://schemas.openxmlformats.org/presentationml/2006/ole">
            <mc:AlternateContent xmlns:mc="http://schemas.openxmlformats.org/markup-compatibility/2006">
              <mc:Choice xmlns:v="urn:schemas-microsoft-com:vml" Requires="v">
                <p:oleObj spid="_x0000_s11403" name="Worksheet" showAsIcon="1" r:id="rId20" imgW="914400" imgH="806657" progId="Excel.Sheet.12">
                  <p:embed/>
                </p:oleObj>
              </mc:Choice>
              <mc:Fallback>
                <p:oleObj name="Worksheet" showAsIcon="1" r:id="rId20" imgW="914400" imgH="806657" progId="Excel.Sheet.12">
                  <p:embed/>
                  <p:pic>
                    <p:nvPicPr>
                      <p:cNvPr id="5" name="Object 4">
                        <a:extLst>
                          <a:ext uri="{FF2B5EF4-FFF2-40B4-BE49-F238E27FC236}">
                            <a16:creationId xmlns:a16="http://schemas.microsoft.com/office/drawing/2014/main" id="{8C5C950E-6C7B-4F4A-B843-A53BD926982D}"/>
                          </a:ext>
                        </a:extLst>
                      </p:cNvPr>
                      <p:cNvPicPr/>
                      <p:nvPr/>
                    </p:nvPicPr>
                    <p:blipFill>
                      <a:blip r:embed="rId21"/>
                      <a:stretch>
                        <a:fillRect/>
                      </a:stretch>
                    </p:blipFill>
                    <p:spPr>
                      <a:xfrm>
                        <a:off x="9066290" y="3628689"/>
                        <a:ext cx="536575" cy="474662"/>
                      </a:xfrm>
                      <a:prstGeom prst="rect">
                        <a:avLst/>
                      </a:prstGeom>
                    </p:spPr>
                  </p:pic>
                </p:oleObj>
              </mc:Fallback>
            </mc:AlternateContent>
          </a:graphicData>
        </a:graphic>
      </p:graphicFrame>
    </p:spTree>
    <p:extLst>
      <p:ext uri="{BB962C8B-B14F-4D97-AF65-F5344CB8AC3E}">
        <p14:creationId xmlns:p14="http://schemas.microsoft.com/office/powerpoint/2010/main" val="408014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B6986D-73A4-496E-9F8E-1E43CC02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571" y="722976"/>
            <a:ext cx="4718857" cy="5864901"/>
          </a:xfrm>
          <a:prstGeom prst="rect">
            <a:avLst/>
          </a:prstGeom>
        </p:spPr>
      </p:pic>
      <p:sp>
        <p:nvSpPr>
          <p:cNvPr id="6" name="TextBox 5">
            <a:extLst>
              <a:ext uri="{FF2B5EF4-FFF2-40B4-BE49-F238E27FC236}">
                <a16:creationId xmlns:a16="http://schemas.microsoft.com/office/drawing/2014/main" id="{0535B939-EFB5-4759-9D96-F901FE22CAB8}"/>
              </a:ext>
            </a:extLst>
          </p:cNvPr>
          <p:cNvSpPr txBox="1"/>
          <p:nvPr/>
        </p:nvSpPr>
        <p:spPr>
          <a:xfrm>
            <a:off x="210439" y="445977"/>
            <a:ext cx="3813865"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3. Feasibility checking report of cybersecurity requirements.</a:t>
            </a:r>
            <a:endParaRPr lang="en-US" sz="1200" b="1" dirty="0">
              <a:latin typeface="Arial Narrow" panose="020B0606020202030204" pitchFamily="34" charset="0"/>
            </a:endParaRPr>
          </a:p>
        </p:txBody>
      </p:sp>
      <p:sp>
        <p:nvSpPr>
          <p:cNvPr id="7" name="TextBox 6">
            <a:extLst>
              <a:ext uri="{FF2B5EF4-FFF2-40B4-BE49-F238E27FC236}">
                <a16:creationId xmlns:a16="http://schemas.microsoft.com/office/drawing/2014/main" id="{32C3C054-C819-4FF1-82D1-A4C4B21C7EB6}"/>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9" name="Action Button: Go Home 8">
            <a:hlinkClick r:id="rId4" action="ppaction://hlinksldjump" highlightClick="1"/>
            <a:extLst>
              <a:ext uri="{FF2B5EF4-FFF2-40B4-BE49-F238E27FC236}">
                <a16:creationId xmlns:a16="http://schemas.microsoft.com/office/drawing/2014/main" id="{6D686DE7-30FD-48C2-887B-99FCA87E2155}"/>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3585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FB8110-9ABC-42D6-977D-993361B8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236" y="722976"/>
            <a:ext cx="4877527" cy="5899318"/>
          </a:xfrm>
          <a:prstGeom prst="rect">
            <a:avLst/>
          </a:prstGeom>
        </p:spPr>
      </p:pic>
      <p:sp>
        <p:nvSpPr>
          <p:cNvPr id="10" name="TextBox 9">
            <a:extLst>
              <a:ext uri="{FF2B5EF4-FFF2-40B4-BE49-F238E27FC236}">
                <a16:creationId xmlns:a16="http://schemas.microsoft.com/office/drawing/2014/main" id="{221B74BF-093C-4A5D-BBFC-56EB3D8DE8C2}"/>
              </a:ext>
            </a:extLst>
          </p:cNvPr>
          <p:cNvSpPr txBox="1"/>
          <p:nvPr/>
        </p:nvSpPr>
        <p:spPr>
          <a:xfrm>
            <a:off x="210439" y="445977"/>
            <a:ext cx="2233560"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4. Applicability assessment report</a:t>
            </a:r>
            <a:endParaRPr lang="en-US" sz="1200" b="1" dirty="0">
              <a:latin typeface="Arial Narrow" panose="020B0606020202030204" pitchFamily="34" charset="0"/>
            </a:endParaRPr>
          </a:p>
        </p:txBody>
      </p:sp>
      <p:sp>
        <p:nvSpPr>
          <p:cNvPr id="12" name="TextBox 11">
            <a:extLst>
              <a:ext uri="{FF2B5EF4-FFF2-40B4-BE49-F238E27FC236}">
                <a16:creationId xmlns:a16="http://schemas.microsoft.com/office/drawing/2014/main" id="{11BC32F8-96C3-450D-9CA6-6B1AD3C942AA}"/>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14" name="Action Button: Go Home 13">
            <a:hlinkClick r:id="rId4" action="ppaction://hlinksldjump" highlightClick="1"/>
            <a:extLst>
              <a:ext uri="{FF2B5EF4-FFF2-40B4-BE49-F238E27FC236}">
                <a16:creationId xmlns:a16="http://schemas.microsoft.com/office/drawing/2014/main" id="{C57870AD-AEA0-41F2-8935-0935093A8DB8}"/>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62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016836-20F5-4051-9832-0F0BAD05A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241" y="722976"/>
            <a:ext cx="4951518" cy="5929751"/>
          </a:xfrm>
          <a:prstGeom prst="rect">
            <a:avLst/>
          </a:prstGeom>
        </p:spPr>
      </p:pic>
      <p:sp>
        <p:nvSpPr>
          <p:cNvPr id="8" name="TextBox 7">
            <a:extLst>
              <a:ext uri="{FF2B5EF4-FFF2-40B4-BE49-F238E27FC236}">
                <a16:creationId xmlns:a16="http://schemas.microsoft.com/office/drawing/2014/main" id="{71FFAA8F-350A-4AD6-8A35-4AA56E6813C9}"/>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10" name="Action Button: Go Home 9">
            <a:hlinkClick r:id="rId4" action="ppaction://hlinksldjump" highlightClick="1"/>
            <a:extLst>
              <a:ext uri="{FF2B5EF4-FFF2-40B4-BE49-F238E27FC236}">
                <a16:creationId xmlns:a16="http://schemas.microsoft.com/office/drawing/2014/main" id="{D914A091-7A00-4A83-8CE1-DDD5A0D91BA0}"/>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296C67-0FEE-4182-80A6-F1C294071523}"/>
              </a:ext>
            </a:extLst>
          </p:cNvPr>
          <p:cNvSpPr txBox="1"/>
          <p:nvPr/>
        </p:nvSpPr>
        <p:spPr>
          <a:xfrm>
            <a:off x="210439" y="445977"/>
            <a:ext cx="2958117"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5. Archive assessment and inspection results </a:t>
            </a:r>
            <a:endParaRPr lang="en-US" sz="1200" dirty="0"/>
          </a:p>
        </p:txBody>
      </p:sp>
    </p:spTree>
    <p:extLst>
      <p:ext uri="{BB962C8B-B14F-4D97-AF65-F5344CB8AC3E}">
        <p14:creationId xmlns:p14="http://schemas.microsoft.com/office/powerpoint/2010/main" val="16138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2EF447-65E6-499A-A6E0-BBB56449B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722976"/>
            <a:ext cx="5029200" cy="5874211"/>
          </a:xfrm>
          <a:prstGeom prst="rect">
            <a:avLst/>
          </a:prstGeom>
        </p:spPr>
      </p:pic>
      <p:sp>
        <p:nvSpPr>
          <p:cNvPr id="8" name="TextBox 7">
            <a:extLst>
              <a:ext uri="{FF2B5EF4-FFF2-40B4-BE49-F238E27FC236}">
                <a16:creationId xmlns:a16="http://schemas.microsoft.com/office/drawing/2014/main" id="{37935BAC-60BA-4B65-B069-8C43DFA305FD}"/>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10" name="Action Button: Go Home 9">
            <a:hlinkClick r:id="rId4" action="ppaction://hlinksldjump" highlightClick="1"/>
            <a:extLst>
              <a:ext uri="{FF2B5EF4-FFF2-40B4-BE49-F238E27FC236}">
                <a16:creationId xmlns:a16="http://schemas.microsoft.com/office/drawing/2014/main" id="{D047B533-7C85-4073-9383-7F1C367D81D5}"/>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A2140F-FFDC-43B2-B268-E9E61FD3B933}"/>
              </a:ext>
            </a:extLst>
          </p:cNvPr>
          <p:cNvSpPr txBox="1"/>
          <p:nvPr/>
        </p:nvSpPr>
        <p:spPr>
          <a:xfrm>
            <a:off x="210439" y="445977"/>
            <a:ext cx="2792752"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6. Secure tool management category report</a:t>
            </a:r>
            <a:endParaRPr lang="en-US" sz="1200" b="1" dirty="0">
              <a:latin typeface="Arial Narrow" panose="020B0606020202030204" pitchFamily="34" charset="0"/>
            </a:endParaRPr>
          </a:p>
        </p:txBody>
      </p:sp>
    </p:spTree>
    <p:extLst>
      <p:ext uri="{BB962C8B-B14F-4D97-AF65-F5344CB8AC3E}">
        <p14:creationId xmlns:p14="http://schemas.microsoft.com/office/powerpoint/2010/main" val="161127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A2C211-DA04-42D7-872D-7BA34BE5D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751" y="821941"/>
            <a:ext cx="5029200" cy="5914139"/>
          </a:xfrm>
          <a:prstGeom prst="rect">
            <a:avLst/>
          </a:prstGeom>
        </p:spPr>
      </p:pic>
      <p:sp>
        <p:nvSpPr>
          <p:cNvPr id="7" name="Action Button: Go Forward or Next 6">
            <a:hlinkClick r:id="rId4" action="ppaction://hlinksldjump" highlightClick="1"/>
            <a:extLst>
              <a:ext uri="{FF2B5EF4-FFF2-40B4-BE49-F238E27FC236}">
                <a16:creationId xmlns:a16="http://schemas.microsoft.com/office/drawing/2014/main" id="{9BA69713-5ADA-4B2A-A58A-742D97CE3B56}"/>
              </a:ext>
            </a:extLst>
          </p:cNvPr>
          <p:cNvSpPr/>
          <p:nvPr/>
        </p:nvSpPr>
        <p:spPr>
          <a:xfrm>
            <a:off x="5686082" y="2231080"/>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ction Button: Go Forward or Next 8">
            <a:hlinkClick r:id="rId5" action="ppaction://hlinksldjump" highlightClick="1"/>
            <a:extLst>
              <a:ext uri="{FF2B5EF4-FFF2-40B4-BE49-F238E27FC236}">
                <a16:creationId xmlns:a16="http://schemas.microsoft.com/office/drawing/2014/main" id="{A554980A-EFCE-4EEF-90CB-A8F9117495B5}"/>
              </a:ext>
            </a:extLst>
          </p:cNvPr>
          <p:cNvSpPr/>
          <p:nvPr/>
        </p:nvSpPr>
        <p:spPr>
          <a:xfrm>
            <a:off x="3895515" y="3616252"/>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Action Button: Go Forward or Next 9">
            <a:hlinkClick r:id="rId6" action="ppaction://hlinksldjump" highlightClick="1"/>
            <a:extLst>
              <a:ext uri="{FF2B5EF4-FFF2-40B4-BE49-F238E27FC236}">
                <a16:creationId xmlns:a16="http://schemas.microsoft.com/office/drawing/2014/main" id="{F0BA3590-43BB-45ED-9B12-A118EA53E7A4}"/>
              </a:ext>
            </a:extLst>
          </p:cNvPr>
          <p:cNvSpPr/>
          <p:nvPr/>
        </p:nvSpPr>
        <p:spPr>
          <a:xfrm>
            <a:off x="4167064" y="2845420"/>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Action Button: Go Forward or Next 10">
            <a:hlinkClick r:id="rId7" action="ppaction://hlinksldjump" highlightClick="1"/>
            <a:extLst>
              <a:ext uri="{FF2B5EF4-FFF2-40B4-BE49-F238E27FC236}">
                <a16:creationId xmlns:a16="http://schemas.microsoft.com/office/drawing/2014/main" id="{B035FBBF-F7F0-44CB-B797-7290A443FBFF}"/>
              </a:ext>
            </a:extLst>
          </p:cNvPr>
          <p:cNvSpPr/>
          <p:nvPr/>
        </p:nvSpPr>
        <p:spPr>
          <a:xfrm>
            <a:off x="4760728" y="3616252"/>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Action Button: Go Forward or Next 11">
            <a:hlinkClick r:id="rId8" action="ppaction://hlinksldjump" highlightClick="1"/>
            <a:extLst>
              <a:ext uri="{FF2B5EF4-FFF2-40B4-BE49-F238E27FC236}">
                <a16:creationId xmlns:a16="http://schemas.microsoft.com/office/drawing/2014/main" id="{ACBD6131-152F-4463-8C5A-061883F3326D}"/>
              </a:ext>
            </a:extLst>
          </p:cNvPr>
          <p:cNvSpPr/>
          <p:nvPr/>
        </p:nvSpPr>
        <p:spPr>
          <a:xfrm>
            <a:off x="4760727" y="4244556"/>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ction Button: Go Forward or Next 15">
            <a:hlinkClick r:id="rId9" action="ppaction://hlinksldjump" highlightClick="1"/>
            <a:extLst>
              <a:ext uri="{FF2B5EF4-FFF2-40B4-BE49-F238E27FC236}">
                <a16:creationId xmlns:a16="http://schemas.microsoft.com/office/drawing/2014/main" id="{8AB8C6AC-6953-4439-8010-4A841942ABCB}"/>
              </a:ext>
            </a:extLst>
          </p:cNvPr>
          <p:cNvSpPr/>
          <p:nvPr/>
        </p:nvSpPr>
        <p:spPr>
          <a:xfrm>
            <a:off x="4760729" y="4889486"/>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ction Button: Go Forward or Next 16">
            <a:hlinkClick r:id="rId10" action="ppaction://hlinksldjump" highlightClick="1"/>
            <a:extLst>
              <a:ext uri="{FF2B5EF4-FFF2-40B4-BE49-F238E27FC236}">
                <a16:creationId xmlns:a16="http://schemas.microsoft.com/office/drawing/2014/main" id="{BC1DC8F2-B2EB-4208-99CD-7F8A5C175335}"/>
              </a:ext>
            </a:extLst>
          </p:cNvPr>
          <p:cNvSpPr/>
          <p:nvPr/>
        </p:nvSpPr>
        <p:spPr>
          <a:xfrm>
            <a:off x="4766270" y="5523332"/>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ction Button: Go Forward or Next 17">
            <a:hlinkClick r:id="rId11" action="ppaction://hlinksldjump" highlightClick="1"/>
            <a:extLst>
              <a:ext uri="{FF2B5EF4-FFF2-40B4-BE49-F238E27FC236}">
                <a16:creationId xmlns:a16="http://schemas.microsoft.com/office/drawing/2014/main" id="{BB445F8F-52FF-4C44-8966-F48A4EB0B2F7}"/>
              </a:ext>
            </a:extLst>
          </p:cNvPr>
          <p:cNvSpPr/>
          <p:nvPr/>
        </p:nvSpPr>
        <p:spPr>
          <a:xfrm>
            <a:off x="4760727" y="6354449"/>
            <a:ext cx="160713" cy="133004"/>
          </a:xfrm>
          <a:prstGeom prst="actionButtonForwardNex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F6C0954-1AF4-4265-8C38-9A40E4190CD6}"/>
              </a:ext>
            </a:extLst>
          </p:cNvPr>
          <p:cNvSpPr txBox="1"/>
          <p:nvPr/>
        </p:nvSpPr>
        <p:spPr>
          <a:xfrm>
            <a:off x="0" y="0"/>
            <a:ext cx="9906000" cy="338554"/>
          </a:xfrm>
          <a:prstGeom prst="rect">
            <a:avLst/>
          </a:prstGeom>
          <a:solidFill>
            <a:schemeClr val="bg1">
              <a:lumMod val="75000"/>
            </a:schemeClr>
          </a:solidFill>
        </p:spPr>
        <p:txBody>
          <a:bodyPr wrap="square" rtlCol="0">
            <a:spAutoFit/>
          </a:bodyPr>
          <a:lstStyle/>
          <a:p>
            <a:r>
              <a:rPr lang="en-US" sz="1600" b="1" dirty="0">
                <a:latin typeface="Arial Narrow" panose="020B0606020202030204" pitchFamily="34" charset="0"/>
              </a:rPr>
              <a:t>III. Main role summary</a:t>
            </a:r>
          </a:p>
        </p:txBody>
      </p:sp>
      <p:sp>
        <p:nvSpPr>
          <p:cNvPr id="21" name="Action Button: Go Home 20">
            <a:hlinkClick r:id="rId12" action="ppaction://hlinksldjump" highlightClick="1"/>
            <a:extLst>
              <a:ext uri="{FF2B5EF4-FFF2-40B4-BE49-F238E27FC236}">
                <a16:creationId xmlns:a16="http://schemas.microsoft.com/office/drawing/2014/main" id="{EEECB2B2-B747-4B69-A2AC-7EEEF416C622}"/>
              </a:ext>
            </a:extLst>
          </p:cNvPr>
          <p:cNvSpPr/>
          <p:nvPr/>
        </p:nvSpPr>
        <p:spPr>
          <a:xfrm>
            <a:off x="9601200" y="6614160"/>
            <a:ext cx="304800" cy="243840"/>
          </a:xfrm>
          <a:prstGeom prst="actionButtonHom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7E25F8-C8C6-450E-AD43-90D5C66F0591}"/>
              </a:ext>
            </a:extLst>
          </p:cNvPr>
          <p:cNvSpPr txBox="1"/>
          <p:nvPr/>
        </p:nvSpPr>
        <p:spPr>
          <a:xfrm>
            <a:off x="210439" y="445977"/>
            <a:ext cx="2946640" cy="276999"/>
          </a:xfrm>
          <a:prstGeom prst="rect">
            <a:avLst/>
          </a:prstGeom>
          <a:noFill/>
        </p:spPr>
        <p:txBody>
          <a:bodyPr wrap="none" rtlCol="0">
            <a:spAutoFit/>
          </a:bodyPr>
          <a:lstStyle/>
          <a:p>
            <a:r>
              <a:rPr lang="en-US" altLang="ko-KR" sz="1200" b="1" dirty="0">
                <a:solidFill>
                  <a:srgbClr val="000000"/>
                </a:solidFill>
                <a:latin typeface="Arial Narrow" panose="020B0606020202030204" pitchFamily="34" charset="0"/>
                <a:ea typeface="Dotum" panose="020B0600000101010101" pitchFamily="34" charset="-127"/>
                <a:cs typeface="Arial" panose="020B0604020202020204" pitchFamily="34" charset="0"/>
              </a:rPr>
              <a:t>7. SW/tool management process each project </a:t>
            </a:r>
            <a:endParaRPr lang="en-US" sz="1200" b="1" dirty="0">
              <a:latin typeface="Arial Narrow" panose="020B0606020202030204" pitchFamily="34" charset="0"/>
            </a:endParaRPr>
          </a:p>
        </p:txBody>
      </p:sp>
    </p:spTree>
    <p:extLst>
      <p:ext uri="{BB962C8B-B14F-4D97-AF65-F5344CB8AC3E}">
        <p14:creationId xmlns:p14="http://schemas.microsoft.com/office/powerpoint/2010/main" val="2258805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5893</TotalTime>
  <Words>10071</Words>
  <Application>Microsoft Office PowerPoint</Application>
  <PresentationFormat>A4 Paper (210x297 mm)</PresentationFormat>
  <Paragraphs>778</Paragraphs>
  <Slides>19</Slides>
  <Notes>10</Notes>
  <HiddenSlides>8</HiddenSlides>
  <MMClips>0</MMClips>
  <ScaleCrop>false</ScaleCrop>
  <HeadingPairs>
    <vt:vector size="10" baseType="variant">
      <vt:variant>
        <vt:lpstr>Fonts Used</vt:lpstr>
      </vt:variant>
      <vt:variant>
        <vt:i4>12</vt:i4>
      </vt:variant>
      <vt:variant>
        <vt:lpstr>Theme</vt:lpstr>
      </vt:variant>
      <vt:variant>
        <vt:i4>1</vt:i4>
      </vt:variant>
      <vt:variant>
        <vt:lpstr>Links</vt:lpstr>
      </vt:variant>
      <vt:variant>
        <vt:i4>3</vt:i4>
      </vt:variant>
      <vt:variant>
        <vt:lpstr>Embedded OLE Servers</vt:lpstr>
      </vt:variant>
      <vt:variant>
        <vt:i4>1</vt:i4>
      </vt:variant>
      <vt:variant>
        <vt:lpstr>Slide Titles</vt:lpstr>
      </vt:variant>
      <vt:variant>
        <vt:i4>19</vt:i4>
      </vt:variant>
    </vt:vector>
  </HeadingPairs>
  <TitlesOfParts>
    <vt:vector size="36" baseType="lpstr">
      <vt:lpstr>Arial MT</vt:lpstr>
      <vt:lpstr>돋움</vt:lpstr>
      <vt:lpstr>돋움</vt:lpstr>
      <vt:lpstr>Gulim</vt:lpstr>
      <vt:lpstr>Malgun Gothic</vt:lpstr>
      <vt:lpstr>Malgun Gothic</vt:lpstr>
      <vt:lpstr>Arial</vt:lpstr>
      <vt:lpstr>Arial Narrow</vt:lpstr>
      <vt:lpstr>Calibri</vt:lpstr>
      <vt:lpstr>Calibri Light</vt:lpstr>
      <vt:lpstr>Times New Roman</vt:lpstr>
      <vt:lpstr>Wingdings</vt:lpstr>
      <vt:lpstr>Office Theme</vt:lpstr>
      <vt:lpstr>file:///\\H1-ANF-SMB-1302.cloudpc.lge.net\VH1-PR-USER02\hoanganh03.nguyen\IVI51%20Hyundai%20ICC\Checklist%20Hyundai%20ICC\3.%20Feasibility%20checking%20report%20of%20cybersecurity%20requirements%20of%20Hyundai%20ICC.xlsx</vt:lpstr>
      <vt:lpstr>file:///\\H1-ANF-SMB-1302.cloudpc.lge.net\VH1-PR-USER02\hoanganh03.nguyen\IVI51%20Hyundai%20ICC\Checklist%20Hyundai%20ICC\4.%20Applicability%20assessment%20report%20of%20Hyundai%20ICC.xlsx</vt:lpstr>
      <vt:lpstr>file:///\\H1-ANF-SMB-1302.cloudpc.lge.net\VH1-PR-USER02\hoanganh03.nguyen\IVI51%20Hyundai%20ICC\Checklist%20Hyundai%20ICC\5.%20Archive%20assessment%20and%20inspection%20results%20of%20Hyundai%20ICC.xlsx</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DINH HOANG NGUYEN/LGEVH IVI LD Cyber Security Part</dc:creator>
  <cp:lastModifiedBy>ANH DINH HOANG NGUYEN/LGEVH IVI LD Cyber Security Part</cp:lastModifiedBy>
  <cp:revision>146</cp:revision>
  <dcterms:created xsi:type="dcterms:W3CDTF">2025-10-23T06:31:20Z</dcterms:created>
  <dcterms:modified xsi:type="dcterms:W3CDTF">2026-01-19T01:58:25Z</dcterms:modified>
</cp:coreProperties>
</file>